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66" r:id="rId2"/>
    <p:sldId id="267" r:id="rId3"/>
    <p:sldId id="268" r:id="rId4"/>
    <p:sldId id="269" r:id="rId5"/>
    <p:sldId id="270" r:id="rId6"/>
    <p:sldId id="278" r:id="rId7"/>
    <p:sldId id="281" r:id="rId8"/>
    <p:sldId id="271" r:id="rId9"/>
    <p:sldId id="272" r:id="rId10"/>
    <p:sldId id="273" r:id="rId11"/>
    <p:sldId id="280" r:id="rId12"/>
    <p:sldId id="261" r:id="rId13"/>
    <p:sldId id="279" r:id="rId14"/>
    <p:sldId id="262" r:id="rId15"/>
  </p:sldIdLst>
  <p:sldSz cx="9144000" cy="6858000" type="screen4x3"/>
  <p:notesSz cx="6808788" cy="9929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2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C242C-1A98-4432-B182-3334617538FB}">
  <a:tblStyle styleId="{97AC242C-1A98-4432-B182-3334617538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 snapToGrid="0"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3128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25301522635546"/>
          <c:y val="2.5181141531395099E-2"/>
          <c:w val="0.7399185573051521"/>
          <c:h val="0.93341574148149264"/>
        </c:manualLayout>
      </c:layout>
      <c:pieChart>
        <c:varyColors val="1"/>
        <c:ser>
          <c:idx val="0"/>
          <c:order val="0"/>
          <c:tx>
            <c:strRef>
              <c:f>Лист1!$A$1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419-4079-B553-F70D08E5AC7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19-4079-B553-F70D08E5AC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8E-462E-A94A-20A22696D586}"/>
              </c:ext>
            </c:extLst>
          </c:dPt>
          <c:dPt>
            <c:idx val="3"/>
            <c:bubble3D val="0"/>
            <c:spPr>
              <a:solidFill>
                <a:srgbClr val="EB82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19-4079-B553-F70D08E5AC7D}"/>
              </c:ext>
            </c:extLst>
          </c:dPt>
          <c:dPt>
            <c:idx val="4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19-4079-B553-F70D08E5AC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8E-462E-A94A-20A22696D586}"/>
              </c:ext>
            </c:extLst>
          </c:dPt>
          <c:dPt>
            <c:idx val="6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19-4079-B553-F70D08E5AC7D}"/>
              </c:ext>
            </c:extLst>
          </c:dPt>
          <c:val>
            <c:numRef>
              <c:f>Лист1!$A$2:$A$8</c:f>
              <c:numCache>
                <c:formatCode>General</c:formatCode>
                <c:ptCount val="7"/>
                <c:pt idx="0">
                  <c:v>14.5</c:v>
                </c:pt>
                <c:pt idx="1">
                  <c:v>14.5</c:v>
                </c:pt>
                <c:pt idx="2">
                  <c:v>14.5</c:v>
                </c:pt>
                <c:pt idx="3">
                  <c:v>14.5</c:v>
                </c:pt>
                <c:pt idx="4">
                  <c:v>14.5</c:v>
                </c:pt>
                <c:pt idx="5">
                  <c:v>14.5</c:v>
                </c:pt>
                <c:pt idx="6">
                  <c:v>14.5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1419-4079-B553-F70D08E5A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736" y="0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2233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736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033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3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/>
          <p:nvPr/>
        </p:nvSpPr>
        <p:spPr>
          <a:xfrm>
            <a:off x="3856736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0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/>
          <p:nvPr/>
        </p:nvSpPr>
        <p:spPr>
          <a:xfrm>
            <a:off x="3856736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 txBox="1"/>
          <p:nvPr/>
        </p:nvSpPr>
        <p:spPr>
          <a:xfrm>
            <a:off x="3856736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898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64112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0879" y="4716661"/>
            <a:ext cx="544703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 txBox="1"/>
          <p:nvPr/>
        </p:nvSpPr>
        <p:spPr>
          <a:xfrm>
            <a:off x="3856736" y="9431598"/>
            <a:ext cx="2950475" cy="49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599" cy="21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599" cy="21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56028" y="3984220"/>
            <a:ext cx="4038599" cy="21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647028" y="3984220"/>
            <a:ext cx="4038599" cy="219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599" cy="365125"/>
          </a:xfrm>
        </p:spPr>
        <p:txBody>
          <a:bodyPr/>
          <a:lstStyle/>
          <a:p>
            <a:pPr lvl="0">
              <a:defRPr/>
            </a:pPr>
            <a:fld id="{1A3D5110-9FE0-496F-B26A-071D02F2DE37}" type="datetime1">
              <a:rPr lang="ru-RU" altLang="en-US"/>
              <a:pPr lvl="0">
                <a:defRPr/>
              </a:pPr>
              <a:t>23.03.2023</a:t>
            </a:fld>
            <a:endParaRPr lang="ru-RU" altLang="en-US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599" cy="365125"/>
          </a:xfrm>
        </p:spPr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599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133877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0E33F679-B921-4651-81EC-3310A2CAD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9975" y="188913"/>
            <a:ext cx="5400675" cy="1162050"/>
          </a:xfrm>
        </p:spPr>
        <p:txBody>
          <a:bodyPr/>
          <a:lstStyle/>
          <a:p>
            <a:pPr eaLnBrk="1" hangingPunct="1"/>
            <a:r>
              <a:rPr lang="ru-RU" altLang="ru-RU" sz="1800"/>
              <a:t>Ленинградское областное  государственное бюджетное учреждение « Киришский комплексный центр социального обслуживания населения»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C3656E-614E-4BE7-83C9-925BAEDC4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1262063"/>
            <a:ext cx="8631238" cy="25273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  <a:sym typeface="Tahoma" panose="020B0604030504040204" pitchFamily="34" charset="0"/>
              </a:rPr>
              <a:t>Программа развития учреждения: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Формирование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здорового образа жизни для граждан старшего поколения: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  <a:sym typeface="Tahoma" panose="020B0604030504040204" pitchFamily="34" charset="0"/>
              </a:rPr>
              <a:t>«Активность без рекордов»</a:t>
            </a:r>
            <a:endParaRPr lang="ru-RU" altLang="ru-RU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2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F5B9776F-6690-45EC-8FAC-470590EB2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s://sun9-55.userapi.com/c639429/v639429860/fbbb/XcQ3iSHyXJw.jpg">
            <a:extLst>
              <a:ext uri="{FF2B5EF4-FFF2-40B4-BE49-F238E27FC236}">
                <a16:creationId xmlns:a16="http://schemas.microsoft.com/office/drawing/2014/main" id="{B882211A-804C-410E-8903-F8108EACC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03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шамаева света\20200630_111726.jpg">
            <a:extLst>
              <a:ext uri="{FF2B5EF4-FFF2-40B4-BE49-F238E27FC236}">
                <a16:creationId xmlns:a16="http://schemas.microsoft.com/office/drawing/2014/main" id="{BE0D5332-59C8-4D29-93CA-A5D4E2A6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41671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>
            <a:extLst>
              <a:ext uri="{FF2B5EF4-FFF2-40B4-BE49-F238E27FC236}">
                <a16:creationId xmlns:a16="http://schemas.microsoft.com/office/drawing/2014/main" id="{705ED390-966A-4478-89AF-867CE5966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860800"/>
            <a:ext cx="41671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2060"/>
              </a:buClr>
              <a:buSzPts val="1600"/>
              <a:buFontTx/>
              <a:buNone/>
            </a:pPr>
            <a:r>
              <a:rPr lang="ru-RU" altLang="ru-RU" sz="1800" dirty="0">
                <a:sym typeface="Arial" panose="020B0604020202020204" pitchFamily="34" charset="0"/>
              </a:rPr>
              <a:t>Разработчик:</a:t>
            </a:r>
          </a:p>
          <a:p>
            <a:pPr eaLnBrk="1" hangingPunct="1">
              <a:spcBef>
                <a:spcPct val="0"/>
              </a:spcBef>
              <a:buClr>
                <a:srgbClr val="002060"/>
              </a:buClr>
              <a:buSzPts val="1600"/>
              <a:buFontTx/>
              <a:buNone/>
            </a:pPr>
            <a:r>
              <a:rPr lang="ru-RU" altLang="ru-RU" sz="1800" dirty="0">
                <a:sym typeface="Arial" panose="020B0604020202020204" pitchFamily="34" charset="0"/>
              </a:rPr>
              <a:t>Галушкина Ирина</a:t>
            </a:r>
            <a:r>
              <a:rPr lang="ru-RU" altLang="ru-RU" sz="1800" dirty="0"/>
              <a:t> </a:t>
            </a:r>
            <a:r>
              <a:rPr lang="ru-RU" altLang="ru-RU" sz="1800" dirty="0">
                <a:sym typeface="Arial" panose="020B0604020202020204" pitchFamily="34" charset="0"/>
              </a:rPr>
              <a:t>Юрьевна  директор ЛОГБУ « </a:t>
            </a:r>
            <a:r>
              <a:rPr lang="ru-RU" altLang="ru-RU" sz="1800" dirty="0" err="1">
                <a:sym typeface="Arial" panose="020B0604020202020204" pitchFamily="34" charset="0"/>
              </a:rPr>
              <a:t>Киришский</a:t>
            </a:r>
            <a:r>
              <a:rPr lang="ru-RU" altLang="ru-RU" sz="1800" dirty="0">
                <a:sym typeface="Arial" panose="020B0604020202020204" pitchFamily="34" charset="0"/>
              </a:rPr>
              <a:t> КЦСОН»</a:t>
            </a:r>
            <a:endParaRPr lang="ru-RU" altLang="ru-RU" sz="1800" dirty="0"/>
          </a:p>
          <a:p>
            <a:pPr eaLnBrk="1" hangingPunct="1">
              <a:spcBef>
                <a:spcPts val="1200"/>
              </a:spcBef>
              <a:buClr>
                <a:srgbClr val="002060"/>
              </a:buClr>
              <a:buSzPts val="1400"/>
              <a:buFontTx/>
              <a:buNone/>
            </a:pPr>
            <a:r>
              <a:rPr lang="ru-RU" altLang="ru-RU" sz="1800" dirty="0">
                <a:sym typeface="Arial" panose="020B0604020202020204" pitchFamily="34" charset="0"/>
              </a:rPr>
              <a:t>Ментор:     к.э.н., доцент кафедры менеджмента СЗИУ РАНХиГС          Кучина Ольга Владимировна </a:t>
            </a:r>
            <a:endParaRPr lang="ru-RU" altLang="ru-RU" sz="1800" dirty="0"/>
          </a:p>
        </p:txBody>
      </p:sp>
      <p:sp>
        <p:nvSpPr>
          <p:cNvPr id="2056" name="Прямоугольник 7">
            <a:extLst>
              <a:ext uri="{FF2B5EF4-FFF2-40B4-BE49-F238E27FC236}">
                <a16:creationId xmlns:a16="http://schemas.microsoft.com/office/drawing/2014/main" id="{77DA77E0-1A87-4EC8-87D3-1143B67F2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6092825"/>
            <a:ext cx="172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ym typeface="Arial" panose="020B0604020202020204" pitchFamily="34" charset="0"/>
              </a:rPr>
              <a:t>Кириши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ym typeface="Arial" panose="020B0604020202020204" pitchFamily="34" charset="0"/>
              </a:rPr>
              <a:t>2022</a:t>
            </a: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1557540" y="673894"/>
            <a:ext cx="5785055" cy="653654"/>
          </a:xfrm>
        </p:spPr>
        <p:txBody>
          <a:bodyPr/>
          <a:lstStyle/>
          <a:p>
            <a:pPr>
              <a:defRPr/>
            </a:pPr>
            <a:r>
              <a:rPr lang="ru-RU" altLang="en-US" sz="2900" b="1" dirty="0">
                <a:solidFill>
                  <a:srgbClr val="002060"/>
                </a:solidFill>
                <a:cs typeface="Calibri" panose="020F0502020204030204" pitchFamily="34" charset="0"/>
              </a:rPr>
              <a:t>Пути минимизации рисков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599" cy="178086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altLang="en-US" sz="1400" b="1" u="sng" dirty="0">
                <a:solidFill>
                  <a:srgbClr val="632523"/>
                </a:solidFill>
                <a:cs typeface="Arial" charset="0"/>
              </a:rPr>
              <a:t>Не уложиться в поставленные сроки реализации проекта </a:t>
            </a:r>
            <a:endParaRPr lang="ru-RU" sz="1400" b="1" u="sng" dirty="0">
              <a:solidFill>
                <a:srgbClr val="632523"/>
              </a:solidFill>
              <a:cs typeface="Arial" charset="0"/>
            </a:endParaRPr>
          </a:p>
          <a:p>
            <a:pPr marL="25400" indent="0"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- Эффективно распределить обязанности среди исполнителей проекта</a:t>
            </a:r>
          </a:p>
          <a:p>
            <a:pPr marL="25400" indent="0">
              <a:buNone/>
              <a:defRPr/>
            </a:pPr>
            <a:r>
              <a:rPr lang="ru-RU" altLang="en-US" sz="1200" b="1" dirty="0">
                <a:solidFill>
                  <a:schemeClr val="tx1"/>
                </a:solidFill>
                <a:latin typeface="Arial"/>
                <a:cs typeface="Arial"/>
              </a:rPr>
              <a:t>- Четко разработать план проект, контролировать исполнение</a:t>
            </a:r>
          </a:p>
          <a:p>
            <a:pPr>
              <a:buFont typeface="+mj-lt"/>
              <a:buNone/>
              <a:defRPr/>
            </a:pPr>
            <a:r>
              <a:rPr lang="ru-RU" altLang="en-US" sz="1875" dirty="0">
                <a:latin typeface="Arial"/>
                <a:cs typeface="Arial"/>
              </a:rPr>
              <a:t>  </a:t>
            </a:r>
            <a:endParaRPr lang="en-US" sz="1350" dirty="0">
              <a:latin typeface="Arial"/>
              <a:cs typeface="Arial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599" cy="1780866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400" b="1" u="sng" dirty="0">
                <a:solidFill>
                  <a:srgbClr val="632523"/>
                </a:solidFill>
                <a:cs typeface="Arial" charset="0"/>
              </a:rPr>
              <a:t>Отдаленность прямого результата </a:t>
            </a:r>
          </a:p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400" b="1" dirty="0">
                <a:solidFill>
                  <a:srgbClr val="632523"/>
                </a:solidFill>
                <a:cs typeface="Arial" charset="0"/>
              </a:rPr>
              <a:t> </a:t>
            </a:r>
          </a:p>
          <a:p>
            <a:pPr marL="0" indent="0"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- Систематическое побуждение и интерес</a:t>
            </a:r>
          </a:p>
          <a:p>
            <a:pPr>
              <a:buFont typeface="+mj-lt"/>
              <a:buNone/>
              <a:defRPr/>
            </a:pPr>
            <a:endParaRPr lang="ru-RU" sz="1050" b="1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56028" y="3976534"/>
            <a:ext cx="4038599" cy="1780867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lvl="0" indent="0" algn="ctr">
              <a:buNone/>
              <a:defRPr/>
            </a:pPr>
            <a:r>
              <a:rPr lang="ru-RU" sz="1400" b="1" u="sng" dirty="0">
                <a:solidFill>
                  <a:srgbClr val="632523"/>
                </a:solidFill>
                <a:cs typeface="Arial" charset="0"/>
              </a:rPr>
              <a:t>Управленческие риски</a:t>
            </a:r>
          </a:p>
          <a:p>
            <a:pPr marL="0" lvl="0" indent="0" algn="ctr">
              <a:buNone/>
              <a:defRPr/>
            </a:pPr>
            <a:endParaRPr lang="ru-RU" sz="14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400" lvl="0" indent="0"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- Тщательный контроль за формированием команды проекта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xfrm>
            <a:off x="4647028" y="3976533"/>
            <a:ext cx="4038599" cy="178086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400" b="1" u="sng" dirty="0">
                <a:solidFill>
                  <a:srgbClr val="632523"/>
                </a:solidFill>
                <a:cs typeface="Arial" charset="0"/>
              </a:rPr>
              <a:t>Недостаточная двигательная активность граждан старшего поколения</a:t>
            </a:r>
          </a:p>
          <a:p>
            <a:pPr marL="25400" indent="0">
              <a:buNone/>
              <a:defRPr/>
            </a:pPr>
            <a:r>
              <a:rPr lang="ru-RU" sz="1200" b="1" dirty="0">
                <a:solidFill>
                  <a:schemeClr val="tx1"/>
                </a:solidFill>
                <a:latin typeface="Arial"/>
                <a:cs typeface="Arial"/>
              </a:rPr>
              <a:t>- Мотивационная и практическая деятельность</a:t>
            </a:r>
          </a:p>
        </p:txBody>
      </p:sp>
      <p:pic>
        <p:nvPicPr>
          <p:cNvPr id="9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 descr="logo_rus_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4812"/>
            <a:ext cx="2692399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3357562" y="285750"/>
            <a:ext cx="57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Наименование проекта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303759" y="443258"/>
            <a:ext cx="8358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Calibri"/>
              <a:buNone/>
            </a:pPr>
            <a:r>
              <a:rPr lang="ru-RU" sz="29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Реестр заинтересованных сторон</a:t>
            </a:r>
            <a:endParaRPr sz="29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C4F2121-AB76-4F1E-8B23-3BA8F5725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05111"/>
              </p:ext>
            </p:extLst>
          </p:nvPr>
        </p:nvGraphicFramePr>
        <p:xfrm>
          <a:off x="457200" y="1600199"/>
          <a:ext cx="8204858" cy="43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1488128270"/>
                    </a:ext>
                  </a:extLst>
                </a:gridCol>
                <a:gridCol w="2406453">
                  <a:extLst>
                    <a:ext uri="{9D8B030D-6E8A-4147-A177-3AD203B41FA5}">
                      <a16:colId xmlns:a16="http://schemas.microsoft.com/office/drawing/2014/main" val="956064239"/>
                    </a:ext>
                  </a:extLst>
                </a:gridCol>
                <a:gridCol w="2107962">
                  <a:extLst>
                    <a:ext uri="{9D8B030D-6E8A-4147-A177-3AD203B41FA5}">
                      <a16:colId xmlns:a16="http://schemas.microsoft.com/office/drawing/2014/main" val="2578798422"/>
                    </a:ext>
                  </a:extLst>
                </a:gridCol>
                <a:gridCol w="3233243">
                  <a:extLst>
                    <a:ext uri="{9D8B030D-6E8A-4147-A177-3AD203B41FA5}">
                      <a16:colId xmlns:a16="http://schemas.microsoft.com/office/drawing/2014/main" val="1338901710"/>
                    </a:ext>
                  </a:extLst>
                </a:gridCol>
              </a:tblGrid>
              <a:tr h="779511">
                <a:tc>
                  <a:txBody>
                    <a:bodyPr/>
                    <a:lstStyle/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№</a:t>
                      </a:r>
                    </a:p>
                    <a:p>
                      <a:pPr marL="0" marR="0" lvl="0" indent="0" algn="ctr" defTabSz="685800" rtl="0" eaLnBrk="1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п</a:t>
                      </a:r>
                      <a:endParaRPr kumimoji="0" lang="ru-RU" sz="1400" b="1" i="0" u="none" strike="noStrike" cap="none" normalizeH="0" baseline="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Орган или организация</a:t>
                      </a:r>
                    </a:p>
                    <a:p>
                      <a:pPr lvl="0">
                        <a:defRPr/>
                      </a:pP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Представитель интересов</a:t>
                      </a:r>
                      <a:b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</a:br>
                      <a:r>
                        <a:rPr kumimoji="0" lang="ru-RU" sz="1400" b="0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(ФИО, должность)</a:t>
                      </a:r>
                      <a:endParaRPr kumimoji="0" lang="ru-RU" sz="1400" b="1" i="0" u="none" strike="noStrike" cap="none" normalizeH="0" baseline="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cap="none" normalizeH="0" baseline="0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Times New Roman"/>
                        </a:rPr>
                        <a:t>Ожидание от реализации проекта</a:t>
                      </a:r>
                      <a:endParaRPr kumimoji="0" lang="ru-RU" sz="1400" b="1" i="0" u="none" strike="noStrike" cap="none" normalizeH="0" baseline="0" dirty="0">
                        <a:solidFill>
                          <a:schemeClr val="bg1"/>
                        </a:solidFill>
                        <a:effectLst/>
                        <a:latin typeface="+mj-lt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72748"/>
                  </a:ext>
                </a:extLst>
              </a:tr>
              <a:tr h="928598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Комитет по социальной защите населения Ленинградской области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Толмачева А. Е., председатель комитета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Повышение  удовлетворенности клиента, качества и доступности социальных услуг.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282917"/>
                  </a:ext>
                </a:extLst>
              </a:tr>
              <a:tr h="1266706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Ленинградское областное государственное бюджетное учреждение «</a:t>
                      </a:r>
                      <a:r>
                        <a:rPr lang="ru-RU" sz="1200" dirty="0" err="1">
                          <a:latin typeface="+mj-lt"/>
                          <a:cs typeface="Times New Roman"/>
                        </a:rPr>
                        <a:t>Киришский</a:t>
                      </a:r>
                      <a:r>
                        <a:rPr lang="ru-RU" sz="1200" dirty="0">
                          <a:latin typeface="+mj-lt"/>
                          <a:cs typeface="Times New Roman"/>
                        </a:rPr>
                        <a:t> комплексный центр социального обслуживания населения»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Галушкина И.Ю.,</a:t>
                      </a:r>
                    </a:p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директор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Увеличение количества получателей социальных услуг. Мотивация граждан старшего поколения к здоровому образу жизни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361633"/>
                  </a:ext>
                </a:extLst>
              </a:tr>
              <a:tr h="876950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/>
                        </a:rPr>
                        <a:t>Учебный центр «Белый Кречет»</a:t>
                      </a:r>
                      <a:endParaRPr lang="ru-RU" sz="1200" dirty="0">
                        <a:latin typeface="+mj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Сова А.М., </a:t>
                      </a:r>
                    </a:p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директор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Совершенствование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/>
                        </a:rPr>
                        <a:t>системы взаимодействия. Повышение  удовлетворенности клиента</a:t>
                      </a:r>
                    </a:p>
                    <a:p>
                      <a:pPr lvl="0">
                        <a:defRPr/>
                      </a:pPr>
                      <a:endParaRPr lang="ru-RU" sz="1200" dirty="0">
                        <a:latin typeface="+mj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49424"/>
                  </a:ext>
                </a:extLst>
              </a:tr>
              <a:tr h="48719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b="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/>
                        </a:rPr>
                        <a:t>Средства массовой информации</a:t>
                      </a:r>
                      <a:endParaRPr lang="ru-RU" sz="1200" dirty="0">
                        <a:latin typeface="+mj-lt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Главный редактор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200" dirty="0">
                          <a:latin typeface="+mj-lt"/>
                          <a:cs typeface="Times New Roman"/>
                        </a:rPr>
                        <a:t>Обеспечение информационной открытости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68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92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logo_rus_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4812"/>
            <a:ext cx="2692399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3357562" y="285750"/>
            <a:ext cx="57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Наименование проекта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14375" y="285750"/>
            <a:ext cx="8229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Calibri"/>
              <a:buNone/>
            </a:pP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Основные</a:t>
            </a:r>
            <a:r>
              <a:rPr lang="en-US" sz="32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этапы</a:t>
            </a:r>
            <a:r>
              <a:rPr lang="en-US" sz="32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реализации</a:t>
            </a:r>
            <a:endParaRPr dirty="0"/>
          </a:p>
        </p:txBody>
      </p:sp>
      <p:graphicFrame>
        <p:nvGraphicFramePr>
          <p:cNvPr id="136" name="Google Shape;136;p18"/>
          <p:cNvGraphicFramePr/>
          <p:nvPr>
            <p:extLst>
              <p:ext uri="{D42A27DB-BD31-4B8C-83A1-F6EECF244321}">
                <p14:modId xmlns:p14="http://schemas.microsoft.com/office/powerpoint/2010/main" val="2220164427"/>
              </p:ext>
            </p:extLst>
          </p:nvPr>
        </p:nvGraphicFramePr>
        <p:xfrm>
          <a:off x="395286" y="1143001"/>
          <a:ext cx="8548689" cy="5325524"/>
        </p:xfrm>
        <a:graphic>
          <a:graphicData uri="http://schemas.openxmlformats.org/drawingml/2006/table">
            <a:tbl>
              <a:tblPr>
                <a:noFill/>
                <a:tableStyleId>{97AC242C-1A98-4432-B182-3334617538FB}</a:tableStyleId>
              </a:tblPr>
              <a:tblGrid>
                <a:gridCol w="45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7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Содержание</a:t>
                      </a: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этапа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мероприятия</a:t>
                      </a: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Предполагаемый</a:t>
                      </a:r>
                      <a:b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результат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Сроки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Необходимые</a:t>
                      </a: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ресурсы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407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Разработка  модели организации программы, алгоритмов и механизмов межведомственного взаимодействия, форм документов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Разработан алгоритм работы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Февраль 2023 г.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 требуются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11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Заключение Соглашения о сотрудничестве и взаимодействии между ЛОГБУ «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Киришский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КЦСОН» и РОО  «Белый кречет»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Заключено Соглашение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ru-RU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Февраль 2023 г.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 требуется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877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Проведение расчетов по определению финансирования и  определения общего объема инвестиций партнеров на срок реализации проекта.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Calibri"/>
                        </a:rPr>
                        <a:t>Произведен расчет объемов финансирования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Март 2023 г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 требуется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11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Выявление граждан для обучения, формирование групп</a:t>
                      </a:r>
                      <a:endParaRPr lang="ru-RU"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Calibri"/>
                        </a:rPr>
                        <a:t>Создание базы граждан  желающих обучиться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Март 2023 г.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Анкетирование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 descr="logo_rus_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4812"/>
            <a:ext cx="2692399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3357562" y="285750"/>
            <a:ext cx="57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Наименование проекта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14375" y="285750"/>
            <a:ext cx="82296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Calibri"/>
              <a:buNone/>
            </a:pP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Основные</a:t>
            </a:r>
            <a:r>
              <a:rPr lang="en-US" sz="32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этапы</a:t>
            </a:r>
            <a:r>
              <a:rPr lang="en-US" sz="32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реализации</a:t>
            </a:r>
            <a:endParaRPr dirty="0"/>
          </a:p>
        </p:txBody>
      </p:sp>
      <p:graphicFrame>
        <p:nvGraphicFramePr>
          <p:cNvPr id="136" name="Google Shape;136;p18"/>
          <p:cNvGraphicFramePr/>
          <p:nvPr>
            <p:extLst>
              <p:ext uri="{D42A27DB-BD31-4B8C-83A1-F6EECF244321}">
                <p14:modId xmlns:p14="http://schemas.microsoft.com/office/powerpoint/2010/main" val="2970634465"/>
              </p:ext>
            </p:extLst>
          </p:nvPr>
        </p:nvGraphicFramePr>
        <p:xfrm>
          <a:off x="214312" y="1143000"/>
          <a:ext cx="8696659" cy="2680990"/>
        </p:xfrm>
        <a:graphic>
          <a:graphicData uri="http://schemas.openxmlformats.org/drawingml/2006/table">
            <a:tbl>
              <a:tblPr>
                <a:noFill/>
                <a:tableStyleId>{97AC242C-1A98-4432-B182-3334617538FB}</a:tableStyleId>
              </a:tblPr>
              <a:tblGrid>
                <a:gridCol w="42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Содержание</a:t>
                      </a: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этапа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800" b="1" i="0" u="none" strike="noStrike" cap="none" dirty="0" err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мероприятия</a:t>
                      </a: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Предполагаемый</a:t>
                      </a:r>
                      <a:b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результат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Сроки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Необходимые ресурсы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99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5</a:t>
                      </a:r>
                      <a:endParaRPr sz="1200" b="1" i="0" u="none" strike="noStrike" cap="none" dirty="0">
                        <a:solidFill>
                          <a:srgbClr val="1025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Проведение мероприятий, направленных на информирование граждан старшего поколения о реализации программы.</a:t>
                      </a:r>
                      <a:endParaRPr lang="ru-RU"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Размещена информация на сайте, в социальных сетях, проведено собрание</a:t>
                      </a: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Март 2023 г.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 требуются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703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200" b="1" i="0" u="none" strike="noStrike" cap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6</a:t>
                      </a:r>
                      <a:endParaRPr sz="1200" b="1" i="0" u="none" strike="noStrike" cap="none" dirty="0">
                        <a:solidFill>
                          <a:srgbClr val="10253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и реализация комплексного плана по решению задач, стоящих перед участниками проекта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Разделены зоны ответственности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Март 2023 г.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Не требуются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04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9" descr="logo_rus_wh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04812"/>
            <a:ext cx="2692399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3357562" y="285750"/>
            <a:ext cx="578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</a:pPr>
            <a:r>
              <a:rPr lang="en-US" sz="20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Наименование проекта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571500" y="285750"/>
            <a:ext cx="83583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3200"/>
              <a:buFont typeface="Calibri"/>
              <a:buNone/>
            </a:pP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Бюджет</a:t>
            </a:r>
            <a:r>
              <a:rPr lang="en-US" sz="3200" b="1" i="0" u="none" dirty="0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dirty="0" err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проекта</a:t>
            </a:r>
            <a:endParaRPr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D4FE8D8-99BA-42F9-A8CA-F6CF8FA15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33306"/>
              </p:ext>
            </p:extLst>
          </p:nvPr>
        </p:nvGraphicFramePr>
        <p:xfrm>
          <a:off x="381111" y="1112812"/>
          <a:ext cx="8203596" cy="4088319"/>
        </p:xfrm>
        <a:graphic>
          <a:graphicData uri="http://schemas.openxmlformats.org/drawingml/2006/table">
            <a:tbl>
              <a:tblPr>
                <a:noFill/>
                <a:tableStyleId>{97AC242C-1A98-4432-B182-3334617538FB}</a:tableStyleId>
              </a:tblPr>
              <a:tblGrid>
                <a:gridCol w="416600">
                  <a:extLst>
                    <a:ext uri="{9D8B030D-6E8A-4147-A177-3AD203B41FA5}">
                      <a16:colId xmlns:a16="http://schemas.microsoft.com/office/drawing/2014/main" val="1332717549"/>
                    </a:ext>
                  </a:extLst>
                </a:gridCol>
                <a:gridCol w="1467874">
                  <a:extLst>
                    <a:ext uri="{9D8B030D-6E8A-4147-A177-3AD203B41FA5}">
                      <a16:colId xmlns:a16="http://schemas.microsoft.com/office/drawing/2014/main" val="3241748362"/>
                    </a:ext>
                  </a:extLst>
                </a:gridCol>
                <a:gridCol w="1389690">
                  <a:extLst>
                    <a:ext uri="{9D8B030D-6E8A-4147-A177-3AD203B41FA5}">
                      <a16:colId xmlns:a16="http://schemas.microsoft.com/office/drawing/2014/main" val="2384599398"/>
                    </a:ext>
                  </a:extLst>
                </a:gridCol>
                <a:gridCol w="1038274">
                  <a:extLst>
                    <a:ext uri="{9D8B030D-6E8A-4147-A177-3AD203B41FA5}">
                      <a16:colId xmlns:a16="http://schemas.microsoft.com/office/drawing/2014/main" val="2826404697"/>
                    </a:ext>
                  </a:extLst>
                </a:gridCol>
                <a:gridCol w="1134114">
                  <a:extLst>
                    <a:ext uri="{9D8B030D-6E8A-4147-A177-3AD203B41FA5}">
                      <a16:colId xmlns:a16="http://schemas.microsoft.com/office/drawing/2014/main" val="2382793107"/>
                    </a:ext>
                  </a:extLst>
                </a:gridCol>
                <a:gridCol w="2757044">
                  <a:extLst>
                    <a:ext uri="{9D8B030D-6E8A-4147-A177-3AD203B41FA5}">
                      <a16:colId xmlns:a16="http://schemas.microsoft.com/office/drawing/2014/main" val="404656541"/>
                    </a:ext>
                  </a:extLst>
                </a:gridCol>
              </a:tblGrid>
              <a:tr h="100342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№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Наименование статьи расхода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Цена за единицу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Количество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Общая стоимость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ru-RU" sz="1400" b="1" i="0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Источники финансирования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90659"/>
                  </a:ext>
                </a:extLst>
              </a:tr>
              <a:tr h="738172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1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оплаты труда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 начислениями)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40000 руб.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 сотрудника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160000 руб.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Средства гранта ЧОУ ДПО «Учебный центр Белый Кречет»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130788"/>
                  </a:ext>
                </a:extLst>
              </a:tr>
              <a:tr h="97511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Аренда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помещений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7000 руб.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4 месяца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28000 руб.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Средства гранта ЧОУ ДПО «Учебный центр Белый Кречет»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967550"/>
                  </a:ext>
                </a:extLst>
              </a:tr>
              <a:tr h="778877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200" b="1" i="0" u="none" dirty="0">
                          <a:solidFill>
                            <a:srgbClr val="10253F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3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Оплата услуг по изготовлению печатной продукции (буклеты, листовки, сертификаты)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kumimoji="0" lang="ru-RU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endParaRPr kumimoji="0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12000 руб.</a:t>
                      </a: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Средства гранта ЧОУ ДПО «Учебный центр Белый Кречет»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79009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CE612B0-30EE-4E4F-B99B-B9C97584A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40936"/>
              </p:ext>
            </p:extLst>
          </p:nvPr>
        </p:nvGraphicFramePr>
        <p:xfrm>
          <a:off x="381111" y="5201131"/>
          <a:ext cx="8203596" cy="409556"/>
        </p:xfrm>
        <a:graphic>
          <a:graphicData uri="http://schemas.openxmlformats.org/drawingml/2006/table">
            <a:tbl>
              <a:tblPr>
                <a:noFill/>
                <a:tableStyleId>{97AC242C-1A98-4432-B182-3334617538FB}</a:tableStyleId>
              </a:tblPr>
              <a:tblGrid>
                <a:gridCol w="416600">
                  <a:extLst>
                    <a:ext uri="{9D8B030D-6E8A-4147-A177-3AD203B41FA5}">
                      <a16:colId xmlns:a16="http://schemas.microsoft.com/office/drawing/2014/main" val="3536115140"/>
                    </a:ext>
                  </a:extLst>
                </a:gridCol>
                <a:gridCol w="1467874">
                  <a:extLst>
                    <a:ext uri="{9D8B030D-6E8A-4147-A177-3AD203B41FA5}">
                      <a16:colId xmlns:a16="http://schemas.microsoft.com/office/drawing/2014/main" val="1791548893"/>
                    </a:ext>
                  </a:extLst>
                </a:gridCol>
                <a:gridCol w="1389690">
                  <a:extLst>
                    <a:ext uri="{9D8B030D-6E8A-4147-A177-3AD203B41FA5}">
                      <a16:colId xmlns:a16="http://schemas.microsoft.com/office/drawing/2014/main" val="2389681819"/>
                    </a:ext>
                  </a:extLst>
                </a:gridCol>
                <a:gridCol w="1038274">
                  <a:extLst>
                    <a:ext uri="{9D8B030D-6E8A-4147-A177-3AD203B41FA5}">
                      <a16:colId xmlns:a16="http://schemas.microsoft.com/office/drawing/2014/main" val="948523658"/>
                    </a:ext>
                  </a:extLst>
                </a:gridCol>
                <a:gridCol w="1134114">
                  <a:extLst>
                    <a:ext uri="{9D8B030D-6E8A-4147-A177-3AD203B41FA5}">
                      <a16:colId xmlns:a16="http://schemas.microsoft.com/office/drawing/2014/main" val="3676461568"/>
                    </a:ext>
                  </a:extLst>
                </a:gridCol>
                <a:gridCol w="2757044">
                  <a:extLst>
                    <a:ext uri="{9D8B030D-6E8A-4147-A177-3AD203B41FA5}">
                      <a16:colId xmlns:a16="http://schemas.microsoft.com/office/drawing/2014/main" val="1957823069"/>
                    </a:ext>
                  </a:extLst>
                </a:gridCol>
              </a:tblGrid>
              <a:tr h="409556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0253F"/>
                        </a:buClr>
                        <a:buSzPts val="1600"/>
                        <a:buFont typeface="Arial"/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200000 руб.</a:t>
                      </a:r>
                      <a:endParaRPr sz="1200" b="1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941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9015AD54-45DA-4382-A743-3D1ADF37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413" y="274638"/>
            <a:ext cx="4968875" cy="11430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Разработчики проекта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pic>
        <p:nvPicPr>
          <p:cNvPr id="3076" name="Picture 2" descr="https://sun9-55.userapi.com/c639429/v639429860/fbbb/XcQ3iSHyXJw.jpg">
            <a:extLst>
              <a:ext uri="{FF2B5EF4-FFF2-40B4-BE49-F238E27FC236}">
                <a16:creationId xmlns:a16="http://schemas.microsoft.com/office/drawing/2014/main" id="{CDF29B52-75B0-44A2-AB2C-C46AF4135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03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476D955C-ACC3-4A7D-917B-BFA7FEA3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2F19080-75FE-4F7E-B829-7C40A7BC1025}"/>
              </a:ext>
            </a:extLst>
          </p:cNvPr>
          <p:cNvGrpSpPr/>
          <p:nvPr/>
        </p:nvGrpSpPr>
        <p:grpSpPr>
          <a:xfrm>
            <a:off x="530225" y="1312159"/>
            <a:ext cx="7354888" cy="813095"/>
            <a:chOff x="0" y="0"/>
            <a:chExt cx="7354888" cy="813095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EDA14FD-5ADD-4198-803E-12716502BA1A}"/>
                </a:ext>
              </a:extLst>
            </p:cNvPr>
            <p:cNvSpPr/>
            <p:nvPr/>
          </p:nvSpPr>
          <p:spPr>
            <a:xfrm>
              <a:off x="0" y="0"/>
              <a:ext cx="7354888" cy="8130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: скругленные углы 4">
              <a:extLst>
                <a:ext uri="{FF2B5EF4-FFF2-40B4-BE49-F238E27FC236}">
                  <a16:creationId xmlns:a16="http://schemas.microsoft.com/office/drawing/2014/main" id="{E5CEF21F-A371-4B1F-8DCD-9A3AECB919DE}"/>
                </a:ext>
              </a:extLst>
            </p:cNvPr>
            <p:cNvSpPr txBox="1"/>
            <p:nvPr/>
          </p:nvSpPr>
          <p:spPr>
            <a:xfrm>
              <a:off x="0" y="39691"/>
              <a:ext cx="7354888" cy="733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Галушкина И.Ю.–директор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EFF85A7-FF8B-4524-8D46-623C8FF9F4FA}"/>
              </a:ext>
            </a:extLst>
          </p:cNvPr>
          <p:cNvGrpSpPr/>
          <p:nvPr/>
        </p:nvGrpSpPr>
        <p:grpSpPr>
          <a:xfrm>
            <a:off x="530225" y="2278538"/>
            <a:ext cx="7354888" cy="813095"/>
            <a:chOff x="0" y="0"/>
            <a:chExt cx="7354888" cy="813095"/>
          </a:xfrm>
          <a:scene3d>
            <a:camera prst="orthographicFront"/>
            <a:lightRig rig="flat" dir="t"/>
          </a:scene3d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11F03B1C-B3A1-49D9-8B18-7CA4FB629C15}"/>
                </a:ext>
              </a:extLst>
            </p:cNvPr>
            <p:cNvSpPr/>
            <p:nvPr/>
          </p:nvSpPr>
          <p:spPr>
            <a:xfrm>
              <a:off x="0" y="0"/>
              <a:ext cx="7354888" cy="8130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:a16="http://schemas.microsoft.com/office/drawing/2014/main" id="{12C8F89A-88B3-48D8-9359-D1E1F0307D6C}"/>
                </a:ext>
              </a:extLst>
            </p:cNvPr>
            <p:cNvSpPr txBox="1"/>
            <p:nvPr/>
          </p:nvSpPr>
          <p:spPr>
            <a:xfrm>
              <a:off x="0" y="39691"/>
              <a:ext cx="7354888" cy="733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Алипова Д.Р.– заместитель директора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8138B22-519D-486E-BE41-049E06192DAD}"/>
              </a:ext>
            </a:extLst>
          </p:cNvPr>
          <p:cNvGrpSpPr/>
          <p:nvPr/>
        </p:nvGrpSpPr>
        <p:grpSpPr>
          <a:xfrm>
            <a:off x="530225" y="3244917"/>
            <a:ext cx="7354888" cy="813095"/>
            <a:chOff x="0" y="0"/>
            <a:chExt cx="7354888" cy="813095"/>
          </a:xfrm>
          <a:scene3d>
            <a:camera prst="orthographicFront"/>
            <a:lightRig rig="flat" dir="t"/>
          </a:scene3d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85009BA-5255-43EA-9F6F-6747CDB6062F}"/>
                </a:ext>
              </a:extLst>
            </p:cNvPr>
            <p:cNvSpPr/>
            <p:nvPr/>
          </p:nvSpPr>
          <p:spPr>
            <a:xfrm>
              <a:off x="0" y="0"/>
              <a:ext cx="7354888" cy="8130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:a16="http://schemas.microsoft.com/office/drawing/2014/main" id="{D50063D8-14A2-4867-93CC-1C5F16A183A0}"/>
                </a:ext>
              </a:extLst>
            </p:cNvPr>
            <p:cNvSpPr txBox="1"/>
            <p:nvPr/>
          </p:nvSpPr>
          <p:spPr>
            <a:xfrm>
              <a:off x="0" y="0"/>
              <a:ext cx="7354888" cy="733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Сафронова Г.З – заведующий отделением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A408B00-FE2D-4DE4-BEA9-CA7F3BB10006}"/>
              </a:ext>
            </a:extLst>
          </p:cNvPr>
          <p:cNvGrpSpPr/>
          <p:nvPr/>
        </p:nvGrpSpPr>
        <p:grpSpPr>
          <a:xfrm>
            <a:off x="530225" y="4211296"/>
            <a:ext cx="7354888" cy="813095"/>
            <a:chOff x="0" y="0"/>
            <a:chExt cx="7354888" cy="813095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3F33FB1-EF04-4D1E-A05A-6AEEEE69E259}"/>
                </a:ext>
              </a:extLst>
            </p:cNvPr>
            <p:cNvSpPr/>
            <p:nvPr/>
          </p:nvSpPr>
          <p:spPr>
            <a:xfrm>
              <a:off x="0" y="0"/>
              <a:ext cx="7354888" cy="813095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:a16="http://schemas.microsoft.com/office/drawing/2014/main" id="{9D15CD19-DF96-46D8-A890-6BEEA664A629}"/>
                </a:ext>
              </a:extLst>
            </p:cNvPr>
            <p:cNvSpPr txBox="1"/>
            <p:nvPr/>
          </p:nvSpPr>
          <p:spPr>
            <a:xfrm>
              <a:off x="0" y="39691"/>
              <a:ext cx="7354888" cy="7337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Якубова М.А.- инструктор по лечебной физкультуре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72E0F-63E1-4D61-8904-6FBC10DEE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115888"/>
            <a:ext cx="5545137" cy="1301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ru-RU" altLang="ru-RU" sz="3200" b="1" dirty="0">
                <a:solidFill>
                  <a:srgbClr val="002060"/>
                </a:solidFill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00206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Проблемы развития организации</a:t>
            </a:r>
            <a:br>
              <a:rPr lang="ru-RU" altLang="ru-RU" sz="4000" dirty="0"/>
            </a:br>
            <a:endParaRPr lang="ru-RU" altLang="ru-RU" sz="4000" dirty="0"/>
          </a:p>
        </p:txBody>
      </p:sp>
      <p:sp>
        <p:nvSpPr>
          <p:cNvPr id="4099" name="Содержимое 2">
            <a:extLst>
              <a:ext uri="{FF2B5EF4-FFF2-40B4-BE49-F238E27FC236}">
                <a16:creationId xmlns:a16="http://schemas.microsoft.com/office/drawing/2014/main" id="{93B97B8F-1888-43F3-A899-B47AEFD7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311275"/>
            <a:ext cx="8497887" cy="5329238"/>
          </a:xfrm>
        </p:spPr>
        <p:txBody>
          <a:bodyPr/>
          <a:lstStyle/>
          <a:p>
            <a:pPr eaLnBrk="1" hangingPunct="1">
              <a:buClr>
                <a:srgbClr val="898989"/>
              </a:buClr>
              <a:buSzPts val="32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32523"/>
                </a:solidFill>
                <a:cs typeface="Arial" charset="0"/>
                <a:sym typeface="Arial" charset="0"/>
              </a:rPr>
              <a:t>Каталог проблем организации:</a:t>
            </a:r>
          </a:p>
          <a:p>
            <a:pPr marL="0" indent="0" eaLnBrk="1" hangingPunct="1">
              <a:spcBef>
                <a:spcPct val="0"/>
              </a:spcBef>
              <a:buClr>
                <a:srgbClr val="898989"/>
              </a:buClr>
              <a:buSzPts val="3200"/>
              <a:buFont typeface="Arial" charset="0"/>
              <a:buNone/>
              <a:defRPr/>
            </a:pPr>
            <a:endParaRPr lang="ru-RU" sz="1800" b="1" dirty="0">
              <a:cs typeface="Arial" charset="0"/>
              <a:sym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11000"/>
              <a:buFont typeface="Wingdings" pitchFamily="2" charset="2"/>
              <a:buChar char="Ø"/>
              <a:defRPr/>
            </a:pPr>
            <a:r>
              <a:rPr lang="ru-RU" sz="1800" dirty="0"/>
              <a:t>Недостаточное информирование о здоровом образе жизни и его пропаганды у пожилых людей через лектории, беседы, организации спортивных мероприятий позволит мотивировать людей пожилого возраста поддерживать здоровый образ жизни, сохранить и укрепить здоровье, продлить активное долголетие.</a:t>
            </a:r>
          </a:p>
          <a:p>
            <a:pPr eaLnBrk="1" hangingPunct="1">
              <a:buClr>
                <a:srgbClr val="898989"/>
              </a:buClr>
              <a:buSzPts val="32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32523"/>
                </a:solidFill>
                <a:cs typeface="Arial" charset="0"/>
                <a:sym typeface="Arial" charset="0"/>
              </a:rPr>
              <a:t>Факты, подтверждающие (иллюстрирующие) проблему:</a:t>
            </a:r>
            <a:endParaRPr lang="ru-RU" altLang="ru-RU" sz="2400" b="1" dirty="0">
              <a:solidFill>
                <a:srgbClr val="632523"/>
              </a:solidFill>
              <a:cs typeface="Arial" charset="0"/>
            </a:endParaRPr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altLang="ru-RU" sz="1800" dirty="0"/>
              <a:t>Снижение двигательной активности граждан старшего возраста;</a:t>
            </a:r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Трудность в подборе адекватного комплекса упражнений;</a:t>
            </a:r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Невозможность регулярных занятий, перерывы в тренировках из-за ухудшения состояния здоровья;</a:t>
            </a:r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Психологический барьер. Иногда пожилым людям бывает непросто приступить к занятиям из-за страхов и мыслей о том, что все это бесполезно. Особенно это характерно для начинающих, которые раньше не занимались спортом.</a:t>
            </a:r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endParaRPr lang="ru-RU" altLang="ru-RU" sz="1800" dirty="0"/>
          </a:p>
          <a:p>
            <a:pPr eaLnBrk="1" hangingPunct="1">
              <a:spcBef>
                <a:spcPts val="160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endParaRPr lang="ru-RU" altLang="ru-RU" sz="1800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/>
          </a:p>
        </p:txBody>
      </p:sp>
      <p:pic>
        <p:nvPicPr>
          <p:cNvPr id="4100" name="Picture 2" descr="https://sun9-55.userapi.com/c639429/v639429860/fbbb/XcQ3iSHyXJw.jpg">
            <a:extLst>
              <a:ext uri="{FF2B5EF4-FFF2-40B4-BE49-F238E27FC236}">
                <a16:creationId xmlns:a16="http://schemas.microsoft.com/office/drawing/2014/main" id="{FD8DA78F-AF8A-4ECF-A56D-04C9B14C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03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52282FF6-18A4-41A0-A44D-C9D79287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2AE1EA76-AA1A-46F5-8EF1-A6C70708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538" y="274638"/>
            <a:ext cx="5472112" cy="114300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Целевая аудитория и география проекта</a:t>
            </a:r>
            <a:endParaRPr lang="ru-RU" altLang="ru-RU" sz="2800"/>
          </a:p>
        </p:txBody>
      </p:sp>
      <p:sp>
        <p:nvSpPr>
          <p:cNvPr id="5125" name="Содержимое 20">
            <a:extLst>
              <a:ext uri="{FF2B5EF4-FFF2-40B4-BE49-F238E27FC236}">
                <a16:creationId xmlns:a16="http://schemas.microsoft.com/office/drawing/2014/main" id="{D47F0772-2A9D-4675-B1B7-2F58642A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3095625" cy="172878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2400" b="1" dirty="0">
                <a:solidFill>
                  <a:srgbClr val="632523"/>
                </a:solidFill>
                <a:cs typeface="Arial" charset="0"/>
                <a:sym typeface="Arial" charset="0"/>
              </a:rPr>
              <a:t>Целевая аудитория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600" dirty="0">
                <a:cs typeface="Arial" charset="0"/>
                <a:sym typeface="Arial" charset="0"/>
              </a:rPr>
              <a:t>Граждане старшего возраста (55+)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altLang="ru-RU" sz="1600" dirty="0">
                <a:cs typeface="Arial" charset="0"/>
                <a:sym typeface="Arial" charset="0"/>
              </a:rPr>
              <a:t>Получатели социальных услуг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1600" dirty="0"/>
          </a:p>
        </p:txBody>
      </p:sp>
      <p:pic>
        <p:nvPicPr>
          <p:cNvPr id="5123" name="Picture 2" descr="https://sun9-55.userapi.com/c639429/v639429860/fbbb/XcQ3iSHyXJw.jpg">
            <a:extLst>
              <a:ext uri="{FF2B5EF4-FFF2-40B4-BE49-F238E27FC236}">
                <a16:creationId xmlns:a16="http://schemas.microsoft.com/office/drawing/2014/main" id="{1137448C-3C1D-4195-80F0-5327BBDC7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03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Содержимое 20">
            <a:extLst>
              <a:ext uri="{FF2B5EF4-FFF2-40B4-BE49-F238E27FC236}">
                <a16:creationId xmlns:a16="http://schemas.microsoft.com/office/drawing/2014/main" id="{72AC190B-9327-4EA5-9CC1-892148919EEB}"/>
              </a:ext>
            </a:extLst>
          </p:cNvPr>
          <p:cNvSpPr txBox="1">
            <a:spLocks/>
          </p:cNvSpPr>
          <p:nvPr/>
        </p:nvSpPr>
        <p:spPr bwMode="auto">
          <a:xfrm>
            <a:off x="4140200" y="1484313"/>
            <a:ext cx="48958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632523"/>
                </a:solidFill>
                <a:sym typeface="Arial" panose="020B0604020202020204" pitchFamily="34" charset="0"/>
              </a:rPr>
              <a:t>Потребности целевой аудитории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>
                <a:sym typeface="Arial" panose="020B0604020202020204" pitchFamily="34" charset="0"/>
              </a:rPr>
              <a:t>Расширение социального окружения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Самореализация своих жизненно важных потребностей и нормализация психологического статуса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/>
              <a:t>Участие в спортивно-оздоровительной деятельности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>
                <a:sym typeface="Arial" panose="020B0604020202020204" pitchFamily="34" charset="0"/>
              </a:rPr>
              <a:t>Организация физических упражнений в шаговой доступности и на открытом воздухе.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632523"/>
              </a:solidFill>
              <a:sym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2E3D4DA-4A77-4388-8EFC-61A9C9BD7D94}"/>
              </a:ext>
            </a:extLst>
          </p:cNvPr>
          <p:cNvSpPr/>
          <p:nvPr/>
        </p:nvSpPr>
        <p:spPr>
          <a:xfrm>
            <a:off x="323850" y="3184525"/>
            <a:ext cx="30956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  <a:sym typeface="Arial"/>
              </a:rPr>
              <a:t>География проекта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5128" name="Picture 4" descr="https://sun9-85.userapi.com/impf/c636624/v636624865/2da6e/zDX8DPJtjjA.jpg?size=604x602&amp;quality=96&amp;sign=d378654f95516214b099e6a3ea144652&amp;type=album">
            <a:extLst>
              <a:ext uri="{FF2B5EF4-FFF2-40B4-BE49-F238E27FC236}">
                <a16:creationId xmlns:a16="http://schemas.microsoft.com/office/drawing/2014/main" id="{C5528A1C-9770-40DD-8954-9B8B0DC9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667125"/>
            <a:ext cx="36607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BB29A9AF-9358-4C17-8321-0862759A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662" y="336550"/>
            <a:ext cx="5400675" cy="1143000"/>
          </a:xfrm>
        </p:spPr>
        <p:txBody>
          <a:bodyPr/>
          <a:lstStyle/>
          <a:p>
            <a:pPr eaLnBrk="1" hangingPunct="1"/>
            <a:r>
              <a:rPr lang="ru-RU" altLang="ru-RU" sz="2800" b="1" dirty="0">
                <a:solidFill>
                  <a:srgbClr val="00206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Цель и задачи проекта</a:t>
            </a:r>
            <a:endParaRPr lang="ru-RU" altLang="ru-RU" sz="2800" dirty="0"/>
          </a:p>
        </p:txBody>
      </p:sp>
      <p:sp>
        <p:nvSpPr>
          <p:cNvPr id="6147" name="Содержимое 2">
            <a:extLst>
              <a:ext uri="{FF2B5EF4-FFF2-40B4-BE49-F238E27FC236}">
                <a16:creationId xmlns:a16="http://schemas.microsoft.com/office/drawing/2014/main" id="{8646FC0E-4F74-46D6-95E3-87C4A7E2C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71220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54061"/>
              </a:buClr>
              <a:buSzPts val="2000"/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632523"/>
                </a:solidFill>
                <a:cs typeface="Arial" charset="0"/>
              </a:rPr>
              <a:t>Цель:</a:t>
            </a:r>
          </a:p>
          <a:p>
            <a:pPr>
              <a:buFont typeface="Arial" charset="0"/>
              <a:buChar char="•"/>
              <a:defRPr/>
            </a:pPr>
            <a:r>
              <a:rPr lang="ru-RU" sz="1800" dirty="0"/>
              <a:t>Внедрение в 2023 году программы по формированию здорового образа жизни для граждан старшего поколения: «Активность без рекордов» для стимулирования активности граждан к сохранению собственного здоровья и здоровья окружающих, повышению культуры здорового образа жизни, популяризации спорта посредством обучения современным физкультурно-оздоровительный направлениям.</a:t>
            </a:r>
          </a:p>
          <a:p>
            <a:pPr eaLnBrk="1" hangingPunct="1">
              <a:lnSpc>
                <a:spcPct val="90000"/>
              </a:lnSpc>
              <a:buClr>
                <a:srgbClr val="254061"/>
              </a:buClr>
              <a:buSzPts val="2000"/>
              <a:buFont typeface="Arial" panose="020B0604020202020204" pitchFamily="34" charset="0"/>
              <a:buNone/>
              <a:defRPr/>
            </a:pPr>
            <a:r>
              <a:rPr lang="ru-RU" altLang="ru-RU" sz="1800" b="1" dirty="0"/>
              <a:t> </a:t>
            </a:r>
            <a:r>
              <a:rPr lang="ru-RU" altLang="ru-RU" sz="2400" b="1" dirty="0">
                <a:solidFill>
                  <a:srgbClr val="632523"/>
                </a:solidFill>
                <a:cs typeface="Arial" charset="0"/>
              </a:rPr>
              <a:t>Задачи:</a:t>
            </a:r>
          </a:p>
          <a:p>
            <a:pPr eaLnBrk="1" hangingPunct="1">
              <a:spcBef>
                <a:spcPct val="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Обучение пожилых граждан основам современных спортивных направлений, для дальнейшего применения на практике и передачи опыта в качестве инструкторов-волонтеров</a:t>
            </a:r>
            <a:r>
              <a:rPr lang="ru-RU" altLang="ru-RU" sz="1800" dirty="0"/>
              <a:t>;</a:t>
            </a:r>
          </a:p>
          <a:p>
            <a:pPr eaLnBrk="1" hangingPunct="1">
              <a:spcBef>
                <a:spcPct val="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Формирование двигательной активности для преодоления физических и психологических барьеров у пожилых граждан; </a:t>
            </a:r>
          </a:p>
          <a:p>
            <a:pPr eaLnBrk="1" hangingPunct="1">
              <a:spcBef>
                <a:spcPct val="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Мотивация граждан старшего поколения к здоровому образу жизни;</a:t>
            </a:r>
          </a:p>
          <a:p>
            <a:pPr eaLnBrk="1" hangingPunct="1">
              <a:spcBef>
                <a:spcPct val="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Развитие новых интересов и помощь в освоении новых видов физкультурно-оздоровительной деятельности, позволяющих заполнить досуг, расширить кругозор, адаптироваться к меняющемуся миру;</a:t>
            </a:r>
          </a:p>
          <a:p>
            <a:pPr eaLnBrk="1" hangingPunct="1">
              <a:spcBef>
                <a:spcPct val="0"/>
              </a:spcBef>
              <a:buClr>
                <a:srgbClr val="254061"/>
              </a:buClr>
              <a:buSzPts val="2000"/>
              <a:buFont typeface="Wingdings" pitchFamily="2" charset="2"/>
              <a:buChar char="Ø"/>
              <a:defRPr/>
            </a:pPr>
            <a:r>
              <a:rPr lang="ru-RU" sz="1800" dirty="0"/>
              <a:t>Изучение и применение в жизненной практике правил здорового питания.</a:t>
            </a:r>
          </a:p>
          <a:p>
            <a:pPr marL="0" indent="0">
              <a:buFont typeface="Arial" charset="0"/>
              <a:buNone/>
              <a:defRPr/>
            </a:pPr>
            <a:endParaRPr lang="ru-RU" sz="1800" dirty="0"/>
          </a:p>
        </p:txBody>
      </p:sp>
      <p:pic>
        <p:nvPicPr>
          <p:cNvPr id="6148" name="Picture 2" descr="https://sun9-55.userapi.com/c639429/v639429860/fbbb/XcQ3iSHyXJw.jpg">
            <a:extLst>
              <a:ext uri="{FF2B5EF4-FFF2-40B4-BE49-F238E27FC236}">
                <a16:creationId xmlns:a16="http://schemas.microsoft.com/office/drawing/2014/main" id="{A4513BAC-BE7C-4D38-9AFE-FD063229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034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0F954C16-9646-4528-B767-89EFB17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82ECB8-7AD8-4F5F-B752-82FFA12BE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15" y="1204349"/>
            <a:ext cx="8043169" cy="52763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1BB52A-282B-4C40-8D3E-E911A0EDA36B}"/>
              </a:ext>
            </a:extLst>
          </p:cNvPr>
          <p:cNvSpPr/>
          <p:nvPr/>
        </p:nvSpPr>
        <p:spPr>
          <a:xfrm>
            <a:off x="3275329" y="520005"/>
            <a:ext cx="3942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2060"/>
                </a:solidFill>
                <a:latin typeface="Calibri"/>
                <a:cs typeface="Calibri" panose="020F0502020204030204" pitchFamily="34" charset="0"/>
                <a:sym typeface="Calibri" panose="020F0502020204030204" pitchFamily="34" charset="0"/>
              </a:rPr>
              <a:t>Модель проекта</a:t>
            </a:r>
            <a:endParaRPr lang="ru-RU" sz="2800" b="1" dirty="0">
              <a:solidFill>
                <a:srgbClr val="002060"/>
              </a:solidFill>
              <a:latin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2FD292-A8C7-4EFD-830B-534BEE48F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048" y="1204348"/>
            <a:ext cx="8277902" cy="527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76015" y="496576"/>
            <a:ext cx="75090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400"/>
              <a:defRPr/>
            </a:pPr>
            <a:r>
              <a:rPr lang="ru-RU" sz="2900" b="1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Здоровый образ жизни- </a:t>
            </a:r>
            <a:r>
              <a:rPr lang="ru-RU" sz="2000" b="1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это  индивидуальная система поведения человека, направленная на сохранение и укрепление здоровья</a:t>
            </a:r>
            <a:endParaRPr lang="ru-RU" sz="2000" b="1" dirty="0">
              <a:solidFill>
                <a:srgbClr val="002060"/>
              </a:solidFill>
              <a:latin typeface="Calibri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3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747" y="1974128"/>
            <a:ext cx="5080474" cy="269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60"/>
              </a:spcBef>
              <a:buClr>
                <a:srgbClr val="254061"/>
              </a:buClr>
              <a:buSzPts val="2000"/>
              <a:defRPr/>
            </a:pPr>
            <a:r>
              <a:rPr lang="ru-RU" sz="2400" b="1" dirty="0">
                <a:solidFill>
                  <a:srgbClr val="632523"/>
                </a:solidFill>
                <a:latin typeface="Calibri"/>
                <a:ea typeface="Calibri"/>
                <a:cs typeface="Arial" charset="0"/>
                <a:sym typeface="Calibri"/>
              </a:rPr>
              <a:t>Составляющие здорового образа жизни: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Двигательная активность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Физическая культура и спорт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Закаливание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Рациональный режим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Личная гигиена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Благоприятная психологическая обстановка</a:t>
            </a:r>
          </a:p>
          <a:p>
            <a:pPr marL="342900" indent="-342900">
              <a:buSzPts val="1400"/>
              <a:buFont typeface="Wingdings" pitchFamily="2" charset="2"/>
              <a:buChar char="ü"/>
              <a:defRPr/>
            </a:pPr>
            <a:r>
              <a:rPr lang="ru-RU" sz="1800" b="1" dirty="0">
                <a:solidFill>
                  <a:srgbClr val="002060"/>
                </a:solidFill>
                <a:latin typeface="Calibri"/>
                <a:ea typeface="Calibri"/>
                <a:cs typeface="Calibri" panose="020F0502020204030204" pitchFamily="34" charset="0"/>
                <a:sym typeface="Calibri"/>
              </a:rPr>
              <a:t>Экологически грамотное поведение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DBA8B06-F764-4BE0-AF46-05D5DB28CA58}"/>
              </a:ext>
            </a:extLst>
          </p:cNvPr>
          <p:cNvGraphicFramePr/>
          <p:nvPr>
            <p:extLst/>
          </p:nvPr>
        </p:nvGraphicFramePr>
        <p:xfrm>
          <a:off x="4572000" y="1974128"/>
          <a:ext cx="4882718" cy="409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10">
            <a:extLst>
              <a:ext uri="{FF2B5EF4-FFF2-40B4-BE49-F238E27FC236}">
                <a16:creationId xmlns:a16="http://schemas.microsoft.com/office/drawing/2014/main" id="{7BFF7F23-7FA6-406F-A349-94CB6B2A265F}"/>
              </a:ext>
            </a:extLst>
          </p:cNvPr>
          <p:cNvSpPr/>
          <p:nvPr/>
        </p:nvSpPr>
        <p:spPr>
          <a:xfrm>
            <a:off x="6614756" y="3480726"/>
            <a:ext cx="1056442" cy="103807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20A7B-62AC-4015-98C9-853A9EF9A591}"/>
              </a:ext>
            </a:extLst>
          </p:cNvPr>
          <p:cNvSpPr txBox="1"/>
          <p:nvPr/>
        </p:nvSpPr>
        <p:spPr>
          <a:xfrm>
            <a:off x="5591295" y="3571259"/>
            <a:ext cx="701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Досуг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3C71B-F00C-4CCB-A752-5CE47F4072C4}"/>
              </a:ext>
            </a:extLst>
          </p:cNvPr>
          <p:cNvSpPr txBox="1"/>
          <p:nvPr/>
        </p:nvSpPr>
        <p:spPr>
          <a:xfrm>
            <a:off x="6672790" y="3859147"/>
            <a:ext cx="1038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Здоровье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FEF5D-8564-49D9-822E-E56B67114EBE}"/>
              </a:ext>
            </a:extLst>
          </p:cNvPr>
          <p:cNvSpPr txBox="1"/>
          <p:nvPr/>
        </p:nvSpPr>
        <p:spPr>
          <a:xfrm>
            <a:off x="7527372" y="4539401"/>
            <a:ext cx="123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Физическая культура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12942-59A0-40D5-98CB-7ABD8E4D0B20}"/>
              </a:ext>
            </a:extLst>
          </p:cNvPr>
          <p:cNvSpPr txBox="1"/>
          <p:nvPr/>
        </p:nvSpPr>
        <p:spPr>
          <a:xfrm>
            <a:off x="7142977" y="2685478"/>
            <a:ext cx="1429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Оздоровление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FAD9A-1A17-4ADA-A68E-629BC2933D7F}"/>
              </a:ext>
            </a:extLst>
          </p:cNvPr>
          <p:cNvSpPr txBox="1"/>
          <p:nvPr/>
        </p:nvSpPr>
        <p:spPr>
          <a:xfrm>
            <a:off x="5631719" y="4483509"/>
            <a:ext cx="1093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Здоровое </a:t>
            </a:r>
          </a:p>
          <a:p>
            <a:pPr algn="ctr"/>
            <a:r>
              <a:rPr lang="ru-RU" dirty="0"/>
              <a:t>питание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4C35D5-5903-4233-87AB-B26D3A4EE703}"/>
              </a:ext>
            </a:extLst>
          </p:cNvPr>
          <p:cNvSpPr txBox="1"/>
          <p:nvPr/>
        </p:nvSpPr>
        <p:spPr>
          <a:xfrm>
            <a:off x="5976223" y="2677842"/>
            <a:ext cx="121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Медицинское обслуживание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F507B-9F7A-4084-BE24-3D24FCA9B7D2}"/>
              </a:ext>
            </a:extLst>
          </p:cNvPr>
          <p:cNvSpPr txBox="1"/>
          <p:nvPr/>
        </p:nvSpPr>
        <p:spPr>
          <a:xfrm>
            <a:off x="6550887" y="4984900"/>
            <a:ext cx="123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Социальная работа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1093FA-49D3-46F9-BA7B-915A0E9FA8F1}"/>
              </a:ext>
            </a:extLst>
          </p:cNvPr>
          <p:cNvSpPr txBox="1"/>
          <p:nvPr/>
        </p:nvSpPr>
        <p:spPr>
          <a:xfrm>
            <a:off x="7527372" y="3554753"/>
            <a:ext cx="148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Образовательный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2638836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2135236" y="667875"/>
            <a:ext cx="4388372" cy="653654"/>
          </a:xfrm>
        </p:spPr>
        <p:txBody>
          <a:bodyPr/>
          <a:lstStyle/>
          <a:p>
            <a:pPr>
              <a:defRPr/>
            </a:pPr>
            <a:r>
              <a:rPr lang="en-US" sz="2900" b="1" dirty="0">
                <a:solidFill>
                  <a:srgbClr val="002060"/>
                </a:solidFill>
                <a:cs typeface="Calibri" panose="020F0502020204030204" pitchFamily="34" charset="0"/>
              </a:rPr>
              <a:t>SWOT - </a:t>
            </a:r>
            <a:r>
              <a:rPr lang="ru-RU" sz="2900" b="1" dirty="0">
                <a:solidFill>
                  <a:srgbClr val="002060"/>
                </a:solidFill>
                <a:cs typeface="Calibri" panose="020F0502020204030204" pitchFamily="34" charset="0"/>
              </a:rPr>
              <a:t>анализ</a:t>
            </a:r>
          </a:p>
        </p:txBody>
      </p:sp>
      <p:graphicFrame>
        <p:nvGraphicFramePr>
          <p:cNvPr id="3" name="Таблица 2"/>
          <p:cNvGraphicFramePr/>
          <p:nvPr>
            <p:extLst>
              <p:ext uri="{D42A27DB-BD31-4B8C-83A1-F6EECF244321}">
                <p14:modId xmlns:p14="http://schemas.microsoft.com/office/powerpoint/2010/main" val="1449723236"/>
              </p:ext>
            </p:extLst>
          </p:nvPr>
        </p:nvGraphicFramePr>
        <p:xfrm>
          <a:off x="444593" y="1649016"/>
          <a:ext cx="8076883" cy="4623054"/>
        </p:xfrm>
        <a:graphic>
          <a:graphicData uri="http://schemas.openxmlformats.org/drawingml/2006/table">
            <a:tbl>
              <a:tblPr firstRow="1" bandRow="1"/>
              <a:tblGrid>
                <a:gridCol w="4465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ru-RU" sz="1200" b="0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2400" b="1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2400" b="1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ea typeface="Calibri"/>
                        </a:rPr>
                        <a:t>S</a:t>
                      </a:r>
                      <a:r>
                        <a:rPr lang="ru-RU" sz="2400" b="1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lang="ru-RU" sz="2400" b="0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/>
                          <a:ea typeface="Calibri"/>
                        </a:rPr>
                        <a:t>сила</a:t>
                      </a:r>
                      <a:endParaRPr sz="1200" b="0" i="0" strike="noStrike" dirty="0">
                        <a:solidFill>
                          <a:srgbClr val="000000">
                            <a:alpha val="100000"/>
                          </a:srgbClr>
                        </a:solidFill>
                        <a:latin typeface="Malgun Gothic"/>
                        <a:ea typeface="Malgun Gothic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defRPr/>
                      </a:pPr>
                      <a:r>
                        <a:rPr lang="en-US" sz="2400" b="1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algun Gothic"/>
                          <a:ea typeface="Malgun Gothic"/>
                        </a:rPr>
                        <a:t>W</a:t>
                      </a:r>
                      <a:r>
                        <a:rPr lang="ru-RU" sz="2400" b="1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algun Gothic"/>
                          <a:ea typeface="Malgun Gothic"/>
                        </a:rPr>
                        <a:t> </a:t>
                      </a:r>
                      <a:r>
                        <a:rPr lang="ru-RU" sz="2400" b="0" i="0" strike="noStrike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algun Gothic"/>
                          <a:ea typeface="Malgun Gothic"/>
                        </a:rPr>
                        <a:t>слабость</a:t>
                      </a:r>
                      <a:endParaRPr sz="2400" b="0" i="0" strike="noStrike" dirty="0">
                        <a:solidFill>
                          <a:srgbClr val="000000">
                            <a:alpha val="100000"/>
                          </a:srgbClr>
                        </a:solidFill>
                        <a:latin typeface="Malgun Gothic"/>
                        <a:ea typeface="Malgun Gothic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Навыки внедрения социальных  технологий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Большой опыт работы и </a:t>
                      </a:r>
                      <a:r>
                        <a:rPr lang="ru-RU" altLang="en-US" sz="1100" dirty="0">
                          <a:latin typeface="Arial"/>
                          <a:cs typeface="Arial"/>
                        </a:rPr>
                        <a:t>профессионализм 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в области адаптивной физкультуре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Индивидуальный подход с применением специальных знаний спортивными инструкторами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altLang="en-US" sz="1100" dirty="0">
                          <a:latin typeface="Arial"/>
                          <a:cs typeface="Arial"/>
                        </a:rPr>
                        <a:t>Опыт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 межведомственно</a:t>
                      </a:r>
                      <a:r>
                        <a:rPr lang="ru-RU" altLang="en-US" sz="1100" dirty="0">
                          <a:latin typeface="Arial"/>
                          <a:cs typeface="Arial"/>
                        </a:rPr>
                        <a:t>го</a:t>
                      </a:r>
                      <a:r>
                        <a:rPr lang="ru-RU" sz="1100" dirty="0">
                          <a:latin typeface="Arial"/>
                          <a:cs typeface="Arial"/>
                        </a:rPr>
                        <a:t> взаимодействи</a:t>
                      </a:r>
                      <a:r>
                        <a:rPr lang="ru-RU" altLang="en-US" sz="1100" dirty="0">
                          <a:latin typeface="Arial"/>
                          <a:cs typeface="Arial"/>
                        </a:rPr>
                        <a:t>я и работы с волонтерами 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Комплексный подход в привлечении к активному образу жизни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Медицинская  и образовательная лицензии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Программа тренировок соответствует возрастной категории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Отсутствие программного продукта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Материально-техническая </a:t>
                      </a:r>
                      <a:r>
                        <a:rPr lang="ru-RU" sz="1100" dirty="0">
                          <a:latin typeface="+mn-lt"/>
                          <a:cs typeface="Arial"/>
                        </a:rPr>
                        <a:t>база находится специализированных площадках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Привлечение внешних специалистов по обучению инструкторов-волонтеров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Низкая активность граждан старшего поколения занятиями физической культурой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76200" indent="0" algn="ctr">
                        <a:buNone/>
                        <a:defRPr/>
                      </a:pPr>
                      <a:r>
                        <a:rPr lang="en-US" sz="2400" b="1" dirty="0">
                          <a:latin typeface="+mn-lt"/>
                          <a:cs typeface="Arial"/>
                        </a:rPr>
                        <a:t>O</a:t>
                      </a:r>
                      <a:r>
                        <a:rPr lang="ru-RU" sz="2400" b="1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2400" b="0" dirty="0">
                          <a:latin typeface="+mn-lt"/>
                          <a:cs typeface="Arial"/>
                        </a:rPr>
                        <a:t>возможности</a:t>
                      </a:r>
                      <a:endParaRPr lang="ru-RU" sz="24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 algn="ctr">
                        <a:buNone/>
                        <a:defRPr/>
                      </a:pPr>
                      <a:r>
                        <a:rPr lang="en-US" sz="2400" b="1" dirty="0">
                          <a:latin typeface="+mn-lt"/>
                          <a:cs typeface="Arial"/>
                        </a:rPr>
                        <a:t>T</a:t>
                      </a:r>
                      <a:r>
                        <a:rPr lang="ru-RU" sz="2400" b="1" dirty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2400" b="0" dirty="0">
                          <a:latin typeface="+mn-lt"/>
                          <a:cs typeface="Arial"/>
                        </a:rPr>
                        <a:t>угрозы</a:t>
                      </a:r>
                      <a:endParaRPr lang="ru-RU" sz="2400" b="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8780">
                <a:tc>
                  <a:txBody>
                    <a:bodyPr/>
                    <a:lstStyle/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Заключение соглашений о взаимодействии с организациями в области физической культуры.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Доверие населения 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Возможность участия в областных и городских соревнованиях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Взаимодействие с благотворительными организациями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Обмен опытом между общественными организациями</a:t>
                      </a:r>
                    </a:p>
                    <a:p>
                      <a:pPr marL="3619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100" dirty="0">
                          <a:latin typeface="+mn-lt"/>
                          <a:cs typeface="Arial"/>
                        </a:rPr>
                        <a:t>Популяризация массовых видов спорта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Непонимание значимости ЗОЖ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Появление новых требований к сертификации инструкторов по адаптивной физкультуре</a:t>
                      </a:r>
                    </a:p>
                    <a:p>
                      <a:pPr marL="361950" indent="-285750"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Низкая потребительская активность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Об учредителе организации социального обслуживания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09918" y="416866"/>
            <a:ext cx="923681" cy="839365"/>
          </a:xfrm>
          <a:prstGeom prst="rect">
            <a:avLst/>
          </a:prstGeom>
          <a:noFill/>
        </p:spPr>
      </p:pic>
      <p:pic>
        <p:nvPicPr>
          <p:cNvPr id="5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2" y="351567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2134658" y="505221"/>
            <a:ext cx="4558124" cy="653654"/>
          </a:xfrm>
        </p:spPr>
        <p:txBody>
          <a:bodyPr/>
          <a:lstStyle/>
          <a:p>
            <a:pPr lvl="0" algn="ctr">
              <a:defRPr/>
            </a:pPr>
            <a:r>
              <a:rPr lang="ru-RU" altLang="en-US" sz="2900" b="1" dirty="0">
                <a:solidFill>
                  <a:srgbClr val="002060"/>
                </a:solidFill>
                <a:cs typeface="Calibri" panose="020F0502020204030204" pitchFamily="34" charset="0"/>
              </a:rPr>
              <a:t>Карта рисков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indent="-342900" algn="ctr">
              <a:spcBef>
                <a:spcPts val="360"/>
              </a:spcBef>
              <a:buSzPts val="1800"/>
              <a:buNone/>
              <a:defRPr/>
            </a:pPr>
            <a:r>
              <a:rPr lang="ru-RU" altLang="en-US" sz="1800" b="1" dirty="0">
                <a:solidFill>
                  <a:srgbClr val="632523"/>
                </a:solidFill>
                <a:cs typeface="Arial" charset="0"/>
              </a:rPr>
              <a:t>Не уложиться в поставленные </a:t>
            </a:r>
          </a:p>
          <a:p>
            <a:pPr indent="-342900" algn="ctr">
              <a:spcBef>
                <a:spcPts val="360"/>
              </a:spcBef>
              <a:buSzPts val="1800"/>
              <a:buNone/>
              <a:defRPr/>
            </a:pPr>
            <a:r>
              <a:rPr lang="ru-RU" altLang="en-US" sz="1800" b="1" dirty="0">
                <a:solidFill>
                  <a:srgbClr val="632523"/>
                </a:solidFill>
                <a:cs typeface="Arial" charset="0"/>
              </a:rPr>
              <a:t>сроки реализации проекта</a:t>
            </a:r>
            <a:endParaRPr lang="ru-RU" sz="1800" b="1" dirty="0">
              <a:solidFill>
                <a:srgbClr val="632523"/>
              </a:solidFill>
              <a:cs typeface="Arial" charset="0"/>
            </a:endParaRPr>
          </a:p>
          <a:p>
            <a:pPr>
              <a:buFont typeface="+mj-lt"/>
              <a:buNone/>
              <a:defRPr/>
            </a:pPr>
            <a:endParaRPr lang="en-US" sz="1350" dirty="0">
              <a:latin typeface="Arial"/>
              <a:cs typeface="Arial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Отдаленность прямого результата (формирование навыков ЗОЖ требует планомерной </a:t>
            </a:r>
          </a:p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многолетней работы)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pPr lvl="0">
              <a:buFont typeface="+mj-lt"/>
              <a:buNone/>
              <a:defRPr/>
            </a:pPr>
            <a:r>
              <a:rPr lang="ru-RU" altLang="en-US" dirty="0">
                <a:latin typeface="Arial"/>
                <a:cs typeface="Arial"/>
              </a:rPr>
              <a:t>  </a:t>
            </a:r>
          </a:p>
          <a:p>
            <a:pPr marL="0" lv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altLang="en-US" sz="1800" b="1" dirty="0">
                <a:solidFill>
                  <a:srgbClr val="632523"/>
                </a:solidFill>
                <a:cs typeface="Arial" charset="0"/>
              </a:rPr>
              <a:t>  </a:t>
            </a: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Управленческие риски</a:t>
            </a:r>
          </a:p>
          <a:p>
            <a:pPr marL="0" lv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(недостаточный опыт и </a:t>
            </a:r>
          </a:p>
          <a:p>
            <a:pPr marL="0" lv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квалификация кадров)</a:t>
            </a:r>
          </a:p>
          <a:p>
            <a:pPr lvl="8">
              <a:buFont typeface="+mj-lt"/>
              <a:buNone/>
              <a:defRPr/>
            </a:pPr>
            <a:endParaRPr lang="ru-RU" spc="225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+mj-lt"/>
              <a:buNone/>
              <a:defRPr/>
            </a:pPr>
            <a:r>
              <a:rPr lang="ru-RU" altLang="en-US" dirty="0">
                <a:latin typeface="Arial"/>
                <a:cs typeface="Arial"/>
              </a:rPr>
              <a:t>   </a:t>
            </a:r>
          </a:p>
          <a:p>
            <a:pPr marL="0" indent="0" algn="ctr">
              <a:spcBef>
                <a:spcPts val="360"/>
              </a:spcBef>
              <a:buSzPts val="1800"/>
              <a:buNone/>
              <a:defRPr/>
            </a:pPr>
            <a:r>
              <a:rPr lang="ru-RU" sz="1800" b="1" dirty="0">
                <a:solidFill>
                  <a:srgbClr val="632523"/>
                </a:solidFill>
                <a:cs typeface="Arial" charset="0"/>
              </a:rPr>
              <a:t>Недостаточная двигательная активность граждан старшего поколения</a:t>
            </a:r>
          </a:p>
        </p:txBody>
      </p:sp>
      <p:pic>
        <p:nvPicPr>
          <p:cNvPr id="9" name="Picture 2" descr="https://sun9-56.userapi.com/impg/o-Y-RlL39mOGiYCz7Mk9pKs-4mYG-IiPJreHVA/52t3ViFnEic.jpg?size=906x939&amp;quality=96&amp;sign=025b46761e6a0bed6171c9cb856256cb&amp;type=album">
            <a:extLst>
              <a:ext uri="{FF2B5EF4-FFF2-40B4-BE49-F238E27FC236}">
                <a16:creationId xmlns:a16="http://schemas.microsoft.com/office/drawing/2014/main" id="{CF42E343-ABF7-4882-AEEA-EAB74C6C9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93503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1040</Words>
  <Application>Microsoft Office PowerPoint</Application>
  <PresentationFormat>Экран (4:3)</PresentationFormat>
  <Paragraphs>218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Malgun Gothic</vt:lpstr>
      <vt:lpstr>Arial</vt:lpstr>
      <vt:lpstr>Calibri</vt:lpstr>
      <vt:lpstr>Times New Roman</vt:lpstr>
      <vt:lpstr>Verdana</vt:lpstr>
      <vt:lpstr>Wingdings</vt:lpstr>
      <vt:lpstr>Тема Office</vt:lpstr>
      <vt:lpstr>Ленинградское областное  государственное бюджетное учреждение « Киришский комплексный центр социального обслуживания населения»</vt:lpstr>
      <vt:lpstr>Разработчики проекта</vt:lpstr>
      <vt:lpstr> Проблемы развития организации </vt:lpstr>
      <vt:lpstr>Целевая аудитория и география проекта</vt:lpstr>
      <vt:lpstr>Цель и задачи проекта</vt:lpstr>
      <vt:lpstr>Презентация PowerPoint</vt:lpstr>
      <vt:lpstr>Презентация PowerPoint</vt:lpstr>
      <vt:lpstr>SWOT - анализ</vt:lpstr>
      <vt:lpstr>Карта рисков</vt:lpstr>
      <vt:lpstr>Пути минимизации рисков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Тулупьева Татьяна Валентиновна</dc:creator>
  <cp:lastModifiedBy>Дарья Алипова</cp:lastModifiedBy>
  <cp:revision>81</cp:revision>
  <cp:lastPrinted>2023-03-23T08:10:33Z</cp:lastPrinted>
  <dcterms:modified xsi:type="dcterms:W3CDTF">2023-03-23T08:46:38Z</dcterms:modified>
</cp:coreProperties>
</file>