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4" r:id="rId3"/>
    <p:sldId id="286" r:id="rId4"/>
    <p:sldId id="289" r:id="rId5"/>
    <p:sldId id="294" r:id="rId6"/>
    <p:sldId id="293" r:id="rId7"/>
    <p:sldId id="292" r:id="rId8"/>
    <p:sldId id="295" r:id="rId9"/>
    <p:sldId id="297" r:id="rId10"/>
    <p:sldId id="296" r:id="rId11"/>
    <p:sldId id="274" r:id="rId12"/>
    <p:sldId id="257" r:id="rId13"/>
    <p:sldId id="262" r:id="rId14"/>
    <p:sldId id="263" r:id="rId15"/>
    <p:sldId id="264" r:id="rId16"/>
    <p:sldId id="268" r:id="rId17"/>
    <p:sldId id="269" r:id="rId18"/>
    <p:sldId id="266" r:id="rId19"/>
    <p:sldId id="265" r:id="rId20"/>
    <p:sldId id="272" r:id="rId21"/>
    <p:sldId id="273" r:id="rId22"/>
    <p:sldId id="271" r:id="rId23"/>
    <p:sldId id="270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9C9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6:34:06.0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365 374 24575,'1'0'0,"1"0"0,0 0 0,-1-1 0,1 1 0,-1-1 0,1 1 0,-1-1 0,0 0 0,1 1 0,-1-1 0,1 0 0,-1 0 0,0 0 0,0 0 0,0 0 0,0 0 0,1-1 0,-2 1 0,1 0 0,0 0 0,0-1 0,0 1 0,0-1 0,-1 1 0,2-3 0,9-40 0,-11 43 0,6-46 0,-2-1 0,-1 0 0,-7-64 0,4 108 0,-1 0 0,1 0 0,-1 0 0,0 0 0,-1 0 0,1 0 0,-1 0 0,-3-6 0,5 10 0,0 0 0,0-1 0,-1 1 0,1 0 0,0-1 0,0 1 0,-1 0 0,1-1 0,0 1 0,-1 0 0,1 0 0,0-1 0,-1 1 0,1 0 0,0 0 0,-1 0 0,1-1 0,0 1 0,-1 0 0,1 0 0,-1 0 0,1 0 0,0 0 0,-1 0 0,1 0 0,-1 0 0,1 0 0,-1 0 0,1 0 0,-1 0 0,0 1 0,0 0 0,0 0 0,0 0 0,0 0 0,0 0 0,0 0 0,1 0 0,-1 0 0,0 0 0,1 0 0,-1 1 0,0-1 0,1 0 0,0 0 0,-1 2 0,-5 23 0,1-1 0,1 1 0,1 1 0,1-1 0,3 44 0,0-26 0,1 175 0,-1-305 0,-3-204 0,2 286 0,0-1 0,0 1 0,0 0 0,-1 0 0,1-1 0,-1 1 0,0 0 0,-1 0 0,1 0 0,-1 0 0,0 0 0,-2-3 0,4 6 0,0 1 0,-1 0 0,1 0 0,0 0 0,-1 0 0,1 0 0,0 0 0,-1-1 0,1 1 0,0 0 0,-1 0 0,1 0 0,0 0 0,-1 0 0,1 0 0,0 0 0,-1 1 0,1-1 0,0 0 0,-1 0 0,1 0 0,0 0 0,0 0 0,-1 0 0,1 0 0,0 1 0,-1-1 0,1 0 0,0 0 0,0 1 0,-1-1 0,1 0 0,0 0 0,0 1 0,0-1 0,-1 0 0,1 0 0,0 1 0,0-1 0,0 0 0,0 1 0,0-1 0,0 0 0,0 1 0,-1-1 0,-7 18 0,1 0 0,0 1 0,1-1 0,1 1 0,-3 21 0,-4 15 0,-30 122 0,-13 46 0,2-65 0,41-135 0,12-23 0,0 0 0,-1 0 0,1 0 0,0 0 0,0 0 0,-1 0 0,1 0 0,0 1 0,0-1 0,-1 0 0,1 0 0,0 0 0,0 0 0,-1 0 0,1 0 0,0 0 0,0 0 0,-1-1 0,1 1 0,0 0 0,0 0 0,-1 0 0,1 0 0,0 0 0,0 0 0,0 0 0,-1 0 0,1-1 0,0 1 0,0 0 0,0 0 0,-1 0 0,1-1 0,0 1 0,0 0 0,0 0 0,0 0 0,0-1 0,-1 1 0,1 0 0,0 0 0,0-1 0,-2-4 0,1 0 0,-1 0 0,1-1 0,0 1 0,0 0 0,0-8 0,1-215 0,0 217 0,-4 77 0,-3-1 0,-25 108 0,26-145 0,6-26 0,-1 1 0,1-1 0,-1 0 0,0 1 0,0-1 0,0 0 0,0 0 0,0 1 0,0-1 0,-1 0 0,1 0 0,-1 0 0,-2 2 0,4-4 0,0 0 0,-1 0 0,1 0 0,0 1 0,-1-1 0,1 0 0,-1 0 0,1 0 0,0 0 0,-1 0 0,1 1 0,-1-1 0,1 0 0,0 0 0,-1 0 0,1 0 0,-1 0 0,1 0 0,-1-1 0,1 1 0,0 0 0,-1 0 0,1 0 0,-1 0 0,1 0 0,0-1 0,-1 1 0,-11-18 0,8 0-105,0 0-1,1 0 1,1 0 0,0 0-1,2-24 1,-1 26-628,1-18-6093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06T06:34:06.0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365 374 24575,'1'0'0,"1"0"0,0 0 0,-1-1 0,1 1 0,-1-1 0,1 1 0,-1-1 0,0 0 0,1 1 0,-1-1 0,1 0 0,-1 0 0,0 0 0,0 0 0,0 0 0,0 0 0,1-1 0,-2 1 0,1 0 0,0 0 0,0-1 0,0 1 0,0-1 0,-1 1 0,2-3 0,9-40 0,-11 43 0,6-46 0,-2-1 0,-1 0 0,-7-64 0,4 108 0,-1 0 0,1 0 0,-1 0 0,0 0 0,-1 0 0,1 0 0,-1 0 0,-3-6 0,5 10 0,0 0 0,0-1 0,-1 1 0,1 0 0,0-1 0,0 1 0,-1 0 0,1-1 0,0 1 0,-1 0 0,1 0 0,0-1 0,-1 1 0,1 0 0,0 0 0,-1 0 0,1-1 0,0 1 0,-1 0 0,1 0 0,-1 0 0,1 0 0,0 0 0,-1 0 0,1 0 0,-1 0 0,1 0 0,-1 0 0,1 0 0,-1 0 0,0 1 0,0 0 0,0 0 0,0 0 0,0 0 0,0 0 0,0 0 0,1 0 0,-1 0 0,0 0 0,1 0 0,-1 1 0,0-1 0,1 0 0,0 0 0,-1 2 0,-5 23 0,1-1 0,1 1 0,1 1 0,1-1 0,3 44 0,0-26 0,1 175 0,-1-305 0,-3-204 0,2 286 0,0-1 0,0 1 0,0 0 0,-1 0 0,1-1 0,-1 1 0,0 0 0,-1 0 0,1 0 0,-1 0 0,0 0 0,-2-3 0,4 6 0,0 1 0,-1 0 0,1 0 0,0 0 0,-1 0 0,1 0 0,0 0 0,-1-1 0,1 1 0,0 0 0,-1 0 0,1 0 0,0 0 0,-1 0 0,1 0 0,0 0 0,-1 1 0,1-1 0,0 0 0,-1 0 0,1 0 0,0 0 0,0 0 0,-1 0 0,1 0 0,0 1 0,-1-1 0,1 0 0,0 0 0,0 1 0,-1-1 0,1 0 0,0 0 0,0 1 0,0-1 0,-1 0 0,1 0 0,0 1 0,0-1 0,0 0 0,0 1 0,0-1 0,0 0 0,0 1 0,-1-1 0,-7 18 0,1 0 0,0 1 0,1-1 0,1 1 0,-3 21 0,-4 15 0,-30 122 0,-13 46 0,2-65 0,41-135 0,12-23 0,0 0 0,-1 0 0,1 0 0,0 0 0,0 0 0,-1 0 0,1 0 0,0 1 0,0-1 0,-1 0 0,1 0 0,0 0 0,0 0 0,-1 0 0,1 0 0,0 0 0,0 0 0,-1-1 0,1 1 0,0 0 0,0 0 0,-1 0 0,1 0 0,0 0 0,0 0 0,0 0 0,-1 0 0,1-1 0,0 1 0,0 0 0,0 0 0,-1 0 0,1-1 0,0 1 0,0 0 0,0 0 0,0 0 0,0-1 0,-1 1 0,1 0 0,0 0 0,0-1 0,-2-4 0,1 0 0,-1 0 0,1-1 0,0 1 0,0 0 0,0-8 0,1-215 0,0 217 0,-4 77 0,-3-1 0,-25 108 0,26-145 0,6-26 0,-1 1 0,1-1 0,-1 0 0,0 1 0,0-1 0,0 0 0,0 0 0,0 1 0,0-1 0,-1 0 0,1 0 0,-1 0 0,-2 2 0,4-4 0,0 0 0,-1 0 0,1 0 0,0 1 0,-1-1 0,1 0 0,-1 0 0,1 0 0,0 0 0,-1 0 0,1 1 0,-1-1 0,1 0 0,0 0 0,-1 0 0,1 0 0,-1 0 0,1 0 0,-1-1 0,1 1 0,0 0 0,-1 0 0,1 0 0,-1 0 0,1 0 0,0-1 0,-1 1 0,-11-18 0,8 0-105,0 0-1,1 0 1,1 0 0,0 0-1,2-24 1,-1 26-628,1-18-6093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589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7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966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26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83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45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8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8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504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830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B981F-1929-4152-9656-87303DA68465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071AE-D651-4D90-9DF0-1B14BDA41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4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478F08-0D28-CD67-7B25-36192B1E4447}"/>
              </a:ext>
            </a:extLst>
          </p:cNvPr>
          <p:cNvSpPr/>
          <p:nvPr/>
        </p:nvSpPr>
        <p:spPr>
          <a:xfrm>
            <a:off x="11999166" y="0"/>
            <a:ext cx="22448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BB58E-7206-C4D5-BB1F-FB04F340E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366" y="1662211"/>
            <a:ext cx="11747241" cy="2415267"/>
          </a:xfrm>
        </p:spPr>
        <p:txBody>
          <a:bodyPr>
            <a:normAutofit/>
          </a:bodyPr>
          <a:lstStyle/>
          <a:p>
            <a:pPr algn="r"/>
            <a:r>
              <a:rPr lang="ru-RU" sz="48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КАРТИРОВАНИЕ ПРОЦЕДУР ВЕДЕНИЯ БИЗНЕСА </a:t>
            </a:r>
            <a:br>
              <a:rPr lang="ru-RU" sz="4000" b="1" dirty="0">
                <a:latin typeface="Bahnschrift Condensed" panose="020B0502040204020203" pitchFamily="34" charset="0"/>
                <a:cs typeface="Arial" panose="020B0604020202020204" pitchFamily="34" charset="0"/>
              </a:rPr>
            </a:br>
            <a:r>
              <a:rPr lang="ru-RU" sz="3600" dirty="0">
                <a:latin typeface="Bahnschrift Condensed" panose="020B0502040204020203" pitchFamily="34" charset="0"/>
                <a:cs typeface="Arial" panose="020B0604020202020204" pitchFamily="34" charset="0"/>
              </a:rPr>
              <a:t>ДЛЯ РЕАЛИЗАЦИИ ИНВЕСТИЦИОННЫХ ПРОЕКТОВ</a:t>
            </a:r>
            <a:endParaRPr lang="ru-RU" sz="40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254A55C-A35C-8B97-8DE2-EB81CE662C10}"/>
                  </a:ext>
                </a:extLst>
              </p14:cNvPr>
              <p14:cNvContentPartPr/>
              <p14:nvPr/>
            </p14:nvContentPartPr>
            <p14:xfrm>
              <a:off x="1575992" y="1068833"/>
              <a:ext cx="151560" cy="3250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254A55C-A35C-8B97-8DE2-EB81CE662C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66992" y="1060193"/>
                <a:ext cx="169200" cy="342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21DE24D-8346-93DB-1BBF-10C4462CD025}"/>
              </a:ext>
            </a:extLst>
          </p:cNvPr>
          <p:cNvSpPr txBox="1"/>
          <p:nvPr/>
        </p:nvSpPr>
        <p:spPr>
          <a:xfrm>
            <a:off x="5395943" y="6370197"/>
            <a:ext cx="1156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ЧЕЛЯБИНСК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B1DEB54-C678-40A1-B01B-A2E1CCD12146}"/>
              </a:ext>
            </a:extLst>
          </p:cNvPr>
          <p:cNvGrpSpPr/>
          <p:nvPr/>
        </p:nvGrpSpPr>
        <p:grpSpPr>
          <a:xfrm>
            <a:off x="0" y="3438001"/>
            <a:ext cx="3420001" cy="3420000"/>
            <a:chOff x="0" y="3438001"/>
            <a:chExt cx="3420001" cy="3420000"/>
          </a:xfrm>
        </p:grpSpPr>
        <p:sp>
          <p:nvSpPr>
            <p:cNvPr id="3" name="Диагональная полоса 2">
              <a:extLst>
                <a:ext uri="{FF2B5EF4-FFF2-40B4-BE49-F238E27FC236}">
                  <a16:creationId xmlns:a16="http://schemas.microsoft.com/office/drawing/2014/main" id="{20613307-EDE4-4018-BCF6-42BF9DAFE818}"/>
                </a:ext>
              </a:extLst>
            </p:cNvPr>
            <p:cNvSpPr/>
            <p:nvPr/>
          </p:nvSpPr>
          <p:spPr>
            <a:xfrm rot="16200000">
              <a:off x="1" y="3438001"/>
              <a:ext cx="3420000" cy="3420000"/>
            </a:xfrm>
            <a:prstGeom prst="diagStripe">
              <a:avLst>
                <a:gd name="adj" fmla="val 5246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7" name="Прямоугольный треугольник 6">
              <a:extLst>
                <a:ext uri="{FF2B5EF4-FFF2-40B4-BE49-F238E27FC236}">
                  <a16:creationId xmlns:a16="http://schemas.microsoft.com/office/drawing/2014/main" id="{CF77DD0F-E2B7-419F-9C17-D51915032F7C}"/>
                </a:ext>
              </a:extLst>
            </p:cNvPr>
            <p:cNvSpPr/>
            <p:nvPr/>
          </p:nvSpPr>
          <p:spPr>
            <a:xfrm>
              <a:off x="0" y="5058000"/>
              <a:ext cx="1800000" cy="18000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50BC1FA0-57CC-4B2B-81A1-0EF3E8B4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93" y="194910"/>
            <a:ext cx="804311" cy="97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785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BC7698-F23C-4FA2-8099-71E630DB88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26"/>
          <a:stretch/>
        </p:blipFill>
        <p:spPr>
          <a:xfrm>
            <a:off x="623547" y="278908"/>
            <a:ext cx="2177347" cy="252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2BF50C-D04D-4B7B-A032-73B95F1DE744}"/>
              </a:ext>
            </a:extLst>
          </p:cNvPr>
          <p:cNvSpPr txBox="1"/>
          <p:nvPr/>
        </p:nvSpPr>
        <p:spPr>
          <a:xfrm>
            <a:off x="5086158" y="4415581"/>
            <a:ext cx="60311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Н</a:t>
            </a:r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а основании предложений инвесторов и органов исполнительной власти </a:t>
            </a:r>
          </a:p>
          <a:p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было сформировано 18 предложений по изменению федеральных нормативных правовых актов, </a:t>
            </a:r>
          </a:p>
          <a:p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которые направлены в Министерство экономического развития РФ </a:t>
            </a:r>
          </a:p>
          <a:p>
            <a:r>
              <a:rPr lang="ru-RU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с целью упрощения и сокращения сроков процедур 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BFCECC-8813-4BAC-8BAE-DCF728FA9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47" y="3704964"/>
            <a:ext cx="4442728" cy="28985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BD694B-B772-4FC7-BFEF-A68C837E4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774" y="278908"/>
            <a:ext cx="2008453" cy="252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4F31A7-29AF-4F5C-B556-5A4A9D391D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9"/>
          <a:stretch/>
        </p:blipFill>
        <p:spPr>
          <a:xfrm>
            <a:off x="9113359" y="278908"/>
            <a:ext cx="2003985" cy="2520000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C5D95E5-E72B-48BD-BAFC-33C5965DFC31}"/>
              </a:ext>
            </a:extLst>
          </p:cNvPr>
          <p:cNvGrpSpPr/>
          <p:nvPr/>
        </p:nvGrpSpPr>
        <p:grpSpPr>
          <a:xfrm flipH="1">
            <a:off x="9672000" y="4338000"/>
            <a:ext cx="2520000" cy="2520000"/>
            <a:chOff x="0" y="3438001"/>
            <a:chExt cx="3420001" cy="3420000"/>
          </a:xfrm>
        </p:grpSpPr>
        <p:sp>
          <p:nvSpPr>
            <p:cNvPr id="25" name="Диагональная полоса 24">
              <a:extLst>
                <a:ext uri="{FF2B5EF4-FFF2-40B4-BE49-F238E27FC236}">
                  <a16:creationId xmlns:a16="http://schemas.microsoft.com/office/drawing/2014/main" id="{3AE546E8-AF9D-4B69-9B48-26830F7E0621}"/>
                </a:ext>
              </a:extLst>
            </p:cNvPr>
            <p:cNvSpPr/>
            <p:nvPr/>
          </p:nvSpPr>
          <p:spPr>
            <a:xfrm rot="16200000">
              <a:off x="1" y="3438001"/>
              <a:ext cx="3420000" cy="3420000"/>
            </a:xfrm>
            <a:prstGeom prst="diagStripe">
              <a:avLst>
                <a:gd name="adj" fmla="val 5246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6" name="Прямоугольный треугольник 25">
              <a:extLst>
                <a:ext uri="{FF2B5EF4-FFF2-40B4-BE49-F238E27FC236}">
                  <a16:creationId xmlns:a16="http://schemas.microsoft.com/office/drawing/2014/main" id="{2C22243E-DC8E-4428-A21F-DF17B8D0541D}"/>
                </a:ext>
              </a:extLst>
            </p:cNvPr>
            <p:cNvSpPr/>
            <p:nvPr/>
          </p:nvSpPr>
          <p:spPr>
            <a:xfrm>
              <a:off x="0" y="5058000"/>
              <a:ext cx="1800000" cy="18000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311FDD9E-4305-493A-91DA-9D62FA7EFE8F}"/>
              </a:ext>
            </a:extLst>
          </p:cNvPr>
          <p:cNvSpPr/>
          <p:nvPr/>
        </p:nvSpPr>
        <p:spPr>
          <a:xfrm>
            <a:off x="9945278" y="2430922"/>
            <a:ext cx="772998" cy="36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86F591-5877-4A08-B90F-1E7B4A233227}"/>
              </a:ext>
            </a:extLst>
          </p:cNvPr>
          <p:cNvSpPr txBox="1"/>
          <p:nvPr/>
        </p:nvSpPr>
        <p:spPr>
          <a:xfrm>
            <a:off x="623547" y="2897993"/>
            <a:ext cx="2568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Bahnschrift Light Condensed" panose="020B0502040204020203" pitchFamily="34" charset="0"/>
              </a:rPr>
              <a:t>Директору Департамента производительности труда, 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защиты и поощрения капиталовложений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 Министерства экономического развития РФ 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А.В. Молодцову от </a:t>
            </a:r>
            <a:r>
              <a:rPr lang="ru-RU" sz="1000" dirty="0">
                <a:latin typeface="Bahnschrift Condensed" panose="020B0502040204020203" pitchFamily="34" charset="0"/>
              </a:rPr>
              <a:t>19.07.2023 г.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A482CD-F415-407A-B086-43AD09FD41B9}"/>
              </a:ext>
            </a:extLst>
          </p:cNvPr>
          <p:cNvSpPr txBox="1"/>
          <p:nvPr/>
        </p:nvSpPr>
        <p:spPr>
          <a:xfrm>
            <a:off x="5091774" y="2897993"/>
            <a:ext cx="2568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Bahnschrift Light Condensed" panose="020B0502040204020203" pitchFamily="34" charset="0"/>
              </a:rPr>
              <a:t>Директору Департамента производительности труда, 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защиты и поощрения капиталовложений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 Министерства экономического развития РФ 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А.В. Молодцову от </a:t>
            </a:r>
            <a:r>
              <a:rPr lang="ru-RU" sz="1000" dirty="0">
                <a:latin typeface="Bahnschrift Condensed" panose="020B0502040204020203" pitchFamily="34" charset="0"/>
              </a:rPr>
              <a:t>04.10.2023 г.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E4DE60-FB8F-4240-B45D-A999EEE8A293}"/>
              </a:ext>
            </a:extLst>
          </p:cNvPr>
          <p:cNvSpPr txBox="1"/>
          <p:nvPr/>
        </p:nvSpPr>
        <p:spPr>
          <a:xfrm>
            <a:off x="9113359" y="2903528"/>
            <a:ext cx="25686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Bahnschrift Light Condensed" panose="020B0502040204020203" pitchFamily="34" charset="0"/>
              </a:rPr>
              <a:t>Директору Департамента производительности труда, 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защиты и поощрения капиталовложений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 Министерства экономического развития РФ </a:t>
            </a:r>
          </a:p>
          <a:p>
            <a:r>
              <a:rPr lang="ru-RU" sz="1000" dirty="0">
                <a:latin typeface="Bahnschrift Light Condensed" panose="020B0502040204020203" pitchFamily="34" charset="0"/>
              </a:rPr>
              <a:t>А.В. Молодцову от </a:t>
            </a:r>
            <a:r>
              <a:rPr lang="ru-RU" sz="1000" dirty="0">
                <a:latin typeface="Bahnschrift Condensed" panose="020B0502040204020203" pitchFamily="34" charset="0"/>
              </a:rPr>
              <a:t>19.12.2023 г. </a:t>
            </a:r>
          </a:p>
        </p:txBody>
      </p:sp>
    </p:spTree>
    <p:extLst>
      <p:ext uri="{BB962C8B-B14F-4D97-AF65-F5344CB8AC3E}">
        <p14:creationId xmlns:p14="http://schemas.microsoft.com/office/powerpoint/2010/main" val="230044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C844711-8222-CA05-2468-4B6E2B96C4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b="3433"/>
          <a:stretch/>
        </p:blipFill>
        <p:spPr>
          <a:xfrm>
            <a:off x="0" y="1"/>
            <a:ext cx="9807436" cy="6858000"/>
          </a:xfrm>
        </p:spPr>
      </p:pic>
    </p:spTree>
    <p:extLst>
      <p:ext uri="{BB962C8B-B14F-4D97-AF65-F5344CB8AC3E}">
        <p14:creationId xmlns:p14="http://schemas.microsoft.com/office/powerpoint/2010/main" val="796100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2419B6C-42B1-3897-CB2F-3EBB3CFF6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" r="36" b="3357"/>
          <a:stretch/>
        </p:blipFill>
        <p:spPr>
          <a:xfrm>
            <a:off x="0" y="0"/>
            <a:ext cx="9804796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D91319-0901-EBC5-A451-59567C1CF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787" y="0"/>
            <a:ext cx="237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93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2258C6-9CA8-333C-68E1-54BD98DF6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171D42-6AFC-F634-CF91-35EAF48B5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" b="3538"/>
          <a:stretch/>
        </p:blipFill>
        <p:spPr>
          <a:xfrm>
            <a:off x="0" y="-3140"/>
            <a:ext cx="9843796" cy="68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86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677934-38A9-0E06-9545-2DA124174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DBECB19-CE56-99D9-64BE-B921437F5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b="3264"/>
          <a:stretch/>
        </p:blipFill>
        <p:spPr>
          <a:xfrm>
            <a:off x="0" y="-685"/>
            <a:ext cx="9806473" cy="6858686"/>
          </a:xfrm>
        </p:spPr>
      </p:pic>
    </p:spTree>
    <p:extLst>
      <p:ext uri="{BB962C8B-B14F-4D97-AF65-F5344CB8AC3E}">
        <p14:creationId xmlns:p14="http://schemas.microsoft.com/office/powerpoint/2010/main" val="178510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4CFDE54-DCD4-710D-5FD1-77856D3C9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" b="2941"/>
          <a:stretch/>
        </p:blipFill>
        <p:spPr>
          <a:xfrm>
            <a:off x="0" y="1"/>
            <a:ext cx="9782520" cy="6858000"/>
          </a:xfrm>
        </p:spPr>
      </p:pic>
    </p:spTree>
    <p:extLst>
      <p:ext uri="{BB962C8B-B14F-4D97-AF65-F5344CB8AC3E}">
        <p14:creationId xmlns:p14="http://schemas.microsoft.com/office/powerpoint/2010/main" val="3178944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49BA372-DE1D-B17A-0ADC-D2DA4D6241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b="3384"/>
          <a:stretch/>
        </p:blipFill>
        <p:spPr>
          <a:xfrm>
            <a:off x="0" y="-8406"/>
            <a:ext cx="9815804" cy="6862203"/>
          </a:xfrm>
        </p:spPr>
      </p:pic>
    </p:spTree>
    <p:extLst>
      <p:ext uri="{BB962C8B-B14F-4D97-AF65-F5344CB8AC3E}">
        <p14:creationId xmlns:p14="http://schemas.microsoft.com/office/powerpoint/2010/main" val="4099383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4E0F825B-477C-BA18-7491-BE9CF52447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" b="3286"/>
          <a:stretch/>
        </p:blipFill>
        <p:spPr>
          <a:xfrm>
            <a:off x="0" y="12139"/>
            <a:ext cx="9787812" cy="6845862"/>
          </a:xfrm>
        </p:spPr>
      </p:pic>
    </p:spTree>
    <p:extLst>
      <p:ext uri="{BB962C8B-B14F-4D97-AF65-F5344CB8AC3E}">
        <p14:creationId xmlns:p14="http://schemas.microsoft.com/office/powerpoint/2010/main" val="942519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1E247D-E204-49C9-C837-881CCDA2C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" b="3364"/>
          <a:stretch/>
        </p:blipFill>
        <p:spPr>
          <a:xfrm>
            <a:off x="-1" y="1"/>
            <a:ext cx="9806289" cy="6858000"/>
          </a:xfrm>
        </p:spPr>
      </p:pic>
    </p:spTree>
    <p:extLst>
      <p:ext uri="{BB962C8B-B14F-4D97-AF65-F5344CB8AC3E}">
        <p14:creationId xmlns:p14="http://schemas.microsoft.com/office/powerpoint/2010/main" val="776181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8D3E4FA-38DE-60F6-22B6-B6A84FADC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b="3572"/>
          <a:stretch/>
        </p:blipFill>
        <p:spPr>
          <a:xfrm>
            <a:off x="0" y="0"/>
            <a:ext cx="9824436" cy="6858000"/>
          </a:xfrm>
        </p:spPr>
      </p:pic>
    </p:spTree>
    <p:extLst>
      <p:ext uri="{BB962C8B-B14F-4D97-AF65-F5344CB8AC3E}">
        <p14:creationId xmlns:p14="http://schemas.microsoft.com/office/powerpoint/2010/main" val="260510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D5B98F-FC0A-4BC1-9DEB-151566F0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t="27334" r="3623" b="16474"/>
          <a:stretch/>
        </p:blipFill>
        <p:spPr>
          <a:xfrm>
            <a:off x="6096000" y="-116"/>
            <a:ext cx="6096206" cy="3429116"/>
          </a:xfrm>
          <a:prstGeom prst="rect">
            <a:avLst/>
          </a:prstGeom>
          <a:ln w="38100"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D254A55C-A35C-8B97-8DE2-EB81CE662C10}"/>
                  </a:ext>
                </a:extLst>
              </p14:cNvPr>
              <p14:cNvContentPartPr/>
              <p14:nvPr/>
            </p14:nvContentPartPr>
            <p14:xfrm>
              <a:off x="1605621" y="1301866"/>
              <a:ext cx="151560" cy="32508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D254A55C-A35C-8B97-8DE2-EB81CE662C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96642" y="1292866"/>
                <a:ext cx="169158" cy="3427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530A7805-184E-4610-88D0-2CDA8ADEAEC4}"/>
              </a:ext>
            </a:extLst>
          </p:cNvPr>
          <p:cNvSpPr txBox="1"/>
          <p:nvPr/>
        </p:nvSpPr>
        <p:spPr>
          <a:xfrm>
            <a:off x="352222" y="307942"/>
            <a:ext cx="599958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КАРТИРОВАНИЕ </a:t>
            </a:r>
          </a:p>
          <a:p>
            <a:r>
              <a:rPr lang="ru-RU" sz="1800" dirty="0">
                <a:latin typeface="Bahnschrift Condensed" panose="020B0502040204020203" pitchFamily="34" charset="0"/>
                <a:cs typeface="Arial" panose="020B0604020202020204" pitchFamily="34" charset="0"/>
              </a:rPr>
              <a:t>это составление карты процесса, блок-схемы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30E41A-17C4-49FC-9079-12FFF665441D}"/>
              </a:ext>
            </a:extLst>
          </p:cNvPr>
          <p:cNvSpPr txBox="1"/>
          <p:nvPr/>
        </p:nvSpPr>
        <p:spPr>
          <a:xfrm>
            <a:off x="352222" y="1108161"/>
            <a:ext cx="5305169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КАРТА ПРОЦЕССА: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визуальный инструмент, который помогает сформировать единое понимание основных шагов процесса, его дублирующих функций и узких мест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ru-RU" sz="1600" dirty="0">
              <a:latin typeface="Bahnschrift Light Condensed" panose="020B0502040204020203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позволяющий инвестору визуализировать каждый этап процесса для принятия управленческих решений при реализации инвестиционного проекта на территории региона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2E4157-8F49-4189-B2C2-B848DEE69F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6168" r="453" b="10166"/>
          <a:stretch/>
        </p:blipFill>
        <p:spPr>
          <a:xfrm>
            <a:off x="0" y="3429000"/>
            <a:ext cx="6099200" cy="3443942"/>
          </a:xfrm>
          <a:prstGeom prst="rect">
            <a:avLst/>
          </a:prstGeom>
          <a:ln w="38100"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2BFB757-2487-4255-AC06-955119C00C92}"/>
              </a:ext>
            </a:extLst>
          </p:cNvPr>
          <p:cNvSpPr txBox="1"/>
          <p:nvPr/>
        </p:nvSpPr>
        <p:spPr>
          <a:xfrm>
            <a:off x="6268720" y="4338204"/>
            <a:ext cx="55575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Во исполнение пункта 7 </a:t>
            </a:r>
          </a:p>
          <a:p>
            <a:pPr algn="r"/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перечня поручений Губернатора Челябинкой области </a:t>
            </a:r>
          </a:p>
          <a:p>
            <a:pPr algn="r"/>
            <a:r>
              <a:rPr lang="ru-RU" sz="2000" dirty="0">
                <a:latin typeface="Bahnschrift Condensed" panose="020B0502040204020203" pitchFamily="34" charset="0"/>
                <a:cs typeface="Arial" panose="020B0604020202020204" pitchFamily="34" charset="0"/>
              </a:rPr>
              <a:t>по итогам проведения II Форума «Власть и бизнес: взгляд в будущее» от 13.12.2022 года </a:t>
            </a:r>
          </a:p>
        </p:txBody>
      </p:sp>
    </p:spTree>
    <p:extLst>
      <p:ext uri="{BB962C8B-B14F-4D97-AF65-F5344CB8AC3E}">
        <p14:creationId xmlns:p14="http://schemas.microsoft.com/office/powerpoint/2010/main" val="1767525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6EAD856-4145-F898-8BC7-130C6EA1B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b="3648"/>
          <a:stretch/>
        </p:blipFill>
        <p:spPr>
          <a:xfrm>
            <a:off x="-1" y="0"/>
            <a:ext cx="9829263" cy="6858000"/>
          </a:xfrm>
        </p:spPr>
      </p:pic>
    </p:spTree>
    <p:extLst>
      <p:ext uri="{BB962C8B-B14F-4D97-AF65-F5344CB8AC3E}">
        <p14:creationId xmlns:p14="http://schemas.microsoft.com/office/powerpoint/2010/main" val="49672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53204F-E5B5-A42F-689E-C573B4243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b="3674"/>
          <a:stretch/>
        </p:blipFill>
        <p:spPr>
          <a:xfrm>
            <a:off x="0" y="1"/>
            <a:ext cx="981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82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DE93DC14-731E-D4F4-9A30-144DB39D6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b="4077"/>
          <a:stretch/>
        </p:blipFill>
        <p:spPr>
          <a:xfrm>
            <a:off x="0" y="2833"/>
            <a:ext cx="9899780" cy="6855168"/>
          </a:xfrm>
        </p:spPr>
      </p:pic>
    </p:spTree>
    <p:extLst>
      <p:ext uri="{BB962C8B-B14F-4D97-AF65-F5344CB8AC3E}">
        <p14:creationId xmlns:p14="http://schemas.microsoft.com/office/powerpoint/2010/main" val="19647933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AED0C8-6BB7-C803-63B2-D8CD9DB28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4677" y="0"/>
            <a:ext cx="237323" cy="6858000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0E903022-3518-DEF4-56CA-67B948B2B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" b="3862"/>
          <a:stretch/>
        </p:blipFill>
        <p:spPr>
          <a:xfrm>
            <a:off x="0" y="1"/>
            <a:ext cx="9851188" cy="6858000"/>
          </a:xfrm>
        </p:spPr>
      </p:pic>
    </p:spTree>
    <p:extLst>
      <p:ext uri="{BB962C8B-B14F-4D97-AF65-F5344CB8AC3E}">
        <p14:creationId xmlns:p14="http://schemas.microsoft.com/office/powerpoint/2010/main" val="170019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478F08-0D28-CD67-7B25-36192B1E4447}"/>
              </a:ext>
            </a:extLst>
          </p:cNvPr>
          <p:cNvSpPr/>
          <p:nvPr/>
        </p:nvSpPr>
        <p:spPr>
          <a:xfrm>
            <a:off x="11999166" y="0"/>
            <a:ext cx="22448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CDE2D49-F77B-4B2C-ABA8-1D3AE3E6B1F6}"/>
              </a:ext>
            </a:extLst>
          </p:cNvPr>
          <p:cNvSpPr txBox="1">
            <a:spLocks/>
          </p:cNvSpPr>
          <p:nvPr/>
        </p:nvSpPr>
        <p:spPr>
          <a:xfrm>
            <a:off x="402415" y="179110"/>
            <a:ext cx="193249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2021 год </a:t>
            </a:r>
            <a:endParaRPr lang="ru-RU" sz="4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CC3637-74EE-4AD5-8F5A-694F9EB3133D}"/>
              </a:ext>
            </a:extLst>
          </p:cNvPr>
          <p:cNvSpPr txBox="1"/>
          <p:nvPr/>
        </p:nvSpPr>
        <p:spPr>
          <a:xfrm>
            <a:off x="464633" y="1201118"/>
            <a:ext cx="6200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Bahnschrift Condensed" panose="020B0502040204020203" pitchFamily="34" charset="0"/>
                <a:cs typeface="Arial" panose="020B0604020202020204" pitchFamily="34" charset="0"/>
              </a:rPr>
              <a:t>ЧЕЛЯБИНСКАЯ ОБЛАСТЬ ПИЛОТ «РЕГИОНАЛЬНОГО ИНВЕСТИЦИОННОГО СТАНДАРТА»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85EE0-12B9-4E3A-BCFB-742C330BAC9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7883" y="2204781"/>
            <a:ext cx="2555049" cy="38172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8EEF4D-85CE-46AF-A59B-75C1A4EE431E}"/>
              </a:ext>
            </a:extLst>
          </p:cNvPr>
          <p:cNvSpPr txBox="1"/>
          <p:nvPr/>
        </p:nvSpPr>
        <p:spPr>
          <a:xfrm>
            <a:off x="6495066" y="1205349"/>
            <a:ext cx="4791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Bahnschrift Condensed" panose="020B0502040204020203" pitchFamily="34" charset="0"/>
                <a:cs typeface="Arial" panose="020B0604020202020204" pitchFamily="34" charset="0"/>
              </a:rPr>
              <a:t>РЕАЛИЗАЦИЯ 5 ЭЛЕМЕНТОВ </a:t>
            </a:r>
          </a:p>
          <a:p>
            <a:r>
              <a:rPr lang="ru-RU" sz="16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«Регионального инвестиционного стандарта»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89DB43-4630-47AD-98FB-164AD8273F0E}"/>
              </a:ext>
            </a:extLst>
          </p:cNvPr>
          <p:cNvSpPr txBox="1"/>
          <p:nvPr/>
        </p:nvSpPr>
        <p:spPr>
          <a:xfrm>
            <a:off x="7270260" y="1870669"/>
            <a:ext cx="3187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ИНВЕСТИЦИОННАЯ ДЕКЛАРАЦИЯ</a:t>
            </a:r>
            <a:r>
              <a:rPr lang="ru-RU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684AB8-C60D-4A49-8FC8-02F7CB5F62CB}"/>
              </a:ext>
            </a:extLst>
          </p:cNvPr>
          <p:cNvSpPr txBox="1"/>
          <p:nvPr/>
        </p:nvSpPr>
        <p:spPr>
          <a:xfrm>
            <a:off x="7270262" y="2161720"/>
            <a:ext cx="4118416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Bahnschrift Light Condensed" panose="020B0502040204020203" pitchFamily="34" charset="0"/>
              </a:rPr>
              <a:t>является обязательством закрепляющим основные приоритеты развития и поддержки инвестиционной деятельности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0702BA-E514-44CB-855C-B0211BA0E07C}"/>
              </a:ext>
            </a:extLst>
          </p:cNvPr>
          <p:cNvSpPr txBox="1"/>
          <p:nvPr/>
        </p:nvSpPr>
        <p:spPr>
          <a:xfrm>
            <a:off x="7270260" y="2791928"/>
            <a:ext cx="317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ИНВЕСТИЦИОННЫЙ КОМИТЕТ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DC23AD-15F7-4344-B92F-36650CFFBCF5}"/>
              </a:ext>
            </a:extLst>
          </p:cNvPr>
          <p:cNvSpPr txBox="1"/>
          <p:nvPr/>
        </p:nvSpPr>
        <p:spPr>
          <a:xfrm>
            <a:off x="7270261" y="3096878"/>
            <a:ext cx="4574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Bahnschrift Light Condensed" panose="020B0502040204020203" pitchFamily="34" charset="0"/>
              </a:rPr>
              <a:t>образован для урегулирования спорных вопросов при взаимодействии  с исполнительными органами власти, органами местного самоуправления муниципальных образований, ресурсоснабжающими организациями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2634E4-DF3A-436A-8464-9C5E282CFD2E}"/>
              </a:ext>
            </a:extLst>
          </p:cNvPr>
          <p:cNvSpPr txBox="1"/>
          <p:nvPr/>
        </p:nvSpPr>
        <p:spPr>
          <a:xfrm>
            <a:off x="7270260" y="3889581"/>
            <a:ext cx="4104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СВОД ИНВЕСТИЦИОННЫХ ПРАВИЛ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A4E413-5138-4361-B693-400678BFB69B}"/>
              </a:ext>
            </a:extLst>
          </p:cNvPr>
          <p:cNvSpPr txBox="1"/>
          <p:nvPr/>
        </p:nvSpPr>
        <p:spPr>
          <a:xfrm>
            <a:off x="7270261" y="4202044"/>
            <a:ext cx="4543506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Bahnschrift Light Condensed" panose="020B0502040204020203" pitchFamily="34" charset="0"/>
              </a:rPr>
              <a:t>состоит из оптимальных алгоритмов действий инвестора и сроков для подключения к инфраструктуре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A465B2-4275-4CCB-9A0B-7675E2113C28}"/>
              </a:ext>
            </a:extLst>
          </p:cNvPr>
          <p:cNvSpPr txBox="1"/>
          <p:nvPr/>
        </p:nvSpPr>
        <p:spPr>
          <a:xfrm>
            <a:off x="7270262" y="4815351"/>
            <a:ext cx="3173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ИНВЕСТИЦИОННАЯ КАРТА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BBAEE4-DBD8-4878-81DD-2CA2EB632D8B}"/>
              </a:ext>
            </a:extLst>
          </p:cNvPr>
          <p:cNvSpPr txBox="1"/>
          <p:nvPr/>
        </p:nvSpPr>
        <p:spPr>
          <a:xfrm>
            <a:off x="7270262" y="5096254"/>
            <a:ext cx="4372382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Bahnschrift Light Condensed" panose="020B0502040204020203" pitchFamily="34" charset="0"/>
              </a:rPr>
              <a:t>содержит информацию о территориальном планировании региона, ресурсной базе, инфраструктуре, мерах поддержки и тарифах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041EEEE-EED7-4DFF-A87F-9614EE08E95A}"/>
              </a:ext>
            </a:extLst>
          </p:cNvPr>
          <p:cNvSpPr txBox="1"/>
          <p:nvPr/>
        </p:nvSpPr>
        <p:spPr>
          <a:xfrm>
            <a:off x="7270261" y="5736610"/>
            <a:ext cx="3168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АГЕНТСТВО РАЗВИТИЯ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4BDA77-D4BB-4B64-9AD4-8C233FE8E4BD}"/>
              </a:ext>
            </a:extLst>
          </p:cNvPr>
          <p:cNvSpPr txBox="1"/>
          <p:nvPr/>
        </p:nvSpPr>
        <p:spPr>
          <a:xfrm>
            <a:off x="7270261" y="6022024"/>
            <a:ext cx="4099005" cy="469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>
                <a:latin typeface="Bahnschrift Light Condensed" panose="020B0502040204020203" pitchFamily="34" charset="0"/>
              </a:rPr>
              <a:t>занимается привлечением инвестиций, сопровождением проектов и консультацией предпринимателей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4480787-7AFF-4FE0-B7CC-AF4A3BE28A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81" y="2012518"/>
            <a:ext cx="503968" cy="50396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6B9688F-A63A-4D81-B283-28CBEB22B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81" y="3013253"/>
            <a:ext cx="503968" cy="50396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E97313-DA42-4F96-8E97-1B170F9064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81" y="4006906"/>
            <a:ext cx="503968" cy="50396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ED943C4-2C3F-430A-BAE2-08169E386D3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81" y="4928724"/>
            <a:ext cx="503968" cy="50396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6F0801F7-0F00-4068-AE2A-F2E64D0278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32" y="5828403"/>
            <a:ext cx="503968" cy="503968"/>
          </a:xfrm>
          <a:prstGeom prst="rect">
            <a:avLst/>
          </a:prstGeom>
        </p:spPr>
      </p:pic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DF7757D8-B6D2-4990-941D-A25DBDF4C50B}"/>
              </a:ext>
            </a:extLst>
          </p:cNvPr>
          <p:cNvSpPr/>
          <p:nvPr/>
        </p:nvSpPr>
        <p:spPr>
          <a:xfrm>
            <a:off x="456038" y="945161"/>
            <a:ext cx="11157785" cy="110785"/>
          </a:xfrm>
          <a:prstGeom prst="rightArrow">
            <a:avLst>
              <a:gd name="adj1" fmla="val 50000"/>
              <a:gd name="adj2" fmla="val 106973"/>
            </a:avLst>
          </a:prstGeom>
          <a:solidFill>
            <a:schemeClr val="tx1"/>
          </a:solidFill>
          <a:ln w="19050" cap="sq" cmpd="sng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09070"/>
                      <a:gd name="connsiteY0" fmla="*/ 120192 h 480767"/>
                      <a:gd name="connsiteX1" fmla="*/ 568687 w 809070"/>
                      <a:gd name="connsiteY1" fmla="*/ 120192 h 480767"/>
                      <a:gd name="connsiteX2" fmla="*/ 568687 w 809070"/>
                      <a:gd name="connsiteY2" fmla="*/ 0 h 480767"/>
                      <a:gd name="connsiteX3" fmla="*/ 809070 w 809070"/>
                      <a:gd name="connsiteY3" fmla="*/ 240384 h 480767"/>
                      <a:gd name="connsiteX4" fmla="*/ 568687 w 809070"/>
                      <a:gd name="connsiteY4" fmla="*/ 480767 h 480767"/>
                      <a:gd name="connsiteX5" fmla="*/ 568687 w 809070"/>
                      <a:gd name="connsiteY5" fmla="*/ 360575 h 480767"/>
                      <a:gd name="connsiteX6" fmla="*/ 0 w 809070"/>
                      <a:gd name="connsiteY6" fmla="*/ 360575 h 480767"/>
                      <a:gd name="connsiteX7" fmla="*/ 0 w 809070"/>
                      <a:gd name="connsiteY7" fmla="*/ 120192 h 480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09070" h="480767" fill="none" extrusionOk="0">
                        <a:moveTo>
                          <a:pt x="0" y="120192"/>
                        </a:moveTo>
                        <a:cubicBezTo>
                          <a:pt x="135703" y="118592"/>
                          <a:pt x="428670" y="133630"/>
                          <a:pt x="568687" y="120192"/>
                        </a:cubicBezTo>
                        <a:cubicBezTo>
                          <a:pt x="561563" y="87229"/>
                          <a:pt x="572455" y="49749"/>
                          <a:pt x="568687" y="0"/>
                        </a:cubicBezTo>
                        <a:cubicBezTo>
                          <a:pt x="677309" y="70225"/>
                          <a:pt x="700210" y="178217"/>
                          <a:pt x="809070" y="240384"/>
                        </a:cubicBezTo>
                        <a:cubicBezTo>
                          <a:pt x="757615" y="325922"/>
                          <a:pt x="634646" y="411369"/>
                          <a:pt x="568687" y="480767"/>
                        </a:cubicBezTo>
                        <a:cubicBezTo>
                          <a:pt x="559995" y="449295"/>
                          <a:pt x="575513" y="408708"/>
                          <a:pt x="568687" y="360575"/>
                        </a:cubicBezTo>
                        <a:cubicBezTo>
                          <a:pt x="377256" y="390751"/>
                          <a:pt x="161838" y="331659"/>
                          <a:pt x="0" y="360575"/>
                        </a:cubicBezTo>
                        <a:cubicBezTo>
                          <a:pt x="-26044" y="243694"/>
                          <a:pt x="10840" y="219347"/>
                          <a:pt x="0" y="120192"/>
                        </a:cubicBezTo>
                        <a:close/>
                      </a:path>
                      <a:path w="809070" h="480767" stroke="0" extrusionOk="0">
                        <a:moveTo>
                          <a:pt x="0" y="120192"/>
                        </a:moveTo>
                        <a:cubicBezTo>
                          <a:pt x="212660" y="107462"/>
                          <a:pt x="422012" y="147386"/>
                          <a:pt x="568687" y="120192"/>
                        </a:cubicBezTo>
                        <a:cubicBezTo>
                          <a:pt x="564252" y="82415"/>
                          <a:pt x="581275" y="31108"/>
                          <a:pt x="568687" y="0"/>
                        </a:cubicBezTo>
                        <a:cubicBezTo>
                          <a:pt x="698071" y="78100"/>
                          <a:pt x="745924" y="180747"/>
                          <a:pt x="809070" y="240384"/>
                        </a:cubicBezTo>
                        <a:cubicBezTo>
                          <a:pt x="707965" y="360145"/>
                          <a:pt x="638854" y="367599"/>
                          <a:pt x="568687" y="480767"/>
                        </a:cubicBezTo>
                        <a:cubicBezTo>
                          <a:pt x="565713" y="425045"/>
                          <a:pt x="571704" y="410328"/>
                          <a:pt x="568687" y="360575"/>
                        </a:cubicBezTo>
                        <a:cubicBezTo>
                          <a:pt x="382343" y="392788"/>
                          <a:pt x="145388" y="324691"/>
                          <a:pt x="0" y="360575"/>
                        </a:cubicBezTo>
                        <a:cubicBezTo>
                          <a:pt x="-6542" y="292657"/>
                          <a:pt x="22965" y="208243"/>
                          <a:pt x="0" y="12019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0C6C60F3-4522-468E-9CD1-72C153BF9C66}"/>
              </a:ext>
            </a:extLst>
          </p:cNvPr>
          <p:cNvSpPr/>
          <p:nvPr/>
        </p:nvSpPr>
        <p:spPr>
          <a:xfrm>
            <a:off x="1224662" y="930935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4DAD02-A4F8-4C7F-B0EE-5399AAF03061}"/>
              </a:ext>
            </a:extLst>
          </p:cNvPr>
          <p:cNvSpPr txBox="1"/>
          <p:nvPr/>
        </p:nvSpPr>
        <p:spPr>
          <a:xfrm>
            <a:off x="402415" y="6046767"/>
            <a:ext cx="3679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0" dirty="0"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П</a:t>
            </a:r>
            <a:r>
              <a:rPr lang="ru-RU" sz="1400" kern="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риказ Министерство экономического развития РФ </a:t>
            </a:r>
          </a:p>
          <a:p>
            <a:r>
              <a:rPr lang="ru-RU" sz="1400" kern="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от 30.09. 2021 г. № 591</a:t>
            </a:r>
            <a:endParaRPr lang="ru-RU" sz="1400" dirty="0">
              <a:latin typeface="Bahnschrift Light Condensed" panose="020B0502040204020203" pitchFamily="34" charset="0"/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11A703AD-8DB8-4109-8E28-8709FD6CBC48}"/>
              </a:ext>
            </a:extLst>
          </p:cNvPr>
          <p:cNvSpPr/>
          <p:nvPr/>
        </p:nvSpPr>
        <p:spPr>
          <a:xfrm>
            <a:off x="6024000" y="930935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532D4A47-9706-4AA9-AB56-2E2B69136D2B}"/>
              </a:ext>
            </a:extLst>
          </p:cNvPr>
          <p:cNvSpPr/>
          <p:nvPr/>
        </p:nvSpPr>
        <p:spPr>
          <a:xfrm>
            <a:off x="3624331" y="930935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DBA302FD-D30E-463F-A0F3-8DEAF105BD03}"/>
              </a:ext>
            </a:extLst>
          </p:cNvPr>
          <p:cNvSpPr/>
          <p:nvPr/>
        </p:nvSpPr>
        <p:spPr>
          <a:xfrm>
            <a:off x="8423669" y="914664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Заголовок 1">
            <a:extLst>
              <a:ext uri="{FF2B5EF4-FFF2-40B4-BE49-F238E27FC236}">
                <a16:creationId xmlns:a16="http://schemas.microsoft.com/office/drawing/2014/main" id="{9F75FA07-7351-4BE6-B654-8EFD36919F97}"/>
              </a:ext>
            </a:extLst>
          </p:cNvPr>
          <p:cNvSpPr txBox="1">
            <a:spLocks/>
          </p:cNvSpPr>
          <p:nvPr/>
        </p:nvSpPr>
        <p:spPr>
          <a:xfrm>
            <a:off x="2745139" y="182515"/>
            <a:ext cx="193249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2022 год </a:t>
            </a:r>
          </a:p>
        </p:txBody>
      </p:sp>
      <p:sp>
        <p:nvSpPr>
          <p:cNvPr id="54" name="Заголовок 1">
            <a:extLst>
              <a:ext uri="{FF2B5EF4-FFF2-40B4-BE49-F238E27FC236}">
                <a16:creationId xmlns:a16="http://schemas.microsoft.com/office/drawing/2014/main" id="{72DA171B-B2E6-40DA-85E1-D5C11DDBBD9F}"/>
              </a:ext>
            </a:extLst>
          </p:cNvPr>
          <p:cNvSpPr txBox="1">
            <a:spLocks/>
          </p:cNvSpPr>
          <p:nvPr/>
        </p:nvSpPr>
        <p:spPr>
          <a:xfrm>
            <a:off x="5057752" y="177555"/>
            <a:ext cx="193249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2023 год </a:t>
            </a:r>
          </a:p>
        </p:txBody>
      </p:sp>
      <p:sp>
        <p:nvSpPr>
          <p:cNvPr id="55" name="Заголовок 1">
            <a:extLst>
              <a:ext uri="{FF2B5EF4-FFF2-40B4-BE49-F238E27FC236}">
                <a16:creationId xmlns:a16="http://schemas.microsoft.com/office/drawing/2014/main" id="{01AB1BC7-CAA3-4C27-BEF7-D46B18F358E5}"/>
              </a:ext>
            </a:extLst>
          </p:cNvPr>
          <p:cNvSpPr txBox="1">
            <a:spLocks/>
          </p:cNvSpPr>
          <p:nvPr/>
        </p:nvSpPr>
        <p:spPr>
          <a:xfrm>
            <a:off x="7457421" y="177555"/>
            <a:ext cx="193249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2024 год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3C7270-541B-4C6B-B42B-D595263B326B}"/>
              </a:ext>
            </a:extLst>
          </p:cNvPr>
          <p:cNvSpPr txBox="1"/>
          <p:nvPr/>
        </p:nvSpPr>
        <p:spPr>
          <a:xfrm>
            <a:off x="464633" y="1453128"/>
            <a:ext cx="40885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kern="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в соответствии положениям Методических рекомендаций по формированию элементов Стандарта</a:t>
            </a:r>
            <a:endParaRPr lang="ru-RU" sz="1600" dirty="0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E94C91FB-0BAF-4169-9567-3F2D5949B4A2}"/>
              </a:ext>
            </a:extLst>
          </p:cNvPr>
          <p:cNvSpPr/>
          <p:nvPr/>
        </p:nvSpPr>
        <p:spPr>
          <a:xfrm>
            <a:off x="6495068" y="1870668"/>
            <a:ext cx="5350045" cy="76098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972D0357-C26C-455C-9EB7-22736458B485}"/>
              </a:ext>
            </a:extLst>
          </p:cNvPr>
          <p:cNvSpPr/>
          <p:nvPr/>
        </p:nvSpPr>
        <p:spPr>
          <a:xfrm>
            <a:off x="6495067" y="2792131"/>
            <a:ext cx="5350045" cy="94621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41065B4E-EB71-4281-A7BC-32BA2B30C61D}"/>
              </a:ext>
            </a:extLst>
          </p:cNvPr>
          <p:cNvSpPr/>
          <p:nvPr/>
        </p:nvSpPr>
        <p:spPr>
          <a:xfrm>
            <a:off x="6495066" y="3881715"/>
            <a:ext cx="5350045" cy="7928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419C963A-998B-48B9-9879-4DBB7B7C5630}"/>
              </a:ext>
            </a:extLst>
          </p:cNvPr>
          <p:cNvSpPr/>
          <p:nvPr/>
        </p:nvSpPr>
        <p:spPr>
          <a:xfrm>
            <a:off x="6495066" y="4784302"/>
            <a:ext cx="5350045" cy="79281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DFFB6736-EA5D-45C0-9937-67F8AD8B7B52}"/>
              </a:ext>
            </a:extLst>
          </p:cNvPr>
          <p:cNvSpPr/>
          <p:nvPr/>
        </p:nvSpPr>
        <p:spPr>
          <a:xfrm>
            <a:off x="6495066" y="5715620"/>
            <a:ext cx="5350045" cy="79281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29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Box 108">
            <a:extLst>
              <a:ext uri="{FF2B5EF4-FFF2-40B4-BE49-F238E27FC236}">
                <a16:creationId xmlns:a16="http://schemas.microsoft.com/office/drawing/2014/main" id="{011D3DA7-B21C-4FAF-91F2-C01540077801}"/>
              </a:ext>
            </a:extLst>
          </p:cNvPr>
          <p:cNvSpPr txBox="1"/>
          <p:nvPr/>
        </p:nvSpPr>
        <p:spPr>
          <a:xfrm>
            <a:off x="8916778" y="5077497"/>
            <a:ext cx="248857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Bahnschrift Light Condensed" panose="020B0502040204020203" pitchFamily="34" charset="0"/>
              </a:rPr>
              <a:t>Министерство экономического </a:t>
            </a:r>
            <a:r>
              <a:rPr lang="ru-RU" sz="1000" dirty="0">
                <a:latin typeface="Bahnschrift Light Condensed" panose="020B0502040204020203" pitchFamily="34" charset="0"/>
              </a:rPr>
              <a:t>развития</a:t>
            </a:r>
            <a:r>
              <a:rPr lang="ru-RU" sz="1050" dirty="0">
                <a:latin typeface="Bahnschrift Light Condensed" panose="020B0502040204020203" pitchFamily="34" charset="0"/>
              </a:rPr>
              <a:t> Челябинской области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478F08-0D28-CD67-7B25-36192B1E4447}"/>
              </a:ext>
            </a:extLst>
          </p:cNvPr>
          <p:cNvSpPr/>
          <p:nvPr/>
        </p:nvSpPr>
        <p:spPr>
          <a:xfrm>
            <a:off x="11999166" y="0"/>
            <a:ext cx="224481" cy="6858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44DAD02-A4F8-4C7F-B0EE-5399AAF03061}"/>
              </a:ext>
            </a:extLst>
          </p:cNvPr>
          <p:cNvSpPr txBox="1"/>
          <p:nvPr/>
        </p:nvSpPr>
        <p:spPr>
          <a:xfrm>
            <a:off x="456038" y="6097741"/>
            <a:ext cx="3330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kern="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Распоряжение Правительства Челябинской </a:t>
            </a:r>
          </a:p>
          <a:p>
            <a:r>
              <a:rPr lang="ru-RU" sz="1400" kern="0" dirty="0">
                <a:effectLst/>
                <a:latin typeface="Bahnschrift Light Condensed" panose="020B0502040204020203" pitchFamily="34" charset="0"/>
                <a:ea typeface="Times New Roman" panose="02020603050405020304" pitchFamily="18" charset="0"/>
              </a:rPr>
              <a:t>от 28.07.2023 г. № 678-рп</a:t>
            </a:r>
            <a:endParaRPr lang="ru-RU" sz="1400" dirty="0">
              <a:latin typeface="Bahnschrift Light Condensed" panose="020B0502040204020203" pitchFamily="34" charset="0"/>
            </a:endParaRPr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EB91096D-1DE0-42E2-8F10-6E9F9E75C724}"/>
              </a:ext>
            </a:extLst>
          </p:cNvPr>
          <p:cNvSpPr txBox="1">
            <a:spLocks/>
          </p:cNvSpPr>
          <p:nvPr/>
        </p:nvSpPr>
        <p:spPr>
          <a:xfrm>
            <a:off x="402415" y="179110"/>
            <a:ext cx="193249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2021 год </a:t>
            </a: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61352CAD-D2CF-4A19-8614-F3F92B3DB489}"/>
              </a:ext>
            </a:extLst>
          </p:cNvPr>
          <p:cNvSpPr/>
          <p:nvPr/>
        </p:nvSpPr>
        <p:spPr>
          <a:xfrm>
            <a:off x="456038" y="945161"/>
            <a:ext cx="11157785" cy="110785"/>
          </a:xfrm>
          <a:prstGeom prst="rightArrow">
            <a:avLst>
              <a:gd name="adj1" fmla="val 50000"/>
              <a:gd name="adj2" fmla="val 106973"/>
            </a:avLst>
          </a:prstGeom>
          <a:solidFill>
            <a:schemeClr val="tx1"/>
          </a:solidFill>
          <a:ln w="19050" cap="sq" cmpd="sng">
            <a:noFill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09070"/>
                      <a:gd name="connsiteY0" fmla="*/ 120192 h 480767"/>
                      <a:gd name="connsiteX1" fmla="*/ 568687 w 809070"/>
                      <a:gd name="connsiteY1" fmla="*/ 120192 h 480767"/>
                      <a:gd name="connsiteX2" fmla="*/ 568687 w 809070"/>
                      <a:gd name="connsiteY2" fmla="*/ 0 h 480767"/>
                      <a:gd name="connsiteX3" fmla="*/ 809070 w 809070"/>
                      <a:gd name="connsiteY3" fmla="*/ 240384 h 480767"/>
                      <a:gd name="connsiteX4" fmla="*/ 568687 w 809070"/>
                      <a:gd name="connsiteY4" fmla="*/ 480767 h 480767"/>
                      <a:gd name="connsiteX5" fmla="*/ 568687 w 809070"/>
                      <a:gd name="connsiteY5" fmla="*/ 360575 h 480767"/>
                      <a:gd name="connsiteX6" fmla="*/ 0 w 809070"/>
                      <a:gd name="connsiteY6" fmla="*/ 360575 h 480767"/>
                      <a:gd name="connsiteX7" fmla="*/ 0 w 809070"/>
                      <a:gd name="connsiteY7" fmla="*/ 120192 h 4807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09070" h="480767" fill="none" extrusionOk="0">
                        <a:moveTo>
                          <a:pt x="0" y="120192"/>
                        </a:moveTo>
                        <a:cubicBezTo>
                          <a:pt x="135703" y="118592"/>
                          <a:pt x="428670" y="133630"/>
                          <a:pt x="568687" y="120192"/>
                        </a:cubicBezTo>
                        <a:cubicBezTo>
                          <a:pt x="561563" y="87229"/>
                          <a:pt x="572455" y="49749"/>
                          <a:pt x="568687" y="0"/>
                        </a:cubicBezTo>
                        <a:cubicBezTo>
                          <a:pt x="677309" y="70225"/>
                          <a:pt x="700210" y="178217"/>
                          <a:pt x="809070" y="240384"/>
                        </a:cubicBezTo>
                        <a:cubicBezTo>
                          <a:pt x="757615" y="325922"/>
                          <a:pt x="634646" y="411369"/>
                          <a:pt x="568687" y="480767"/>
                        </a:cubicBezTo>
                        <a:cubicBezTo>
                          <a:pt x="559995" y="449295"/>
                          <a:pt x="575513" y="408708"/>
                          <a:pt x="568687" y="360575"/>
                        </a:cubicBezTo>
                        <a:cubicBezTo>
                          <a:pt x="377256" y="390751"/>
                          <a:pt x="161838" y="331659"/>
                          <a:pt x="0" y="360575"/>
                        </a:cubicBezTo>
                        <a:cubicBezTo>
                          <a:pt x="-26044" y="243694"/>
                          <a:pt x="10840" y="219347"/>
                          <a:pt x="0" y="120192"/>
                        </a:cubicBezTo>
                        <a:close/>
                      </a:path>
                      <a:path w="809070" h="480767" stroke="0" extrusionOk="0">
                        <a:moveTo>
                          <a:pt x="0" y="120192"/>
                        </a:moveTo>
                        <a:cubicBezTo>
                          <a:pt x="212660" y="107462"/>
                          <a:pt x="422012" y="147386"/>
                          <a:pt x="568687" y="120192"/>
                        </a:cubicBezTo>
                        <a:cubicBezTo>
                          <a:pt x="564252" y="82415"/>
                          <a:pt x="581275" y="31108"/>
                          <a:pt x="568687" y="0"/>
                        </a:cubicBezTo>
                        <a:cubicBezTo>
                          <a:pt x="698071" y="78100"/>
                          <a:pt x="745924" y="180747"/>
                          <a:pt x="809070" y="240384"/>
                        </a:cubicBezTo>
                        <a:cubicBezTo>
                          <a:pt x="707965" y="360145"/>
                          <a:pt x="638854" y="367599"/>
                          <a:pt x="568687" y="480767"/>
                        </a:cubicBezTo>
                        <a:cubicBezTo>
                          <a:pt x="565713" y="425045"/>
                          <a:pt x="571704" y="410328"/>
                          <a:pt x="568687" y="360575"/>
                        </a:cubicBezTo>
                        <a:cubicBezTo>
                          <a:pt x="382343" y="392788"/>
                          <a:pt x="145388" y="324691"/>
                          <a:pt x="0" y="360575"/>
                        </a:cubicBezTo>
                        <a:cubicBezTo>
                          <a:pt x="-6542" y="292657"/>
                          <a:pt x="22965" y="208243"/>
                          <a:pt x="0" y="12019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12458F91-B3DE-4320-B4B0-187B8F3106C7}"/>
              </a:ext>
            </a:extLst>
          </p:cNvPr>
          <p:cNvSpPr/>
          <p:nvPr/>
        </p:nvSpPr>
        <p:spPr>
          <a:xfrm>
            <a:off x="1224662" y="930935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F2467FFF-0136-4038-94EB-EE7250A5133D}"/>
              </a:ext>
            </a:extLst>
          </p:cNvPr>
          <p:cNvSpPr/>
          <p:nvPr/>
        </p:nvSpPr>
        <p:spPr>
          <a:xfrm>
            <a:off x="6024000" y="930935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E66B429C-C155-49C6-BBB3-4F9FE70B4C1A}"/>
              </a:ext>
            </a:extLst>
          </p:cNvPr>
          <p:cNvSpPr/>
          <p:nvPr/>
        </p:nvSpPr>
        <p:spPr>
          <a:xfrm>
            <a:off x="3624331" y="930935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7B36B150-5EB6-4772-B4D0-EA486F9C3762}"/>
              </a:ext>
            </a:extLst>
          </p:cNvPr>
          <p:cNvSpPr/>
          <p:nvPr/>
        </p:nvSpPr>
        <p:spPr>
          <a:xfrm>
            <a:off x="8423669" y="914664"/>
            <a:ext cx="144000" cy="144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B7594C9D-EC7F-49C4-8576-998CE207BFAC}"/>
              </a:ext>
            </a:extLst>
          </p:cNvPr>
          <p:cNvSpPr txBox="1">
            <a:spLocks/>
          </p:cNvSpPr>
          <p:nvPr/>
        </p:nvSpPr>
        <p:spPr>
          <a:xfrm>
            <a:off x="2745139" y="182515"/>
            <a:ext cx="193249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2022 год </a:t>
            </a: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E8A57A6A-9F24-41FF-B78E-B4F037E65ACD}"/>
              </a:ext>
            </a:extLst>
          </p:cNvPr>
          <p:cNvSpPr txBox="1">
            <a:spLocks/>
          </p:cNvSpPr>
          <p:nvPr/>
        </p:nvSpPr>
        <p:spPr>
          <a:xfrm>
            <a:off x="5057752" y="177555"/>
            <a:ext cx="2323436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2023 год </a:t>
            </a:r>
            <a:endParaRPr lang="ru-RU" sz="4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A28B363B-5FB5-42CD-87F8-D9E72D14228A}"/>
              </a:ext>
            </a:extLst>
          </p:cNvPr>
          <p:cNvSpPr txBox="1">
            <a:spLocks/>
          </p:cNvSpPr>
          <p:nvPr/>
        </p:nvSpPr>
        <p:spPr>
          <a:xfrm>
            <a:off x="7457421" y="177555"/>
            <a:ext cx="1932495" cy="7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2024 год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E20B7-E002-458D-9BB1-2AE4ACE97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26" y="1859064"/>
            <a:ext cx="2963972" cy="4294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CC3637-74EE-4AD5-8F5A-694F9EB3133D}"/>
              </a:ext>
            </a:extLst>
          </p:cNvPr>
          <p:cNvSpPr txBox="1"/>
          <p:nvPr/>
        </p:nvSpPr>
        <p:spPr>
          <a:xfrm>
            <a:off x="456038" y="1251573"/>
            <a:ext cx="5284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latin typeface="Bahnschrift Condensed" panose="020B0502040204020203" pitchFamily="34" charset="0"/>
                <a:cs typeface="Arial" panose="020B0604020202020204" pitchFamily="34" charset="0"/>
              </a:rPr>
              <a:t>ОПРЕДЕЛЕНЫ ИСПОЛНИТЕЛЬНЫЕ ОРГАНЫ ЧЕЛЯБИНСКОЙ ОБЛАСТИ, </a:t>
            </a:r>
          </a:p>
          <a:p>
            <a:r>
              <a:rPr lang="ru-RU" sz="16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ответственные по направлениям </a:t>
            </a:r>
            <a:r>
              <a:rPr lang="ru-RU" sz="16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алгоритмов действий инвестора</a:t>
            </a:r>
            <a:endParaRPr lang="ru-RU" sz="1600" b="1" dirty="0">
              <a:latin typeface="Bahnschrift Condensed" panose="020B0502040204020203" pitchFamily="34" charset="0"/>
            </a:endParaRP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E308F716-82C8-4D68-B0CD-3379F626F171}"/>
              </a:ext>
            </a:extLst>
          </p:cNvPr>
          <p:cNvSpPr/>
          <p:nvPr/>
        </p:nvSpPr>
        <p:spPr>
          <a:xfrm>
            <a:off x="5448134" y="1251573"/>
            <a:ext cx="2880000" cy="10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65E1B90D-65A1-47C1-861B-7EC9FE15312B}"/>
              </a:ext>
            </a:extLst>
          </p:cNvPr>
          <p:cNvSpPr/>
          <p:nvPr/>
        </p:nvSpPr>
        <p:spPr>
          <a:xfrm>
            <a:off x="5448134" y="2620203"/>
            <a:ext cx="2880000" cy="10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0399A35E-0A5C-4E44-BC1F-2A7923D914C7}"/>
              </a:ext>
            </a:extLst>
          </p:cNvPr>
          <p:cNvSpPr/>
          <p:nvPr/>
        </p:nvSpPr>
        <p:spPr>
          <a:xfrm>
            <a:off x="5448134" y="3988833"/>
            <a:ext cx="2880000" cy="10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67" name="Прямоугольник: скругленные углы 66">
            <a:extLst>
              <a:ext uri="{FF2B5EF4-FFF2-40B4-BE49-F238E27FC236}">
                <a16:creationId xmlns:a16="http://schemas.microsoft.com/office/drawing/2014/main" id="{91B737AA-81CC-4A4F-B6D9-7F043DD3D8A4}"/>
              </a:ext>
            </a:extLst>
          </p:cNvPr>
          <p:cNvSpPr/>
          <p:nvPr/>
        </p:nvSpPr>
        <p:spPr>
          <a:xfrm>
            <a:off x="5448134" y="5557741"/>
            <a:ext cx="2880000" cy="10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B29812B1-F1A1-4B36-BF3D-D8630428E5B2}"/>
              </a:ext>
            </a:extLst>
          </p:cNvPr>
          <p:cNvSpPr/>
          <p:nvPr/>
        </p:nvSpPr>
        <p:spPr>
          <a:xfrm>
            <a:off x="8908783" y="1251573"/>
            <a:ext cx="2880000" cy="10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84" name="Прямоугольник: скругленные углы 83">
            <a:extLst>
              <a:ext uri="{FF2B5EF4-FFF2-40B4-BE49-F238E27FC236}">
                <a16:creationId xmlns:a16="http://schemas.microsoft.com/office/drawing/2014/main" id="{9EA085EE-903D-44EE-A39B-F8A38AB5F8FA}"/>
              </a:ext>
            </a:extLst>
          </p:cNvPr>
          <p:cNvSpPr/>
          <p:nvPr/>
        </p:nvSpPr>
        <p:spPr>
          <a:xfrm>
            <a:off x="8908783" y="2620203"/>
            <a:ext cx="2880000" cy="10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59</a:t>
            </a:r>
          </a:p>
        </p:txBody>
      </p:sp>
      <p:sp>
        <p:nvSpPr>
          <p:cNvPr id="85" name="Прямоугольник: скругленные углы 84">
            <a:extLst>
              <a:ext uri="{FF2B5EF4-FFF2-40B4-BE49-F238E27FC236}">
                <a16:creationId xmlns:a16="http://schemas.microsoft.com/office/drawing/2014/main" id="{87162AC3-A9EC-4521-844C-87A89B849C2D}"/>
              </a:ext>
            </a:extLst>
          </p:cNvPr>
          <p:cNvSpPr/>
          <p:nvPr/>
        </p:nvSpPr>
        <p:spPr>
          <a:xfrm>
            <a:off x="8897154" y="3786222"/>
            <a:ext cx="2880000" cy="170814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86" name="Прямоугольник: скругленные углы 85">
            <a:extLst>
              <a:ext uri="{FF2B5EF4-FFF2-40B4-BE49-F238E27FC236}">
                <a16:creationId xmlns:a16="http://schemas.microsoft.com/office/drawing/2014/main" id="{BF367BFD-A392-4107-9892-F492470FF9C4}"/>
              </a:ext>
            </a:extLst>
          </p:cNvPr>
          <p:cNvSpPr/>
          <p:nvPr/>
        </p:nvSpPr>
        <p:spPr>
          <a:xfrm>
            <a:off x="8908783" y="5557741"/>
            <a:ext cx="2880000" cy="108000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2BB4CEE-D3A9-4554-99B2-58B94379D6A2}"/>
              </a:ext>
            </a:extLst>
          </p:cNvPr>
          <p:cNvSpPr txBox="1"/>
          <p:nvPr/>
        </p:nvSpPr>
        <p:spPr>
          <a:xfrm>
            <a:off x="5448134" y="1331634"/>
            <a:ext cx="252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ЭНЕРГОСНАБЖЕНИЕ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2880D26-144A-4F87-BD99-C850032B0D1C}"/>
              </a:ext>
            </a:extLst>
          </p:cNvPr>
          <p:cNvSpPr txBox="1"/>
          <p:nvPr/>
        </p:nvSpPr>
        <p:spPr>
          <a:xfrm>
            <a:off x="5448134" y="1795314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тарифного регулирования и энергетики Челябинской области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4E51DDA-122C-4E8D-BD1F-F4E829AC6C7D}"/>
              </a:ext>
            </a:extLst>
          </p:cNvPr>
          <p:cNvSpPr txBox="1"/>
          <p:nvPr/>
        </p:nvSpPr>
        <p:spPr>
          <a:xfrm>
            <a:off x="5448134" y="2972588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тарифного регулирования и энергетики Челябинской области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49A1058-C8DA-4FFD-9D4C-01234B1A974B}"/>
              </a:ext>
            </a:extLst>
          </p:cNvPr>
          <p:cNvSpPr txBox="1"/>
          <p:nvPr/>
        </p:nvSpPr>
        <p:spPr>
          <a:xfrm>
            <a:off x="5448134" y="2699683"/>
            <a:ext cx="252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ГАЗОСНАБЖЕНИЕ</a:t>
            </a:r>
            <a:endParaRPr lang="ru-RU" sz="1600" b="1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6B58966-2F51-4765-9A6E-9701B84CAA4D}"/>
              </a:ext>
            </a:extLst>
          </p:cNvPr>
          <p:cNvSpPr txBox="1"/>
          <p:nvPr/>
        </p:nvSpPr>
        <p:spPr>
          <a:xfrm>
            <a:off x="5448134" y="3294928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строительства и инфраструктуры Челябинской области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17546E3-0C82-4885-9C3D-5230D677F9A4}"/>
              </a:ext>
            </a:extLst>
          </p:cNvPr>
          <p:cNvSpPr txBox="1"/>
          <p:nvPr/>
        </p:nvSpPr>
        <p:spPr>
          <a:xfrm>
            <a:off x="5448134" y="4075571"/>
            <a:ext cx="2520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ТЕПЛОСНАБЖЕНИЕ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4E0FBF-51B2-4291-9C7A-D2140DD9023E}"/>
              </a:ext>
            </a:extLst>
          </p:cNvPr>
          <p:cNvSpPr txBox="1"/>
          <p:nvPr/>
        </p:nvSpPr>
        <p:spPr>
          <a:xfrm>
            <a:off x="5459788" y="4351161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тарифного регулирования и энергетики Челябинской области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6DD6E7F-632E-4889-8E0D-18E023C62F1C}"/>
              </a:ext>
            </a:extLst>
          </p:cNvPr>
          <p:cNvSpPr txBox="1"/>
          <p:nvPr/>
        </p:nvSpPr>
        <p:spPr>
          <a:xfrm>
            <a:off x="5471442" y="4692497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строительства и инфраструктуры Челябинской области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2C20A7B-A1E0-499D-8703-C0451245FEDA}"/>
              </a:ext>
            </a:extLst>
          </p:cNvPr>
          <p:cNvSpPr txBox="1"/>
          <p:nvPr/>
        </p:nvSpPr>
        <p:spPr>
          <a:xfrm>
            <a:off x="5459788" y="5603231"/>
            <a:ext cx="2373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ВОДОСНАБЖЕНИЕ И ВОДООТВЕДЕНИЕ 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E45B58D-F64B-46C6-BBAA-496448E12335}"/>
              </a:ext>
            </a:extLst>
          </p:cNvPr>
          <p:cNvSpPr txBox="1"/>
          <p:nvPr/>
        </p:nvSpPr>
        <p:spPr>
          <a:xfrm>
            <a:off x="5442307" y="5873003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тарифного регулирования и энергетики Челябинской области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93B0571-8275-4D6F-8671-645C554F0BE6}"/>
              </a:ext>
            </a:extLst>
          </p:cNvPr>
          <p:cNvSpPr txBox="1"/>
          <p:nvPr/>
        </p:nvSpPr>
        <p:spPr>
          <a:xfrm>
            <a:off x="5453961" y="6214339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строительства и инфраструктуры Челябинской области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A4B90A34-49DB-4B7B-ACD2-2B9689EAA130}"/>
              </a:ext>
            </a:extLst>
          </p:cNvPr>
          <p:cNvSpPr txBox="1"/>
          <p:nvPr/>
        </p:nvSpPr>
        <p:spPr>
          <a:xfrm>
            <a:off x="8920413" y="1311821"/>
            <a:ext cx="2519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ПОЛУЧЕНИЕ РАЗРЕШЕНИЯ НА СТРОИТЕЛЬСТВО 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D36D732-8BAE-42DA-B1AA-07F2733C3264}"/>
              </a:ext>
            </a:extLst>
          </p:cNvPr>
          <p:cNvSpPr txBox="1"/>
          <p:nvPr/>
        </p:nvSpPr>
        <p:spPr>
          <a:xfrm>
            <a:off x="8897154" y="1836348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строительства и инфраструктуры Челябинской области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641ADFF-822F-4293-8C2C-75E902BAAFD9}"/>
              </a:ext>
            </a:extLst>
          </p:cNvPr>
          <p:cNvSpPr txBox="1"/>
          <p:nvPr/>
        </p:nvSpPr>
        <p:spPr>
          <a:xfrm>
            <a:off x="8932262" y="2636983"/>
            <a:ext cx="2332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ПОЛУЧЕНИЕ РАЗРЕШЕНИЯ НА ВВОД ОБЪЕКТА В ЭКСПЛУАТАЦИЮ 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89A9639-4A92-490D-99BC-1425B806789E}"/>
              </a:ext>
            </a:extLst>
          </p:cNvPr>
          <p:cNvSpPr txBox="1"/>
          <p:nvPr/>
        </p:nvSpPr>
        <p:spPr>
          <a:xfrm>
            <a:off x="8932262" y="3180826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строительства и инфраструктуры Челябинской области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6306870-B555-4799-A9AC-022041163925}"/>
              </a:ext>
            </a:extLst>
          </p:cNvPr>
          <p:cNvSpPr txBox="1"/>
          <p:nvPr/>
        </p:nvSpPr>
        <p:spPr>
          <a:xfrm>
            <a:off x="8927763" y="5624461"/>
            <a:ext cx="2990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ОБЕСПЕЧЕНИЕ ДОСТУПА К ДОРОЖНОЙ ИНФРАСТРУКТУРЕ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97C6510-3DF8-46A8-A190-479337B5906F}"/>
              </a:ext>
            </a:extLst>
          </p:cNvPr>
          <p:cNvSpPr txBox="1"/>
          <p:nvPr/>
        </p:nvSpPr>
        <p:spPr>
          <a:xfrm>
            <a:off x="8920412" y="6178427"/>
            <a:ext cx="252000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Bahnschrift Light Condensed" panose="020B0502040204020203" pitchFamily="34" charset="0"/>
              </a:rPr>
              <a:t>Министерство дорожного хозяйства и транспорта Челябинской области 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1A31284-C3AF-4168-94F2-E052173AA1A1}"/>
              </a:ext>
            </a:extLst>
          </p:cNvPr>
          <p:cNvSpPr txBox="1"/>
          <p:nvPr/>
        </p:nvSpPr>
        <p:spPr>
          <a:xfrm>
            <a:off x="8908612" y="3819741"/>
            <a:ext cx="2566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ПОЛУЧЕНИЕ ЗЕМЕЛЬНЫХ УЧАСТКОВ </a:t>
            </a:r>
          </a:p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(НА ТОРГАХ) 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E3CE54C-7BF8-4E6C-B4A1-380EB2885250}"/>
              </a:ext>
            </a:extLst>
          </p:cNvPr>
          <p:cNvSpPr txBox="1"/>
          <p:nvPr/>
        </p:nvSpPr>
        <p:spPr>
          <a:xfrm>
            <a:off x="8916778" y="4254673"/>
            <a:ext cx="26377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dirty="0">
                <a:latin typeface="Bahnschrift Light Condensed" panose="020B0502040204020203" pitchFamily="34" charset="0"/>
              </a:rPr>
              <a:t>Министерство имущества Челябинской области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4D1DB61-3234-4923-92B7-F83F17D832FC}"/>
              </a:ext>
            </a:extLst>
          </p:cNvPr>
          <p:cNvSpPr txBox="1"/>
          <p:nvPr/>
        </p:nvSpPr>
        <p:spPr>
          <a:xfrm>
            <a:off x="8896983" y="4441857"/>
            <a:ext cx="2431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ПОЛУЧЕНИЕ ЗЕМЕЛЬНЫХ УЧАСТКОВ (БЕЗ ТОРГОВ) 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1ECC943C-27D6-44BA-906B-6E9F70B4772E}"/>
              </a:ext>
            </a:extLst>
          </p:cNvPr>
          <p:cNvSpPr txBox="1"/>
          <p:nvPr/>
        </p:nvSpPr>
        <p:spPr>
          <a:xfrm>
            <a:off x="8917894" y="4877545"/>
            <a:ext cx="25432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50" dirty="0">
                <a:latin typeface="Bahnschrift Light Condensed" panose="020B0502040204020203" pitchFamily="34" charset="0"/>
              </a:rPr>
              <a:t>Министерство имущества Челябинской </a:t>
            </a:r>
            <a:r>
              <a:rPr lang="ru-RU" sz="1000" dirty="0">
                <a:latin typeface="Bahnschrift Light Condensed" panose="020B0502040204020203" pitchFamily="34" charset="0"/>
              </a:rPr>
              <a:t>области</a:t>
            </a:r>
            <a:endParaRPr lang="ru-RU" sz="1050" dirty="0">
              <a:latin typeface="Bahnschrift Light Condensed" panose="020B0502040204020203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9D697D-4521-4ED8-AEDE-933AB836A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45" y="2676455"/>
            <a:ext cx="360000" cy="36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145F2B-67FF-43E3-B102-4285D3FC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42" y="4065903"/>
            <a:ext cx="360000" cy="36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AFD56-E75A-4D20-9D2E-6BD479379D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042" y="5606427"/>
            <a:ext cx="360000" cy="36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26FCD5-9EBD-4961-81F4-244375A7E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962" y="1344489"/>
            <a:ext cx="360000" cy="3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240108-38A1-4410-8C63-1505DD94DC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569" y="2676455"/>
            <a:ext cx="360000" cy="36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7ABB51A-B543-4A93-BEA7-FEC5B6C9B7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545" y="3836941"/>
            <a:ext cx="360000" cy="36000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53D8F67F-9CC9-4261-8291-D576DC5DFD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899" y="4547307"/>
            <a:ext cx="360000" cy="36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E59D88F-2881-48EE-839B-526C7BE30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899" y="3849458"/>
            <a:ext cx="324000" cy="324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9111FF8-EE0B-4EFF-A191-A0AE3B4E8D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899" y="5658677"/>
            <a:ext cx="360000" cy="36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117B21-DC67-4006-B602-8C9092DC7F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953" y="1377151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190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圆角矩形 17">
            <a:extLst>
              <a:ext uri="{FF2B5EF4-FFF2-40B4-BE49-F238E27FC236}">
                <a16:creationId xmlns:a16="http://schemas.microsoft.com/office/drawing/2014/main" id="{EE04DFF8-8ADD-4ACC-A639-DEB73F9C41F7}"/>
              </a:ext>
            </a:extLst>
          </p:cNvPr>
          <p:cNvSpPr/>
          <p:nvPr/>
        </p:nvSpPr>
        <p:spPr bwMode="auto">
          <a:xfrm>
            <a:off x="1367567" y="1279418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Процедура подключения к электрическим сетям </a:t>
            </a:r>
          </a:p>
          <a:p>
            <a:pPr lvl="0" defTabSz="914400">
              <a:defRPr/>
            </a:pPr>
            <a:endParaRPr lang="ru-RU" sz="1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lvl="0" algn="r" defTabSz="914400">
              <a:defRPr/>
            </a:pPr>
            <a:r>
              <a:rPr lang="ru-RU" sz="1200" dirty="0">
                <a:latin typeface="Bahnschrift Condensed" panose="020B0502040204020203" pitchFamily="34" charset="0"/>
                <a:cs typeface="Arial" panose="020B0604020202020204" pitchFamily="34" charset="0"/>
              </a:rPr>
              <a:t>(малый и средний бизнес – до 150 кВт)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7" name="圆角矩形 17">
            <a:extLst>
              <a:ext uri="{FF2B5EF4-FFF2-40B4-BE49-F238E27FC236}">
                <a16:creationId xmlns:a16="http://schemas.microsoft.com/office/drawing/2014/main" id="{41AD4B6A-40AB-44BB-A7EF-705A9E02741F}"/>
              </a:ext>
            </a:extLst>
          </p:cNvPr>
          <p:cNvSpPr/>
          <p:nvPr/>
        </p:nvSpPr>
        <p:spPr bwMode="auto">
          <a:xfrm>
            <a:off x="1349892" y="5404840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Процедура подключения к сетям теплоснабжения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8" name="圆角矩形 17">
            <a:extLst>
              <a:ext uri="{FF2B5EF4-FFF2-40B4-BE49-F238E27FC236}">
                <a16:creationId xmlns:a16="http://schemas.microsoft.com/office/drawing/2014/main" id="{DD60DB99-8BF5-4D40-B32C-41D291054E98}"/>
              </a:ext>
            </a:extLst>
          </p:cNvPr>
          <p:cNvSpPr/>
          <p:nvPr/>
        </p:nvSpPr>
        <p:spPr bwMode="auto">
          <a:xfrm>
            <a:off x="1361813" y="2630454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Получение разрешения на строительство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9" name="圆角矩形 17">
            <a:extLst>
              <a:ext uri="{FF2B5EF4-FFF2-40B4-BE49-F238E27FC236}">
                <a16:creationId xmlns:a16="http://schemas.microsoft.com/office/drawing/2014/main" id="{F303E8F3-08E7-4594-A35E-93AB8298E518}"/>
              </a:ext>
            </a:extLst>
          </p:cNvPr>
          <p:cNvSpPr/>
          <p:nvPr/>
        </p:nvSpPr>
        <p:spPr bwMode="auto">
          <a:xfrm>
            <a:off x="5411557" y="2630454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Получение земельного участка </a:t>
            </a:r>
          </a:p>
          <a:p>
            <a:pPr lvl="0" defTabSz="914400">
              <a:defRPr/>
            </a:pPr>
            <a:endParaRPr lang="ru-RU" sz="1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endParaRPr lang="ru-RU" sz="1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lvl="0" algn="r" defTabSz="914400">
              <a:defRPr/>
            </a:pPr>
            <a:r>
              <a:rPr lang="ru-RU" sz="1200" dirty="0">
                <a:latin typeface="Bahnschrift Condensed" panose="020B0502040204020203" pitchFamily="34" charset="0"/>
                <a:cs typeface="Arial" panose="020B0604020202020204" pitchFamily="34" charset="0"/>
              </a:rPr>
              <a:t>(без торгов)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0" name="圆角矩形 17">
            <a:extLst>
              <a:ext uri="{FF2B5EF4-FFF2-40B4-BE49-F238E27FC236}">
                <a16:creationId xmlns:a16="http://schemas.microsoft.com/office/drawing/2014/main" id="{F12C79DE-773A-4E7A-92FC-01A6897D15F1}"/>
              </a:ext>
            </a:extLst>
          </p:cNvPr>
          <p:cNvSpPr/>
          <p:nvPr/>
        </p:nvSpPr>
        <p:spPr bwMode="auto">
          <a:xfrm>
            <a:off x="1349892" y="4044844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Процедура оформления прав собственности на введённый в эксплуатацию объект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1" name="圆角矩形 17">
            <a:extLst>
              <a:ext uri="{FF2B5EF4-FFF2-40B4-BE49-F238E27FC236}">
                <a16:creationId xmlns:a16="http://schemas.microsoft.com/office/drawing/2014/main" id="{C589C1AB-2B92-4214-8E9B-B7AB74B00BBB}"/>
              </a:ext>
            </a:extLst>
          </p:cNvPr>
          <p:cNvSpPr/>
          <p:nvPr/>
        </p:nvSpPr>
        <p:spPr bwMode="auto">
          <a:xfrm>
            <a:off x="5411557" y="5459234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3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Процедура подключения газоиспользующего о оборудования и объектов капитального строительства к сетям газораспределения</a:t>
            </a:r>
            <a:endParaRPr kumimoji="0" lang="zh-CN" altLang="en-US" sz="13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2" name="圆角矩形 17">
            <a:extLst>
              <a:ext uri="{FF2B5EF4-FFF2-40B4-BE49-F238E27FC236}">
                <a16:creationId xmlns:a16="http://schemas.microsoft.com/office/drawing/2014/main" id="{C8120A96-BFDD-4ACD-A962-A75C12CD96D1}"/>
              </a:ext>
            </a:extLst>
          </p:cNvPr>
          <p:cNvSpPr/>
          <p:nvPr/>
        </p:nvSpPr>
        <p:spPr bwMode="auto">
          <a:xfrm>
            <a:off x="9352317" y="2660211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Получение земельного участка </a:t>
            </a:r>
          </a:p>
          <a:p>
            <a:pPr lvl="0" defTabSz="914400">
              <a:defRPr/>
            </a:pPr>
            <a:endParaRPr lang="ru-RU" sz="1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lvl="0" defTabSz="914400">
              <a:defRPr/>
            </a:pPr>
            <a:endParaRPr lang="ru-RU" sz="1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lvl="0" algn="r" defTabSz="914400">
              <a:defRPr/>
            </a:pPr>
            <a:r>
              <a:rPr lang="ru-RU" sz="1200" dirty="0">
                <a:latin typeface="Bahnschrift Condensed" panose="020B0502040204020203" pitchFamily="34" charset="0"/>
                <a:cs typeface="Arial" panose="020B0604020202020204" pitchFamily="34" charset="0"/>
              </a:rPr>
              <a:t>(на торгах) 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4" name="圆角矩形 17">
            <a:extLst>
              <a:ext uri="{FF2B5EF4-FFF2-40B4-BE49-F238E27FC236}">
                <a16:creationId xmlns:a16="http://schemas.microsoft.com/office/drawing/2014/main" id="{5AD00062-45FA-4BE4-AE24-62E08D1C913E}"/>
              </a:ext>
            </a:extLst>
          </p:cNvPr>
          <p:cNvSpPr/>
          <p:nvPr/>
        </p:nvSpPr>
        <p:spPr bwMode="auto">
          <a:xfrm>
            <a:off x="5411557" y="4044844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Получение разрешения на ввод объекта в эксплуатацию</a:t>
            </a:r>
            <a:endParaRPr kumimoji="0" lang="zh-CN" altLang="en-US" sz="14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5" name="圆角矩形 17">
            <a:extLst>
              <a:ext uri="{FF2B5EF4-FFF2-40B4-BE49-F238E27FC236}">
                <a16:creationId xmlns:a16="http://schemas.microsoft.com/office/drawing/2014/main" id="{1B5A8B37-160D-4737-80CB-9665393FB92A}"/>
              </a:ext>
            </a:extLst>
          </p:cNvPr>
          <p:cNvSpPr/>
          <p:nvPr/>
        </p:nvSpPr>
        <p:spPr bwMode="auto">
          <a:xfrm>
            <a:off x="9352317" y="1279418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Процедура подключения к объектам водоснабжения и водоотведения</a:t>
            </a:r>
            <a:endParaRPr kumimoji="0" lang="zh-CN" altLang="en-US" sz="140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6" name="圆角矩形 17">
            <a:extLst>
              <a:ext uri="{FF2B5EF4-FFF2-40B4-BE49-F238E27FC236}">
                <a16:creationId xmlns:a16="http://schemas.microsoft.com/office/drawing/2014/main" id="{5D767CEF-9802-4EE5-99FB-F4C61417F521}"/>
              </a:ext>
            </a:extLst>
          </p:cNvPr>
          <p:cNvSpPr/>
          <p:nvPr/>
        </p:nvSpPr>
        <p:spPr bwMode="auto">
          <a:xfrm>
            <a:off x="9352317" y="4044844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300" dirty="0">
                <a:latin typeface="Bahnschrift Condensed" panose="020B0502040204020203" pitchFamily="34" charset="0"/>
                <a:cs typeface="Arial" panose="020B0604020202020204" pitchFamily="34" charset="0"/>
              </a:rPr>
              <a:t>Обеспечение доступа к дорожной инфраструктуре путём строительства или реконструкции пересечений и (или) примыканий к автомобильным дорогам</a:t>
            </a:r>
            <a:endParaRPr kumimoji="0" lang="zh-CN" altLang="en-US" sz="13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68" name="圆角矩形 17">
            <a:extLst>
              <a:ext uri="{FF2B5EF4-FFF2-40B4-BE49-F238E27FC236}">
                <a16:creationId xmlns:a16="http://schemas.microsoft.com/office/drawing/2014/main" id="{37314F39-FFFB-4A86-85E5-FD277D7A1729}"/>
              </a:ext>
            </a:extLst>
          </p:cNvPr>
          <p:cNvSpPr/>
          <p:nvPr/>
        </p:nvSpPr>
        <p:spPr bwMode="auto">
          <a:xfrm>
            <a:off x="5411557" y="1279418"/>
            <a:ext cx="2340000" cy="1080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lIns="68543" tIns="34272" rIns="68543" bIns="34272" anchor="t" anchorCtr="0"/>
          <a:lstStyle/>
          <a:p>
            <a:pPr lvl="0" defTabSz="914400">
              <a:defRPr/>
            </a:pPr>
            <a:r>
              <a:rPr lang="ru-RU" sz="1400" dirty="0">
                <a:latin typeface="Bahnschrift Condensed" panose="020B0502040204020203" pitchFamily="34" charset="0"/>
                <a:cs typeface="Arial" panose="020B0604020202020204" pitchFamily="34" charset="0"/>
              </a:rPr>
              <a:t>Процедура подключения к электрическим сетям </a:t>
            </a:r>
          </a:p>
          <a:p>
            <a:pPr lvl="0" defTabSz="914400">
              <a:defRPr/>
            </a:pPr>
            <a:endParaRPr lang="ru-RU" sz="14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lvl="0" algn="r" defTabSz="914400">
              <a:defRPr/>
            </a:pPr>
            <a:r>
              <a:rPr lang="ru-RU" sz="1200" dirty="0">
                <a:latin typeface="Bahnschrift Condensed" panose="020B0502040204020203" pitchFamily="34" charset="0"/>
                <a:cs typeface="Arial" panose="020B0604020202020204" pitchFamily="34" charset="0"/>
              </a:rPr>
              <a:t>(средний бизнес – свыше 150 кВт)</a:t>
            </a:r>
            <a:endParaRPr kumimoji="0" lang="zh-CN" altLang="en-US" sz="12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ahnschrift Condensed" panose="020B0502040204020203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1F84AA0-5479-4472-A7E0-54C907C4D165}"/>
              </a:ext>
            </a:extLst>
          </p:cNvPr>
          <p:cNvSpPr txBox="1"/>
          <p:nvPr/>
        </p:nvSpPr>
        <p:spPr>
          <a:xfrm>
            <a:off x="457366" y="557525"/>
            <a:ext cx="4600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АЛГОРИТМЫ ДЕЙСТВИЙ ИНВЕСТОРА 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AE5F97A-4EB0-46B5-A9E6-4F348D3124B6}"/>
              </a:ext>
            </a:extLst>
          </p:cNvPr>
          <p:cNvSpPr txBox="1"/>
          <p:nvPr/>
        </p:nvSpPr>
        <p:spPr>
          <a:xfrm>
            <a:off x="7569724" y="557525"/>
            <a:ext cx="4122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КАРТЫ ПРОЦЕДУР ВЕДЕНИЯ БИЗНЕСА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FE6973C-B1B2-482C-9B10-617D69C2D330}"/>
              </a:ext>
            </a:extLst>
          </p:cNvPr>
          <p:cNvCxnSpPr>
            <a:cxnSpLocks/>
          </p:cNvCxnSpPr>
          <p:nvPr/>
        </p:nvCxnSpPr>
        <p:spPr>
          <a:xfrm>
            <a:off x="4267200" y="808677"/>
            <a:ext cx="3420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9" name="圆角矩形 17">
            <a:extLst>
              <a:ext uri="{FF2B5EF4-FFF2-40B4-BE49-F238E27FC236}">
                <a16:creationId xmlns:a16="http://schemas.microsoft.com/office/drawing/2014/main" id="{894BB0F5-738F-4518-B861-3531B2E471FE}"/>
              </a:ext>
            </a:extLst>
          </p:cNvPr>
          <p:cNvSpPr/>
          <p:nvPr/>
        </p:nvSpPr>
        <p:spPr bwMode="auto">
          <a:xfrm>
            <a:off x="451622" y="557525"/>
            <a:ext cx="3724138" cy="47676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lIns="68543" tIns="34272" rIns="68543" bIns="34272" anchor="ctr"/>
          <a:lstStyle/>
          <a:p>
            <a:pPr lvl="0" defTabSz="914400">
              <a:defRPr/>
            </a:pPr>
            <a:endParaRPr lang="ru-RU" sz="16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70" name="圆角矩形 17">
            <a:extLst>
              <a:ext uri="{FF2B5EF4-FFF2-40B4-BE49-F238E27FC236}">
                <a16:creationId xmlns:a16="http://schemas.microsoft.com/office/drawing/2014/main" id="{43B4AABF-D70D-4D68-B304-5151FEA75CF6}"/>
              </a:ext>
            </a:extLst>
          </p:cNvPr>
          <p:cNvSpPr/>
          <p:nvPr/>
        </p:nvSpPr>
        <p:spPr bwMode="auto">
          <a:xfrm>
            <a:off x="7805195" y="546974"/>
            <a:ext cx="3887122" cy="47676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68543" tIns="34272" rIns="68543" bIns="34272" anchor="ctr"/>
          <a:lstStyle/>
          <a:p>
            <a:pPr lvl="0" defTabSz="914400">
              <a:defRPr/>
            </a:pPr>
            <a:endParaRPr lang="ru-RU" sz="16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88BE617-F11B-4613-8BF5-C74664715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" y="1547270"/>
            <a:ext cx="540000" cy="540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5531D04-2F06-4976-96B6-7B56BDF97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7" y="1547270"/>
            <a:ext cx="540000" cy="54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85E47C0-0D96-4665-851B-C8398F43F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320" y="1547270"/>
            <a:ext cx="540000" cy="540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D0A3E2-40FC-43C9-87E0-F0FDBEE6DF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7" y="5674840"/>
            <a:ext cx="540000" cy="54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363E6BC-2245-4D71-967C-D999BCFC0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" y="5674840"/>
            <a:ext cx="540000" cy="54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6C2B406-5F6B-4A7C-8D89-35A9B6647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9" y="2930211"/>
            <a:ext cx="540000" cy="54000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ECA6F7E-9D4D-40BB-91F5-A4234A968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37" y="4314844"/>
            <a:ext cx="540000" cy="540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30464D0-7AE1-4DC4-A1D9-69799C5787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82" y="2860136"/>
            <a:ext cx="610075" cy="61007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E3D6056-2B7F-4E0F-A268-590B68C9AE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42" y="2898986"/>
            <a:ext cx="610075" cy="610075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05BCE1BD-2209-4CA9-A2C5-1551521B86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319" y="4314844"/>
            <a:ext cx="540000" cy="54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48CEC7A-DDA7-4B2A-8CFD-B13EDADD3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7" y="4314844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3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163EF3-AEFC-45F8-BE64-1A7D0EC96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0" r="450"/>
          <a:stretch/>
        </p:blipFill>
        <p:spPr>
          <a:xfrm>
            <a:off x="7048111" y="4206451"/>
            <a:ext cx="2520000" cy="2520000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C27B7E-F6CD-48E1-8A1B-198C859A7C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t="-1870" r="6747" b="1870"/>
          <a:stretch/>
        </p:blipFill>
        <p:spPr>
          <a:xfrm>
            <a:off x="2623886" y="4206451"/>
            <a:ext cx="2520000" cy="2520000"/>
          </a:xfrm>
          <a:prstGeom prst="round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F6C69F0-6F96-41BA-B728-C4B79CBAA5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4" t="717" r="17300" b="237"/>
          <a:stretch/>
        </p:blipFill>
        <p:spPr>
          <a:xfrm>
            <a:off x="4835998" y="2411193"/>
            <a:ext cx="2520000" cy="2520000"/>
          </a:xfrm>
          <a:prstGeom prst="round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A1F84AA0-5479-4472-A7E0-54C907C4D165}"/>
              </a:ext>
            </a:extLst>
          </p:cNvPr>
          <p:cNvSpPr txBox="1"/>
          <p:nvPr/>
        </p:nvSpPr>
        <p:spPr>
          <a:xfrm>
            <a:off x="419659" y="1660462"/>
            <a:ext cx="46002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ОРГАНЫ ИСПОЛНИТЕЛЬНОЙ ВЛАСТИ 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AE5F97A-4EB0-46B5-A9E6-4F348D3124B6}"/>
              </a:ext>
            </a:extLst>
          </p:cNvPr>
          <p:cNvSpPr txBox="1"/>
          <p:nvPr/>
        </p:nvSpPr>
        <p:spPr>
          <a:xfrm>
            <a:off x="8053945" y="1660462"/>
            <a:ext cx="3887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ИНВЕСТОРЫ  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169" name="圆角矩形 17">
            <a:extLst>
              <a:ext uri="{FF2B5EF4-FFF2-40B4-BE49-F238E27FC236}">
                <a16:creationId xmlns:a16="http://schemas.microsoft.com/office/drawing/2014/main" id="{894BB0F5-738F-4518-B861-3531B2E471FE}"/>
              </a:ext>
            </a:extLst>
          </p:cNvPr>
          <p:cNvSpPr/>
          <p:nvPr/>
        </p:nvSpPr>
        <p:spPr bwMode="auto">
          <a:xfrm>
            <a:off x="413915" y="1660462"/>
            <a:ext cx="3724138" cy="476768"/>
          </a:xfrm>
          <a:prstGeom prst="round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lIns="68543" tIns="34272" rIns="68543" bIns="34272" anchor="ctr"/>
          <a:lstStyle/>
          <a:p>
            <a:pPr lvl="0" defTabSz="914400">
              <a:defRPr/>
            </a:pPr>
            <a:endParaRPr lang="ru-RU" sz="16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70" name="圆角矩形 17">
            <a:extLst>
              <a:ext uri="{FF2B5EF4-FFF2-40B4-BE49-F238E27FC236}">
                <a16:creationId xmlns:a16="http://schemas.microsoft.com/office/drawing/2014/main" id="{43B4AABF-D70D-4D68-B304-5151FEA75CF6}"/>
              </a:ext>
            </a:extLst>
          </p:cNvPr>
          <p:cNvSpPr/>
          <p:nvPr/>
        </p:nvSpPr>
        <p:spPr bwMode="auto">
          <a:xfrm>
            <a:off x="8053947" y="1652910"/>
            <a:ext cx="3887122" cy="47676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68543" tIns="34272" rIns="68543" bIns="34272" anchor="ctr"/>
          <a:lstStyle/>
          <a:p>
            <a:pPr lvl="0" algn="ctr" defTabSz="914400">
              <a:defRPr/>
            </a:pPr>
            <a:endParaRPr lang="ru-RU" sz="1600" dirty="0"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26396B-063D-4224-A915-9A64127879BD}"/>
              </a:ext>
            </a:extLst>
          </p:cNvPr>
          <p:cNvSpPr txBox="1"/>
          <p:nvPr/>
        </p:nvSpPr>
        <p:spPr>
          <a:xfrm>
            <a:off x="4771552" y="324380"/>
            <a:ext cx="26488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Bahnschrift Condensed" panose="020B0502040204020203" pitchFamily="34" charset="0"/>
                <a:cs typeface="Arial" panose="020B0604020202020204" pitchFamily="34" charset="0"/>
              </a:rPr>
              <a:t>КАРТИРОВАНИЕ </a:t>
            </a:r>
            <a:endParaRPr lang="ru-RU" sz="3200" dirty="0">
              <a:latin typeface="Bahnschrift Condensed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0022E9-8E7D-4282-AB9A-81C788C5157E}"/>
              </a:ext>
            </a:extLst>
          </p:cNvPr>
          <p:cNvSpPr txBox="1"/>
          <p:nvPr/>
        </p:nvSpPr>
        <p:spPr>
          <a:xfrm>
            <a:off x="4638767" y="823143"/>
            <a:ext cx="29144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Bahnschrift Light Condensed" panose="020B0502040204020203" pitchFamily="34" charset="0"/>
                <a:cs typeface="Arial" panose="020B0604020202020204" pitchFamily="34" charset="0"/>
              </a:rPr>
              <a:t>ЭТО СОВМЕСТНАЯ РАБОТА</a:t>
            </a:r>
            <a:endParaRPr lang="ru-RU" sz="2400" dirty="0">
              <a:latin typeface="Bahnschrift Light Condensed" panose="020B0502040204020203" pitchFamily="34" charset="0"/>
            </a:endParaRPr>
          </a:p>
        </p:txBody>
      </p: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765820A-CC38-438E-98A1-14D68AE3A509}"/>
              </a:ext>
            </a:extLst>
          </p:cNvPr>
          <p:cNvCxnSpPr>
            <a:cxnSpLocks/>
          </p:cNvCxnSpPr>
          <p:nvPr/>
        </p:nvCxnSpPr>
        <p:spPr>
          <a:xfrm>
            <a:off x="4288767" y="1875934"/>
            <a:ext cx="361446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9735EE-1EF7-44D4-BAD4-10D67B706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33" y="1169469"/>
            <a:ext cx="1412930" cy="141293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606DC2D-05AC-4FAE-9367-DA20301BDC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14039"/>
          <a:stretch/>
        </p:blipFill>
        <p:spPr>
          <a:xfrm>
            <a:off x="411773" y="2411193"/>
            <a:ext cx="2520000" cy="2520000"/>
          </a:xfrm>
          <a:prstGeom prst="round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5786D4-A050-458B-83FF-E3AD6D5999C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6" t="-103" r="17494" b="103"/>
          <a:stretch/>
        </p:blipFill>
        <p:spPr>
          <a:xfrm>
            <a:off x="9421068" y="2411193"/>
            <a:ext cx="2520000" cy="252000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81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DA624AA8-B3D3-4249-8842-B2B1F4AD63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1" t="11093" r="66583" b="44058"/>
          <a:stretch/>
        </p:blipFill>
        <p:spPr bwMode="auto">
          <a:xfrm>
            <a:off x="1575323" y="328211"/>
            <a:ext cx="847314" cy="68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6930380-03CC-4765-887B-7479718831F5}"/>
              </a:ext>
            </a:extLst>
          </p:cNvPr>
          <p:cNvSpPr/>
          <p:nvPr/>
        </p:nvSpPr>
        <p:spPr>
          <a:xfrm>
            <a:off x="1010920" y="1066800"/>
            <a:ext cx="2021840" cy="13004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«РЕГИОНАЛЬНЫЙ ИНВЕСТИЦИОННЫЙ СТАНДАРТ»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9E5B215-998C-484C-8BC3-5E88E2978613}"/>
              </a:ext>
            </a:extLst>
          </p:cNvPr>
          <p:cNvSpPr/>
          <p:nvPr/>
        </p:nvSpPr>
        <p:spPr>
          <a:xfrm>
            <a:off x="5085080" y="1066800"/>
            <a:ext cx="2021840" cy="1300480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«КАРТИРОВАНИЕ ПРОЦЕДУР ВЕДЕНИЯ БИЗНЕСА»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7B5A38D-CA1F-4E18-9BC3-4C29715CDF7D}"/>
              </a:ext>
            </a:extLst>
          </p:cNvPr>
          <p:cNvSpPr/>
          <p:nvPr/>
        </p:nvSpPr>
        <p:spPr>
          <a:xfrm>
            <a:off x="9159240" y="1066800"/>
            <a:ext cx="2021840" cy="13004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«НАЦИОНАЛЬНЫЙ РЕЙТИНГ СОСТОЯНИЯ ИНВЕСТИЦИОННОГО КЛИМАТА»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2B804D-FE1E-4C8E-9DF3-A8B1674BEDA1}"/>
              </a:ext>
            </a:extLst>
          </p:cNvPr>
          <p:cNvSpPr txBox="1"/>
          <p:nvPr/>
        </p:nvSpPr>
        <p:spPr>
          <a:xfrm>
            <a:off x="6831353" y="263839"/>
            <a:ext cx="27127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0" i="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</a:rPr>
              <a:t>с 2023 года соответствие стандарту учитывается Агентством стратегических инициатив </a:t>
            </a:r>
          </a:p>
          <a:p>
            <a:pPr algn="ctr"/>
            <a:r>
              <a:rPr lang="ru-RU" sz="1100" b="0" i="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</a:rPr>
              <a:t>при составлении Национального рейтинга инвестиционной привлекательности регионов</a:t>
            </a:r>
            <a:endParaRPr lang="ru-RU" sz="1100" dirty="0">
              <a:latin typeface="Bahnschrift Light Condensed" panose="020B0502040204020203" pitchFamily="34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38F8A44-7AFB-4226-BC2C-D900D3D4B8A2}"/>
              </a:ext>
            </a:extLst>
          </p:cNvPr>
          <p:cNvCxnSpPr>
            <a:cxnSpLocks/>
          </p:cNvCxnSpPr>
          <p:nvPr/>
        </p:nvCxnSpPr>
        <p:spPr>
          <a:xfrm>
            <a:off x="7386320" y="1682437"/>
            <a:ext cx="16027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C4A4B8E-544C-408C-BFB5-6B73AC09668A}"/>
              </a:ext>
            </a:extLst>
          </p:cNvPr>
          <p:cNvCxnSpPr>
            <a:cxnSpLocks/>
          </p:cNvCxnSpPr>
          <p:nvPr/>
        </p:nvCxnSpPr>
        <p:spPr>
          <a:xfrm>
            <a:off x="3241040" y="1688474"/>
            <a:ext cx="160278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B2E7745-DA10-4076-A765-82A5356E4990}"/>
              </a:ext>
            </a:extLst>
          </p:cNvPr>
          <p:cNvCxnSpPr>
            <a:cxnSpLocks/>
          </p:cNvCxnSpPr>
          <p:nvPr/>
        </p:nvCxnSpPr>
        <p:spPr>
          <a:xfrm>
            <a:off x="8186466" y="1133797"/>
            <a:ext cx="0" cy="55467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Овал 21">
            <a:extLst>
              <a:ext uri="{FF2B5EF4-FFF2-40B4-BE49-F238E27FC236}">
                <a16:creationId xmlns:a16="http://schemas.microsoft.com/office/drawing/2014/main" id="{134A2648-C68D-4000-9EFA-8554BFFC33DB}"/>
              </a:ext>
            </a:extLst>
          </p:cNvPr>
          <p:cNvSpPr/>
          <p:nvPr/>
        </p:nvSpPr>
        <p:spPr>
          <a:xfrm>
            <a:off x="8151713" y="1643958"/>
            <a:ext cx="72000" cy="72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A48B59-E2EC-4F8D-A59F-43D6167DEA0E}"/>
              </a:ext>
            </a:extLst>
          </p:cNvPr>
          <p:cNvSpPr txBox="1"/>
          <p:nvPr/>
        </p:nvSpPr>
        <p:spPr>
          <a:xfrm>
            <a:off x="665480" y="3041024"/>
            <a:ext cx="27127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ИНВЕСТИЦИОННАЯ ДЕКЛАРАЦИЯ - 98,7 %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ИНВЕСТИЦИОННАЯ КАРТА - 96,6 %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СВОД ИНВЕСТИЦИОННЫХ ПРАВИЛ -  95,4 %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ИНВЕСТИЦИОННЫЙ КОМИТЕТ - 99,7 %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АГЕНТСТВО РАЗВИТИЯ СУБЪЕКТА РФ - 96,4 %</a:t>
            </a:r>
            <a:endParaRPr lang="ru-RU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A979CB-625F-4EFB-9BBF-20A7A5D5BA84}"/>
              </a:ext>
            </a:extLst>
          </p:cNvPr>
          <p:cNvSpPr txBox="1"/>
          <p:nvPr/>
        </p:nvSpPr>
        <p:spPr>
          <a:xfrm>
            <a:off x="4843826" y="3041024"/>
            <a:ext cx="271272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ЭНЕРГОСНАБЖЕНИЕ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ГАЗОСНАБЖЕНИЕ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ТЕПЛОСНАБЖЕНИЕ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ВОДОСНАБЖЕНИЕ И ВОДООТВЕДЕНИЕ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ПОЛУЧЕНИЕ РАЗРЕШЕНИЯ НА СТРОИТЕЛЬСТВО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ПОЛУЧЕНИЕ РАЗРЕШЕНИЯ НА ВВОД ОБЪЕКТА В ЭКСПЛУАТАЦИЮ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ПОЛУЧЕНИЕ ЗЕМЕЛЬНЫХ УЧАСТКОВ  (НА ТОРГАХ)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9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ПОЛУЧЕНИЕ ЗЕМЕЛЬНЫХ УЧАСТКОВ (БЕЗ ТОРГОВ)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6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ОБЕСПЕЧЕНИЕ ДОСТУПА К ДОРОЖНОЙ ИНФРАСТРУКТУРЕ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96A9EE1-3818-4358-B54E-4EA2712FD75B}"/>
              </a:ext>
            </a:extLst>
          </p:cNvPr>
          <p:cNvSpPr txBox="1"/>
          <p:nvPr/>
        </p:nvSpPr>
        <p:spPr>
          <a:xfrm>
            <a:off x="665480" y="2677781"/>
            <a:ext cx="2712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5 ЭЛЕМЕНТОВ СТАНДАРТА </a:t>
            </a:r>
            <a:endParaRPr lang="ru-RU" sz="1400" dirty="0">
              <a:latin typeface="Bahnschrift Condensed" panose="020B0502040204020203" pitchFamily="34" charset="0"/>
            </a:endParaRPr>
          </a:p>
        </p:txBody>
      </p:sp>
      <p:cxnSp>
        <p:nvCxnSpPr>
          <p:cNvPr id="73" name="Прямая со стрелкой 72">
            <a:extLst>
              <a:ext uri="{FF2B5EF4-FFF2-40B4-BE49-F238E27FC236}">
                <a16:creationId xmlns:a16="http://schemas.microsoft.com/office/drawing/2014/main" id="{F930D2C5-DD40-482F-B8F9-D737E4046567}"/>
              </a:ext>
            </a:extLst>
          </p:cNvPr>
          <p:cNvCxnSpPr>
            <a:cxnSpLocks/>
          </p:cNvCxnSpPr>
          <p:nvPr/>
        </p:nvCxnSpPr>
        <p:spPr>
          <a:xfrm>
            <a:off x="1998980" y="2367280"/>
            <a:ext cx="0" cy="319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 стрелкой 73">
            <a:extLst>
              <a:ext uri="{FF2B5EF4-FFF2-40B4-BE49-F238E27FC236}">
                <a16:creationId xmlns:a16="http://schemas.microsoft.com/office/drawing/2014/main" id="{E3DAFD4F-0E1E-423C-9C8D-5098C20B5435}"/>
              </a:ext>
            </a:extLst>
          </p:cNvPr>
          <p:cNvCxnSpPr>
            <a:cxnSpLocks/>
          </p:cNvCxnSpPr>
          <p:nvPr/>
        </p:nvCxnSpPr>
        <p:spPr>
          <a:xfrm>
            <a:off x="6118860" y="2367280"/>
            <a:ext cx="0" cy="319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5BC04B92-D452-4C98-9ED8-B096F09B11D8}"/>
              </a:ext>
            </a:extLst>
          </p:cNvPr>
          <p:cNvSpPr txBox="1"/>
          <p:nvPr/>
        </p:nvSpPr>
        <p:spPr>
          <a:xfrm>
            <a:off x="4739640" y="2675141"/>
            <a:ext cx="2712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АЛГОРИТМЫ ДЕЙСТВИЙ ИНВЕСТОРА </a:t>
            </a:r>
            <a:endParaRPr lang="ru-RU" sz="1400" dirty="0">
              <a:latin typeface="Bahnschrift Condensed" panose="020B0502040204020203" pitchFamily="34" charset="0"/>
            </a:endParaRPr>
          </a:p>
        </p:txBody>
      </p:sp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6A4D259C-0A0F-4DE6-9871-3D10CE2F9FBE}"/>
              </a:ext>
            </a:extLst>
          </p:cNvPr>
          <p:cNvCxnSpPr>
            <a:cxnSpLocks/>
          </p:cNvCxnSpPr>
          <p:nvPr/>
        </p:nvCxnSpPr>
        <p:spPr>
          <a:xfrm>
            <a:off x="10170160" y="2367280"/>
            <a:ext cx="0" cy="319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416FDBE2-DB09-4C0C-A6B9-9421F47AFBB5}"/>
              </a:ext>
            </a:extLst>
          </p:cNvPr>
          <p:cNvSpPr txBox="1"/>
          <p:nvPr/>
        </p:nvSpPr>
        <p:spPr>
          <a:xfrm>
            <a:off x="8915400" y="2675140"/>
            <a:ext cx="2712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НАПРАВЛЕНИЕ «РЕГУЛЯТОРНАЯ СРЕДА»</a:t>
            </a:r>
            <a:endParaRPr lang="ru-RU" sz="1400" dirty="0">
              <a:latin typeface="Bahnschrift Condensed" panose="020B0502040204020203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C0A5C23-B20A-445A-A7D8-095212A66BF0}"/>
              </a:ext>
            </a:extLst>
          </p:cNvPr>
          <p:cNvSpPr/>
          <p:nvPr/>
        </p:nvSpPr>
        <p:spPr>
          <a:xfrm>
            <a:off x="2296160" y="767918"/>
            <a:ext cx="351767" cy="265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83196DE-75C0-4010-8C2F-BE0BA32EE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455" y="254331"/>
            <a:ext cx="1134610" cy="75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2C84DFA-1F80-4BCA-B25A-0DD0B3E986C5}"/>
              </a:ext>
            </a:extLst>
          </p:cNvPr>
          <p:cNvSpPr txBox="1"/>
          <p:nvPr/>
        </p:nvSpPr>
        <p:spPr>
          <a:xfrm>
            <a:off x="8522993" y="2927962"/>
            <a:ext cx="9067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</p:txBody>
      </p:sp>
      <p:cxnSp>
        <p:nvCxnSpPr>
          <p:cNvPr id="80" name="Прямая со стрелкой 79">
            <a:extLst>
              <a:ext uri="{FF2B5EF4-FFF2-40B4-BE49-F238E27FC236}">
                <a16:creationId xmlns:a16="http://schemas.microsoft.com/office/drawing/2014/main" id="{06488414-D91B-40A0-9C2A-90FDC376C3C4}"/>
              </a:ext>
            </a:extLst>
          </p:cNvPr>
          <p:cNvCxnSpPr>
            <a:cxnSpLocks/>
          </p:cNvCxnSpPr>
          <p:nvPr/>
        </p:nvCxnSpPr>
        <p:spPr>
          <a:xfrm>
            <a:off x="10170160" y="4201104"/>
            <a:ext cx="0" cy="319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98E449B3-5CFD-48B7-8905-6FF5F8853EBD}"/>
              </a:ext>
            </a:extLst>
          </p:cNvPr>
          <p:cNvSpPr txBox="1"/>
          <p:nvPr/>
        </p:nvSpPr>
        <p:spPr>
          <a:xfrm>
            <a:off x="9390426" y="2927961"/>
            <a:ext cx="9067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E9EFB59-7BE1-4F24-B4EC-D1E5F5BDB7A1}"/>
              </a:ext>
            </a:extLst>
          </p:cNvPr>
          <p:cNvSpPr txBox="1"/>
          <p:nvPr/>
        </p:nvSpPr>
        <p:spPr>
          <a:xfrm>
            <a:off x="10271760" y="2900439"/>
            <a:ext cx="9067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5742A50-4EA8-4E16-AF95-A12F71B2F2E1}"/>
              </a:ext>
            </a:extLst>
          </p:cNvPr>
          <p:cNvSpPr txBox="1"/>
          <p:nvPr/>
        </p:nvSpPr>
        <p:spPr>
          <a:xfrm>
            <a:off x="11139193" y="2927961"/>
            <a:ext cx="906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А7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3B521D4-9AD4-45EF-9CF2-068956F161CF}"/>
              </a:ext>
            </a:extLst>
          </p:cNvPr>
          <p:cNvSpPr txBox="1"/>
          <p:nvPr/>
        </p:nvSpPr>
        <p:spPr>
          <a:xfrm>
            <a:off x="9544072" y="4652503"/>
            <a:ext cx="1294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ИТОГ</a:t>
            </a:r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3AA53F8-1069-4D62-BFAC-0F3701D389EB}"/>
              </a:ext>
            </a:extLst>
          </p:cNvPr>
          <p:cNvSpPr txBox="1"/>
          <p:nvPr/>
        </p:nvSpPr>
        <p:spPr>
          <a:xfrm>
            <a:off x="2702560" y="248046"/>
            <a:ext cx="271272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0" i="0" dirty="0">
                <a:solidFill>
                  <a:srgbClr val="000000"/>
                </a:solidFill>
                <a:effectLst/>
                <a:latin typeface="Bahnschrift Light Condensed" panose="020B0502040204020203" pitchFamily="34" charset="0"/>
              </a:rPr>
              <a:t>На основании утвержденного Свода для реализации инвестором проекта и визуализации каждого этапа процесса на территории Челябинской области в 2023 году была проведена работа по обеспечению картирования процедур ведения бизнеса для реализации инвестиционных проектов</a:t>
            </a:r>
          </a:p>
        </p:txBody>
      </p:sp>
      <p:cxnSp>
        <p:nvCxnSpPr>
          <p:cNvPr id="92" name="Прямая соединительная линия 91">
            <a:extLst>
              <a:ext uri="{FF2B5EF4-FFF2-40B4-BE49-F238E27FC236}">
                <a16:creationId xmlns:a16="http://schemas.microsoft.com/office/drawing/2014/main" id="{0920AF8E-71A1-4199-8D44-7B5BA11D49E3}"/>
              </a:ext>
            </a:extLst>
          </p:cNvPr>
          <p:cNvCxnSpPr>
            <a:cxnSpLocks/>
          </p:cNvCxnSpPr>
          <p:nvPr/>
        </p:nvCxnSpPr>
        <p:spPr>
          <a:xfrm>
            <a:off x="4012320" y="1483042"/>
            <a:ext cx="0" cy="196916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Овал 93">
            <a:extLst>
              <a:ext uri="{FF2B5EF4-FFF2-40B4-BE49-F238E27FC236}">
                <a16:creationId xmlns:a16="http://schemas.microsoft.com/office/drawing/2014/main" id="{F50369DA-F44A-4AE5-B733-DF3327F8B37F}"/>
              </a:ext>
            </a:extLst>
          </p:cNvPr>
          <p:cNvSpPr/>
          <p:nvPr/>
        </p:nvSpPr>
        <p:spPr>
          <a:xfrm>
            <a:off x="3986920" y="1652474"/>
            <a:ext cx="72000" cy="720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Прямоугольник: скругленные углы 94">
            <a:extLst>
              <a:ext uri="{FF2B5EF4-FFF2-40B4-BE49-F238E27FC236}">
                <a16:creationId xmlns:a16="http://schemas.microsoft.com/office/drawing/2014/main" id="{A3502F2C-B3FF-42FF-B40D-E2C14ADC24FC}"/>
              </a:ext>
            </a:extLst>
          </p:cNvPr>
          <p:cNvSpPr/>
          <p:nvPr/>
        </p:nvSpPr>
        <p:spPr>
          <a:xfrm>
            <a:off x="9544072" y="4621368"/>
            <a:ext cx="1294992" cy="6038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97419A5-32B1-4839-BC9D-3F6C232FC32F}"/>
              </a:ext>
            </a:extLst>
          </p:cNvPr>
          <p:cNvSpPr txBox="1"/>
          <p:nvPr/>
        </p:nvSpPr>
        <p:spPr>
          <a:xfrm>
            <a:off x="8813800" y="5226862"/>
            <a:ext cx="271272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КАРТИРОВАНИЕ ПРОЦЕДУР ВЕДЕНИЯ БИЗНЕСА СПОСОБСТВУЕТ УЛУЧШЕНИЮ ПОКАЗАТЕЛЕЙ НАПРАВЛЕНИЙ «РЕГУЛЯТОРНАЯ СРЕДА»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«ИНСТИТУТЫ ДЛЯ БИЗНЕСА»</a:t>
            </a:r>
          </a:p>
          <a:p>
            <a:pPr algn="ctr"/>
            <a:endParaRPr lang="ru-RU" sz="1400" dirty="0">
              <a:latin typeface="Bahnschrift Condensed" panose="020B0502040204020203" pitchFamily="34" charset="0"/>
            </a:endParaRPr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F1AC818-1AFE-4024-BD91-ADE0E11104F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806" y="5202778"/>
            <a:ext cx="563809" cy="56380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156F507-8F1E-48C0-9436-952B4A85DBDB}"/>
              </a:ext>
            </a:extLst>
          </p:cNvPr>
          <p:cNvSpPr txBox="1"/>
          <p:nvPr/>
        </p:nvSpPr>
        <p:spPr>
          <a:xfrm>
            <a:off x="8915400" y="3485195"/>
            <a:ext cx="2712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НАПРАВЛЕНИЕ «ИНСТИТУТЫ ДЛЯ БИЗНЕСА»</a:t>
            </a:r>
            <a:endParaRPr lang="ru-RU" sz="1400" dirty="0">
              <a:latin typeface="Bahnschrift Condensed" panose="020B0502040204020203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3349EC-48B7-4D3E-B451-BAEA0481F2E9}"/>
              </a:ext>
            </a:extLst>
          </p:cNvPr>
          <p:cNvSpPr txBox="1"/>
          <p:nvPr/>
        </p:nvSpPr>
        <p:spPr>
          <a:xfrm>
            <a:off x="8522993" y="3776995"/>
            <a:ext cx="9067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Б6.1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Б6.2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200" dirty="0">
              <a:latin typeface="Bahnschrift Light Condensed" panose="020B0502040204020203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6F6FF5-53F5-4688-BDB6-846E883DD633}"/>
              </a:ext>
            </a:extLst>
          </p:cNvPr>
          <p:cNvSpPr txBox="1"/>
          <p:nvPr/>
        </p:nvSpPr>
        <p:spPr>
          <a:xfrm>
            <a:off x="9390426" y="3776994"/>
            <a:ext cx="9067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Б6.3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latin typeface="Bahnschrift Light Condensed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200" dirty="0">
                <a:latin typeface="Bahnschrift Light Condensed" panose="020B0502040204020203" pitchFamily="34" charset="0"/>
              </a:rPr>
              <a:t>Б6.4</a:t>
            </a:r>
          </a:p>
        </p:txBody>
      </p: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15D6770B-86E6-44AF-ADED-1FD507ED403E}"/>
              </a:ext>
            </a:extLst>
          </p:cNvPr>
          <p:cNvGrpSpPr/>
          <p:nvPr/>
        </p:nvGrpSpPr>
        <p:grpSpPr>
          <a:xfrm>
            <a:off x="-21977" y="4360802"/>
            <a:ext cx="2520000" cy="2520000"/>
            <a:chOff x="0" y="3438001"/>
            <a:chExt cx="3420001" cy="3420000"/>
          </a:xfrm>
        </p:grpSpPr>
        <p:sp>
          <p:nvSpPr>
            <p:cNvPr id="39" name="Диагональная полоса 38">
              <a:extLst>
                <a:ext uri="{FF2B5EF4-FFF2-40B4-BE49-F238E27FC236}">
                  <a16:creationId xmlns:a16="http://schemas.microsoft.com/office/drawing/2014/main" id="{87608F13-6C3A-4B35-BECD-A5371614D287}"/>
                </a:ext>
              </a:extLst>
            </p:cNvPr>
            <p:cNvSpPr/>
            <p:nvPr/>
          </p:nvSpPr>
          <p:spPr>
            <a:xfrm rot="16200000">
              <a:off x="1" y="3438001"/>
              <a:ext cx="3420000" cy="3420000"/>
            </a:xfrm>
            <a:prstGeom prst="diagStripe">
              <a:avLst>
                <a:gd name="adj" fmla="val 5246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0" name="Прямоугольный треугольник 39">
              <a:extLst>
                <a:ext uri="{FF2B5EF4-FFF2-40B4-BE49-F238E27FC236}">
                  <a16:creationId xmlns:a16="http://schemas.microsoft.com/office/drawing/2014/main" id="{AF4BF199-F103-4AC4-B462-50FEE69E53EB}"/>
                </a:ext>
              </a:extLst>
            </p:cNvPr>
            <p:cNvSpPr/>
            <p:nvPr/>
          </p:nvSpPr>
          <p:spPr>
            <a:xfrm>
              <a:off x="0" y="5058000"/>
              <a:ext cx="1800000" cy="1800000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86906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FA44F4-0204-4912-8FAF-08E5FC4320D2}"/>
              </a:ext>
            </a:extLst>
          </p:cNvPr>
          <p:cNvSpPr txBox="1"/>
          <p:nvPr/>
        </p:nvSpPr>
        <p:spPr>
          <a:xfrm>
            <a:off x="641180" y="940608"/>
            <a:ext cx="4163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НАПРАВЛЕНИЕ «РЕГУЛЯТОРНАЯ СРЕДА»</a:t>
            </a:r>
            <a:endParaRPr lang="ru-RU" sz="2000" dirty="0">
              <a:latin typeface="Bahnschrift Condensed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7B3FD8-FAAB-44CB-8B8A-0C1D57C640F5}"/>
              </a:ext>
            </a:extLst>
          </p:cNvPr>
          <p:cNvSpPr txBox="1"/>
          <p:nvPr/>
        </p:nvSpPr>
        <p:spPr>
          <a:xfrm>
            <a:off x="1204989" y="245574"/>
            <a:ext cx="3175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ИТОГОВЫЙ РЕЗУЛЬТАТ </a:t>
            </a:r>
            <a:endParaRPr lang="ru-RU" sz="3200" b="1" dirty="0">
              <a:latin typeface="Bahnschrift Condensed" panose="020B0502040204020203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0D171C-5C1F-48C7-82D1-6BDBD457D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825" y="1450977"/>
            <a:ext cx="10782349" cy="4700867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6BA8678-23BE-4206-9CC7-B92998D08E72}"/>
              </a:ext>
            </a:extLst>
          </p:cNvPr>
          <p:cNvSpPr/>
          <p:nvPr/>
        </p:nvSpPr>
        <p:spPr>
          <a:xfrm>
            <a:off x="11999166" y="0"/>
            <a:ext cx="22448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08509328-9259-485E-99AC-D14C4949598F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45574"/>
            <a:ext cx="563809" cy="5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5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1FA44F4-0204-4912-8FAF-08E5FC4320D2}"/>
              </a:ext>
            </a:extLst>
          </p:cNvPr>
          <p:cNvSpPr txBox="1"/>
          <p:nvPr/>
        </p:nvSpPr>
        <p:spPr>
          <a:xfrm>
            <a:off x="641180" y="940608"/>
            <a:ext cx="4163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НАПРАВЛЕНИЕ «ИНСТИТУТЫ ДЛЯ БИЗНЕСА»</a:t>
            </a:r>
            <a:endParaRPr lang="ru-RU" sz="2000" dirty="0">
              <a:latin typeface="Bahnschrift Condensed" panose="020B0502040204020203" pitchFamily="34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6BA8678-23BE-4206-9CC7-B92998D08E72}"/>
              </a:ext>
            </a:extLst>
          </p:cNvPr>
          <p:cNvSpPr/>
          <p:nvPr/>
        </p:nvSpPr>
        <p:spPr>
          <a:xfrm>
            <a:off x="11999166" y="0"/>
            <a:ext cx="224481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F52F5A0-C62C-4153-90FF-4F8A95323A56}"/>
              </a:ext>
            </a:extLst>
          </p:cNvPr>
          <p:cNvGrpSpPr/>
          <p:nvPr/>
        </p:nvGrpSpPr>
        <p:grpSpPr>
          <a:xfrm>
            <a:off x="641180" y="1724730"/>
            <a:ext cx="10799699" cy="3749149"/>
            <a:chOff x="603315" y="2309505"/>
            <a:chExt cx="10799699" cy="374914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3880A02F-4398-4BD9-AF4B-9447D068B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9014" y="3568780"/>
              <a:ext cx="10764000" cy="248987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8154AF57-BE55-46CB-A473-6F1AD1146D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r="1020"/>
            <a:stretch/>
          </p:blipFill>
          <p:spPr>
            <a:xfrm>
              <a:off x="603315" y="2309505"/>
              <a:ext cx="10799699" cy="1259275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FA61538-78E7-49C0-B204-455F4BF1AEDD}"/>
              </a:ext>
            </a:extLst>
          </p:cNvPr>
          <p:cNvSpPr txBox="1"/>
          <p:nvPr/>
        </p:nvSpPr>
        <p:spPr>
          <a:xfrm>
            <a:off x="1204989" y="245574"/>
            <a:ext cx="31751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Bahnschrift Condensed" panose="020B0502040204020203" pitchFamily="34" charset="0"/>
              </a:rPr>
              <a:t>ИТОГОВЫЙ РЕЗУЛЬТАТ </a:t>
            </a:r>
            <a:endParaRPr lang="ru-RU" sz="3200" b="1" dirty="0">
              <a:latin typeface="Bahnschrift Condensed" panose="020B05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343CA4-2201-48B9-9ADF-25763AF5FCB0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45574"/>
            <a:ext cx="563809" cy="56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728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914</TotalTime>
  <Words>769</Words>
  <Application>Microsoft Office PowerPoint</Application>
  <PresentationFormat>Широкоэкранный</PresentationFormat>
  <Paragraphs>172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Bahnschrift Condensed</vt:lpstr>
      <vt:lpstr>Bahnschrift Light Condensed</vt:lpstr>
      <vt:lpstr>Calibri</vt:lpstr>
      <vt:lpstr>Calibri Light</vt:lpstr>
      <vt:lpstr>Courier New</vt:lpstr>
      <vt:lpstr>Тема Office</vt:lpstr>
      <vt:lpstr>КАРТИРОВАНИЕ ПРОЦЕДУР ВЕДЕНИЯ БИЗНЕСА  ДЛЯ РЕАЛИЗАЦИИ ИНВЕСТИЦИОННЫХ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КАРТИРОВАНИЕ ПРОЦЕДУР ВЕДЕНИЯ БИЗНЕСА  ДЛЯ РЕАЛИЗАЦИИ ИНВЕСТИЦИОННЫХ ПРОЕКТОВ</dc:title>
  <dc:creator>Артур Юсупов</dc:creator>
  <cp:lastModifiedBy>ПО</cp:lastModifiedBy>
  <cp:revision>10</cp:revision>
  <cp:lastPrinted>2023-06-07T05:18:41Z</cp:lastPrinted>
  <dcterms:created xsi:type="dcterms:W3CDTF">2023-06-06T06:08:29Z</dcterms:created>
  <dcterms:modified xsi:type="dcterms:W3CDTF">2024-10-17T06:30:03Z</dcterms:modified>
</cp:coreProperties>
</file>