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6172200" cy="65609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0000"/>
                </a:solidFill>
              </a:rPr>
              <a:t>Проект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5687" y="249289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</a:t>
            </a:r>
            <a:r>
              <a:rPr lang="ru-RU" sz="5400" dirty="0" err="1" smtClean="0">
                <a:solidFill>
                  <a:srgbClr val="FF0000"/>
                </a:solidFill>
              </a:rPr>
              <a:t>СуперСтарцы</a:t>
            </a:r>
            <a:r>
              <a:rPr lang="ru-RU" sz="5400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3\Desktop\86a063d4-6954-4b50-8b3b-5bce62a0fb6b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658194" cy="299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818" y="179348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ГБУКО «</a:t>
            </a:r>
            <a:r>
              <a:rPr lang="ru-RU" b="1" dirty="0" err="1" smtClean="0">
                <a:solidFill>
                  <a:srgbClr val="000000"/>
                </a:solidFill>
              </a:rPr>
              <a:t>Нагорновский</a:t>
            </a:r>
            <a:r>
              <a:rPr lang="ru-RU" b="1" dirty="0" smtClean="0">
                <a:solidFill>
                  <a:srgbClr val="000000"/>
                </a:solidFill>
              </a:rPr>
              <a:t> дом социального обслуживания»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F3\Desktop\HCx19MHQ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29"/>
            <a:ext cx="1080120" cy="1080120"/>
          </a:xfrm>
          <a:prstGeom prst="ellipse">
            <a:avLst/>
          </a:prstGeom>
          <a:ln>
            <a:solidFill>
              <a:schemeClr val="tx1"/>
            </a:solidFill>
            <a:prstDash val="sysDot"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5290" y="597400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Калужская область Кировский район    д.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Санатория Нагорное ул. Железнодорожная д.1 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249453</a:t>
            </a:r>
            <a:endParaRPr lang="ru-RU" sz="1200" b="1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07904" y="213285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657" y="-19535"/>
            <a:ext cx="8928992" cy="4962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Информационная открытость: </a:t>
            </a:r>
          </a:p>
        </p:txBody>
      </p:sp>
      <p:pic>
        <p:nvPicPr>
          <p:cNvPr id="1026" name="Picture 2" descr="C:\Users\F3\Desktop\golub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50" y="1180695"/>
            <a:ext cx="1889845" cy="11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7973" y="1161520"/>
            <a:ext cx="2589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</a:rPr>
              <a:t>Официальный сайт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/>
              <a:t>ГБУКО «</a:t>
            </a:r>
            <a:r>
              <a:rPr lang="ru-RU" sz="1200" b="1" dirty="0" err="1" smtClean="0"/>
              <a:t>Нагорновский</a:t>
            </a:r>
            <a:r>
              <a:rPr lang="ru-RU" sz="1200" b="1" dirty="0" smtClean="0"/>
              <a:t> ДСО»</a:t>
            </a:r>
            <a:endParaRPr lang="ru-RU" sz="1200" b="1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598546" y="475249"/>
            <a:ext cx="2427569" cy="705446"/>
          </a:xfrm>
          <a:prstGeom prst="curvedDownArrow">
            <a:avLst>
              <a:gd name="adj1" fmla="val 25000"/>
              <a:gd name="adj2" fmla="val 46182"/>
              <a:gd name="adj3" fmla="val 58712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5400000">
            <a:off x="2866420" y="-457020"/>
            <a:ext cx="705446" cy="2569984"/>
          </a:xfrm>
          <a:prstGeom prst="curvedRightArrow">
            <a:avLst>
              <a:gd name="adj1" fmla="val 32698"/>
              <a:gd name="adj2" fmla="val 55727"/>
              <a:gd name="adj3" fmla="val 534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4723420" y="4499650"/>
            <a:ext cx="434365" cy="489204"/>
          </a:xfrm>
          <a:prstGeom prst="upArrow">
            <a:avLst>
              <a:gd name="adj1" fmla="val 50000"/>
              <a:gd name="adj2" fmla="val 914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F3\Downloads\5242457702091841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93" y="2566051"/>
            <a:ext cx="1889845" cy="18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3\Downloads\5242457702091841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85" y="1161520"/>
            <a:ext cx="1837513" cy="18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3\Downloads\52424577020918418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50" y="4988854"/>
            <a:ext cx="1869388" cy="18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память с посл. доступом 19"/>
          <p:cNvSpPr/>
          <p:nvPr/>
        </p:nvSpPr>
        <p:spPr>
          <a:xfrm flipH="1">
            <a:off x="193244" y="5756000"/>
            <a:ext cx="2779495" cy="72008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Информация </a:t>
            </a:r>
            <a:r>
              <a:rPr lang="ru-RU" sz="1400" dirty="0" smtClean="0">
                <a:solidFill>
                  <a:schemeClr val="tx1"/>
                </a:solidFill>
              </a:rPr>
              <a:t>доступна каждому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Users\F3\Downloads\52424577020918418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79" y="1239380"/>
            <a:ext cx="1836560" cy="19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9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F3\Downloads\5434140142597170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05064"/>
            <a:ext cx="3504389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3\Downloads\5431831894028312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02" y="116632"/>
            <a:ext cx="3456384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3\Downloads\5431361801267831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" y="116632"/>
            <a:ext cx="3552395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3\Downloads\54251331495008587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4" y="3930701"/>
            <a:ext cx="3552394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1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124" y="244492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июль 2024 год.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2320947"/>
            <a:ext cx="2520280" cy="64807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Дата создания</a:t>
            </a:r>
            <a:endParaRPr lang="ru-RU" dirty="0">
              <a:solidFill>
                <a:srgbClr val="DBF5F9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99592" y="5280216"/>
            <a:ext cx="2664295" cy="64807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Целевая </a:t>
            </a:r>
            <a:r>
              <a:rPr lang="ru-RU" sz="1700" b="1" dirty="0" smtClean="0"/>
              <a:t>аудитория</a:t>
            </a:r>
            <a:r>
              <a:rPr lang="ru-RU" sz="1700" dirty="0"/>
              <a:t> </a:t>
            </a:r>
            <a:endParaRPr lang="ru-RU" sz="1700" dirty="0">
              <a:solidFill>
                <a:srgbClr val="DBF5F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788644"/>
            <a:ext cx="44381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получатели социальных услуг:  женский пол — старше 55 лет Кировский филиал и мужской пол – старше 60 лет </a:t>
            </a:r>
            <a:r>
              <a:rPr lang="ru-RU" sz="2000" b="1" dirty="0" err="1">
                <a:solidFill>
                  <a:srgbClr val="000000"/>
                </a:solidFill>
              </a:rPr>
              <a:t>Нагорновский</a:t>
            </a:r>
            <a:r>
              <a:rPr lang="ru-RU" sz="2000" b="1" dirty="0">
                <a:solidFill>
                  <a:srgbClr val="000000"/>
                </a:solidFill>
              </a:rPr>
              <a:t> ДСО.</a:t>
            </a:r>
          </a:p>
        </p:txBody>
      </p:sp>
      <p:pic>
        <p:nvPicPr>
          <p:cNvPr id="2050" name="Picture 2" descr="http://pninagornoe.ru/wp-content/uploads/2024/07/photo1720643894-1024x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08" y="1049980"/>
            <a:ext cx="3738663" cy="37386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31739" y="188640"/>
            <a:ext cx="6516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Активная жизнь : культура, туризм, </a:t>
            </a:r>
            <a:r>
              <a:rPr lang="ru-RU" sz="2000" b="1" dirty="0" err="1" smtClean="0">
                <a:solidFill>
                  <a:srgbClr val="000000"/>
                </a:solidFill>
              </a:rPr>
              <a:t>волонтерство</a:t>
            </a:r>
            <a:r>
              <a:rPr lang="ru-RU" sz="2000" b="1" dirty="0" smtClean="0">
                <a:solidFill>
                  <a:srgbClr val="000000"/>
                </a:solidFill>
              </a:rPr>
              <a:t> …..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7504" y="188640"/>
            <a:ext cx="2520280" cy="64807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Номинация</a:t>
            </a:r>
            <a:endParaRPr lang="ru-RU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 flipH="1">
            <a:off x="4294726" y="4722682"/>
            <a:ext cx="2412709" cy="64807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Руководитель</a:t>
            </a:r>
            <a:endParaRPr lang="ru-RU" dirty="0">
              <a:solidFill>
                <a:srgbClr val="DBF5F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534561"/>
            <a:ext cx="3452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Заведующий службы социальной реабилитации.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Можаровская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Е.В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026" name="Picture 2" descr="C:\Users\F3\Downloads\546090455342473713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24" y="1484784"/>
            <a:ext cx="2441448" cy="38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3\Desktop\f8f35fba-a9e7-4ba6-ba66-c4d9a268d751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13" y="238414"/>
            <a:ext cx="4320576" cy="383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92696"/>
            <a:ext cx="5092080" cy="205359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Создание </a:t>
            </a:r>
            <a:r>
              <a:rPr lang="ru-RU" sz="1600" dirty="0">
                <a:solidFill>
                  <a:srgbClr val="000000"/>
                </a:solidFill>
              </a:rPr>
              <a:t>дополнительных условий для улучшения качества и продолжительности жизни граждан пожилого возраста с ментальными нарушениями через вовлечение их в социальные и творческие проекты. культурного досуга, добровольчества в обществе, расширение информационного поля , выявление среди людей старшего поколения — организаторов и творческих личностей.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2852936"/>
            <a:ext cx="5760640" cy="13716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Информировать получателей социальных услуг пожилого возраста  с ментальными нарушениями о деятельности проекта «</a:t>
            </a:r>
            <a:r>
              <a:rPr lang="ru-RU" dirty="0" err="1">
                <a:solidFill>
                  <a:srgbClr val="000000"/>
                </a:solidFill>
              </a:rPr>
              <a:t>СуперСтарцы</a:t>
            </a:r>
            <a:r>
              <a:rPr lang="ru-RU" dirty="0">
                <a:solidFill>
                  <a:srgbClr val="000000"/>
                </a:solidFill>
              </a:rPr>
              <a:t>» с помощью различных каналов.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Приобщение и включение получателей социальных услуг пожилого возраста  с ментальными нарушениями в активную социально-общественную деятельность 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Создание и поощрение из числа участвующих в проекте команды активистов.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Объединение и расширение коммуникаций людей пожилого возраста путем проведения цикла культурно-досуговых мероприятий.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99948"/>
            <a:ext cx="1584176" cy="10081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Цель</a:t>
            </a:r>
            <a:endParaRPr lang="ru-RU" sz="28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99592" y="5445224"/>
            <a:ext cx="1980728" cy="10081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Задачи</a:t>
            </a:r>
            <a:endParaRPr lang="ru-RU" sz="2800" b="1" dirty="0"/>
          </a:p>
        </p:txBody>
      </p:sp>
      <p:pic>
        <p:nvPicPr>
          <p:cNvPr id="1026" name="Picture 2" descr="C:\Users\F3\Downloads\5228894710767144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106"/>
            <a:ext cx="3096344" cy="2972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96752"/>
            <a:ext cx="676652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,, </a:t>
            </a:r>
            <a:r>
              <a:rPr lang="ru-RU" dirty="0" smtClean="0">
                <a:solidFill>
                  <a:srgbClr val="FF0000"/>
                </a:solidFill>
              </a:rPr>
              <a:t>Ещё </a:t>
            </a:r>
            <a:r>
              <a:rPr lang="ru-RU" dirty="0">
                <a:solidFill>
                  <a:srgbClr val="FF0000"/>
                </a:solidFill>
              </a:rPr>
              <a:t>не вечер, ещё горит моя звезда,,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4654545"/>
            <a:ext cx="5323401" cy="16561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,, </a:t>
            </a:r>
            <a:r>
              <a:rPr lang="ru-RU" dirty="0" err="1">
                <a:solidFill>
                  <a:srgbClr val="000000"/>
                </a:solidFill>
              </a:rPr>
              <a:t>СуперСтарцы</a:t>
            </a:r>
            <a:r>
              <a:rPr lang="ru-RU" dirty="0">
                <a:solidFill>
                  <a:srgbClr val="000000"/>
                </a:solidFill>
              </a:rPr>
              <a:t>,, организовали культурное мероприятие, досуг для маломобильных проживающих отделений Милосердия. Песни, душевные стихи, необычные куклы радовали наших </a:t>
            </a:r>
            <a:r>
              <a:rPr lang="ru-RU" dirty="0" smtClean="0">
                <a:solidFill>
                  <a:srgbClr val="000000"/>
                </a:solidFill>
              </a:rPr>
              <a:t>подопечных.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0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</a:rPr>
              <a:t>кция</a:t>
            </a:r>
            <a:endParaRPr lang="ru-RU" sz="36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F3\Desktop\f8f35fba-a9e7-4ba6-ba66-c4d9a268d751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38" y="1340768"/>
            <a:ext cx="3831993" cy="3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blob:https://web.telegram.org/990bd032-0f83-4ad7-80e9-be55a84e34e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telegram.org/990bd032-0f83-4ad7-80e9-be55a84e34e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F3\Downloads\5244672127100118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" y="1340768"/>
            <a:ext cx="4125555" cy="3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2 7"/>
          <p:cNvSpPr/>
          <p:nvPr/>
        </p:nvSpPr>
        <p:spPr>
          <a:xfrm>
            <a:off x="7284283" y="5482637"/>
            <a:ext cx="1535211" cy="612648"/>
          </a:xfrm>
          <a:prstGeom prst="borderCallout2">
            <a:avLst>
              <a:gd name="adj1" fmla="val 18750"/>
              <a:gd name="adj2" fmla="val 692"/>
              <a:gd name="adj3" fmla="val 61717"/>
              <a:gd name="adj4" fmla="val 0"/>
              <a:gd name="adj5" fmla="val 223309"/>
              <a:gd name="adj6" fmla="val -34968"/>
            </a:avLst>
          </a:prstGeom>
          <a:solidFill>
            <a:schemeClr val="tx1">
              <a:lumMod val="85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Июль</a:t>
            </a:r>
            <a:endParaRPr lang="ru-RU" b="1" dirty="0">
              <a:ln w="50800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403648" y="6095285"/>
            <a:ext cx="5328592" cy="75168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Целевая </a:t>
            </a:r>
            <a:r>
              <a:rPr lang="ru-RU" sz="1400" b="1" dirty="0" smtClean="0">
                <a:solidFill>
                  <a:srgbClr val="FF0000"/>
                </a:solidFill>
              </a:rPr>
              <a:t>аудитория : </a:t>
            </a:r>
            <a:r>
              <a:rPr lang="ru-RU" sz="1400" b="1" dirty="0" smtClean="0">
                <a:solidFill>
                  <a:srgbClr val="000000"/>
                </a:solidFill>
              </a:rPr>
              <a:t>проживающие учреждения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(46 человек).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307975" y="3933054"/>
            <a:ext cx="1964162" cy="641587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Помощь людям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7651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0860" y="4339071"/>
            <a:ext cx="5220258" cy="114356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Целью </a:t>
            </a:r>
            <a:r>
              <a:rPr lang="ru-RU" dirty="0">
                <a:solidFill>
                  <a:srgbClr val="000000"/>
                </a:solidFill>
              </a:rPr>
              <a:t>является профилактика и противодействие жестокому обращению с пожилыми людьми, освещение и внимание к общественной проблеме.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095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Создание видеоролика 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8613" y="696624"/>
            <a:ext cx="6806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«Старость </a:t>
            </a:r>
            <a:r>
              <a:rPr lang="ru-RU" sz="3200" b="1" dirty="0" smtClean="0">
                <a:solidFill>
                  <a:srgbClr val="FF0000"/>
                </a:solidFill>
              </a:rPr>
              <a:t>без насилия</a:t>
            </a:r>
            <a:r>
              <a:rPr lang="ru-RU" sz="3200" b="1" dirty="0">
                <a:solidFill>
                  <a:srgbClr val="FF0000"/>
                </a:solidFill>
              </a:rPr>
              <a:t>». </a:t>
            </a:r>
          </a:p>
        </p:txBody>
      </p:sp>
      <p:pic>
        <p:nvPicPr>
          <p:cNvPr id="4099" name="Picture 3" descr="C:\Users\F3\Downloads\5472347445812912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255147"/>
            <a:ext cx="4167337" cy="26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3\Downloads\5472347445812912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89" y="1723971"/>
            <a:ext cx="4167336" cy="25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 2 8"/>
          <p:cNvSpPr/>
          <p:nvPr/>
        </p:nvSpPr>
        <p:spPr>
          <a:xfrm>
            <a:off x="7284283" y="5482637"/>
            <a:ext cx="1535211" cy="612648"/>
          </a:xfrm>
          <a:prstGeom prst="borderCallout2">
            <a:avLst>
              <a:gd name="adj1" fmla="val 18750"/>
              <a:gd name="adj2" fmla="val 692"/>
              <a:gd name="adj3" fmla="val 61717"/>
              <a:gd name="adj4" fmla="val 0"/>
              <a:gd name="adj5" fmla="val 216525"/>
              <a:gd name="adj6" fmla="val -33163"/>
            </a:avLst>
          </a:prstGeom>
          <a:solidFill>
            <a:schemeClr val="tx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Август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403648" y="5949280"/>
            <a:ext cx="5328592" cy="75168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Целевая </a:t>
            </a:r>
            <a:r>
              <a:rPr lang="ru-RU" sz="1400" b="1" dirty="0" smtClean="0">
                <a:solidFill>
                  <a:srgbClr val="FF0000"/>
                </a:solidFill>
              </a:rPr>
              <a:t>аудитория : </a:t>
            </a:r>
            <a:r>
              <a:rPr lang="ru-RU" sz="1400" b="1" dirty="0" smtClean="0">
                <a:solidFill>
                  <a:srgbClr val="000000"/>
                </a:solidFill>
              </a:rPr>
              <a:t>пользователи интернета и проживающие учреждения.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 flipH="1">
            <a:off x="107504" y="103866"/>
            <a:ext cx="2160240" cy="885145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Участие в социальном проекте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754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937"/>
            <a:ext cx="6172200" cy="58408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Мастер — класс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43736"/>
            <a:ext cx="7126560" cy="5790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</a:rPr>
              <a:t>Смузи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из банана и </a:t>
            </a:r>
            <a:r>
              <a:rPr lang="ru-RU" sz="3600" dirty="0" smtClean="0">
                <a:solidFill>
                  <a:srgbClr val="FF0000"/>
                </a:solidFill>
              </a:rPr>
              <a:t>киви»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F3\Downloads\5472347445812912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1022826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3\Downloads\5472347445812912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68" y="1984559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69229" y="5036983"/>
            <a:ext cx="52150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 помощью полезных продуктов для любого возраста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показали технологию приготовления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и декорирования коктейля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</a:p>
        </p:txBody>
      </p:sp>
      <p:pic>
        <p:nvPicPr>
          <p:cNvPr id="5125" name="Picture 5" descr="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2 7"/>
          <p:cNvSpPr/>
          <p:nvPr/>
        </p:nvSpPr>
        <p:spPr>
          <a:xfrm>
            <a:off x="7284283" y="5482637"/>
            <a:ext cx="1535211" cy="612648"/>
          </a:xfrm>
          <a:prstGeom prst="borderCallout2">
            <a:avLst>
              <a:gd name="adj1" fmla="val 18750"/>
              <a:gd name="adj2" fmla="val 692"/>
              <a:gd name="adj3" fmla="val 61717"/>
              <a:gd name="adj4" fmla="val 0"/>
              <a:gd name="adj5" fmla="val 216525"/>
              <a:gd name="adj6" fmla="val -33163"/>
            </a:avLst>
          </a:prstGeom>
          <a:solidFill>
            <a:schemeClr val="tx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Сентябрь</a:t>
            </a:r>
            <a:endParaRPr lang="ru-RU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508295" y="1022826"/>
            <a:ext cx="2383801" cy="669121"/>
          </a:xfrm>
          <a:prstGeom prst="wedgeEllipseCallout">
            <a:avLst>
              <a:gd name="adj1" fmla="val -40159"/>
              <a:gd name="adj2" fmla="val 1012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видеоролика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403648" y="6237312"/>
            <a:ext cx="5328592" cy="75168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Целевая </a:t>
            </a:r>
            <a:r>
              <a:rPr lang="ru-RU" sz="1400" b="1" dirty="0" smtClean="0">
                <a:solidFill>
                  <a:srgbClr val="FF0000"/>
                </a:solidFill>
              </a:rPr>
              <a:t>аудитория : </a:t>
            </a:r>
            <a:r>
              <a:rPr lang="ru-RU" sz="1400" b="1" dirty="0" smtClean="0">
                <a:solidFill>
                  <a:srgbClr val="000000"/>
                </a:solidFill>
              </a:rPr>
              <a:t>пользователи интернета.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 flipH="1">
            <a:off x="365029" y="1023927"/>
            <a:ext cx="1797352" cy="474146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Поделиться опытом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 flipH="1">
            <a:off x="4827868" y="1984559"/>
            <a:ext cx="1797352" cy="474146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Угостить своих друзей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461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57376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Активный отдых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F3\Downloads\IMG20241001105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8440"/>
            <a:ext cx="3161101" cy="23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3\Downloads\IMG-20241004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1670" y="842149"/>
            <a:ext cx="3200280" cy="23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3\Downloads\5467830553261761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11" y="3645024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амять с посл. доступом 11"/>
          <p:cNvSpPr/>
          <p:nvPr/>
        </p:nvSpPr>
        <p:spPr>
          <a:xfrm flipH="1">
            <a:off x="6643370" y="5013176"/>
            <a:ext cx="1961077" cy="72008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Исполняем песни </a:t>
            </a:r>
            <a:endParaRPr lang="ru-RU" sz="1400" b="1" dirty="0" smtClean="0"/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 flipH="1">
            <a:off x="3502172" y="2492896"/>
            <a:ext cx="1961077" cy="72008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Отдыхаем</a:t>
            </a:r>
            <a:endParaRPr lang="ru-RU" sz="1400" b="1" dirty="0" smtClean="0"/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3859849" y="884248"/>
            <a:ext cx="1622012" cy="72008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Рисуем 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7053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560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Оказание помощи маломобильным и нуждающимся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7812" y="1664327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высоких нравственных качеств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757" y="2234564"/>
            <a:ext cx="426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</a:t>
            </a:r>
            <a:r>
              <a:rPr lang="ru-RU" b="1" dirty="0" smtClean="0"/>
              <a:t>еловеческое </a:t>
            </a:r>
            <a:r>
              <a:rPr lang="ru-RU" b="1" dirty="0"/>
              <a:t>тепло и забота о ближнем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2392" y="2852144"/>
            <a:ext cx="693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Эмоциональное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удовлетворение, улучшение здоровья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4755" y="3681482"/>
            <a:ext cx="378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Помощь в преодолении трудностей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056" y="4451430"/>
            <a:ext cx="617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ассу </a:t>
            </a:r>
            <a:r>
              <a:rPr lang="ru-RU" b="1" dirty="0">
                <a:solidFill>
                  <a:srgbClr val="FF0000"/>
                </a:solidFill>
              </a:rPr>
              <a:t>положительных эмоций, чувство собственной </a:t>
            </a:r>
            <a:r>
              <a:rPr lang="ru-RU" b="1" dirty="0" smtClean="0">
                <a:solidFill>
                  <a:srgbClr val="FF0000"/>
                </a:solidFill>
              </a:rPr>
              <a:t>значимости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3031" y="6029703"/>
            <a:ext cx="499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Продолжение осуществления проекта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074" name="Picture 2" descr="C:\Users\F3\Downloads\5447130782285029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" y="3221476"/>
            <a:ext cx="2258874" cy="3623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40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262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Проект </vt:lpstr>
      <vt:lpstr>Презентация PowerPoint</vt:lpstr>
      <vt:lpstr>Презентация PowerPoint</vt:lpstr>
      <vt:lpstr>Создание дополнительных условий для улучшения качества и продолжительности жизни граждан пожилого возраста с ментальными нарушениями через вовлечение их в социальные и творческие проекты. культурного досуга, добровольчества в обществе, расширение информационного поля , выявление среди людей старшего поколения — организаторов и творческих личностей.</vt:lpstr>
      <vt:lpstr>,, Ещё не вечер, ещё горит моя звезда,, </vt:lpstr>
      <vt:lpstr>Презентация PowerPoint</vt:lpstr>
      <vt:lpstr>Мастер — класс</vt:lpstr>
      <vt:lpstr>Презентация PowerPoint</vt:lpstr>
      <vt:lpstr>Результаты </vt:lpstr>
      <vt:lpstr>Информационная открытость: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F3</dc:creator>
  <cp:lastModifiedBy>F3</cp:lastModifiedBy>
  <cp:revision>29</cp:revision>
  <dcterms:created xsi:type="dcterms:W3CDTF">2024-10-02T14:13:19Z</dcterms:created>
  <dcterms:modified xsi:type="dcterms:W3CDTF">2024-10-22T16:59:26Z</dcterms:modified>
</cp:coreProperties>
</file>