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4" r:id="rId8"/>
    <p:sldId id="270" r:id="rId9"/>
    <p:sldId id="272" r:id="rId10"/>
    <p:sldId id="278" r:id="rId11"/>
    <p:sldId id="279" r:id="rId12"/>
  </p:sldIdLst>
  <p:sldSz cx="7199313" cy="7199313"/>
  <p:notesSz cx="6858000" cy="9144000"/>
  <p:embeddedFontLst>
    <p:embeddedFont>
      <p:font typeface="Montserrat" panose="00000500000000000000" pitchFamily="2" charset="-52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>
          <p15:clr>
            <a:srgbClr val="A4A3A4"/>
          </p15:clr>
        </p15:guide>
        <p15:guide id="2" pos="22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DF"/>
    <a:srgbClr val="5E00DE"/>
    <a:srgbClr val="FA3C4D"/>
    <a:srgbClr val="14AF76"/>
    <a:srgbClr val="58C8E3"/>
    <a:srgbClr val="F2E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8"/>
  </p:normalViewPr>
  <p:slideViewPr>
    <p:cSldViewPr snapToGrid="0" snapToObjects="1">
      <p:cViewPr varScale="1">
        <p:scale>
          <a:sx n="75" d="100"/>
          <a:sy n="75" d="100"/>
        </p:scale>
        <p:origin x="2126" y="58"/>
      </p:cViewPr>
      <p:guideLst>
        <p:guide orient="horz" pos="2267"/>
        <p:guide pos="22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178222"/>
            <a:ext cx="6119416" cy="2506427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3781306"/>
            <a:ext cx="5399485" cy="1738167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78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76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383297"/>
            <a:ext cx="1552352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383297"/>
            <a:ext cx="4567064" cy="610108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41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977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794831"/>
            <a:ext cx="6209407" cy="2994714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4817876"/>
            <a:ext cx="6209407" cy="15748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418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916484"/>
            <a:ext cx="3059708" cy="45678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916484"/>
            <a:ext cx="3059708" cy="45678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383299"/>
            <a:ext cx="620940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764832"/>
            <a:ext cx="3045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2629749"/>
            <a:ext cx="3045646" cy="38679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764832"/>
            <a:ext cx="3060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2629749"/>
            <a:ext cx="3060646" cy="38679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49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507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308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036570"/>
            <a:ext cx="3644652" cy="5116178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33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036570"/>
            <a:ext cx="3644652" cy="5116178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612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383299"/>
            <a:ext cx="620940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916484"/>
            <a:ext cx="620940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A542A-1DEA-964F-BBC9-4531DBAB3ACB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8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C62EC57-C4E6-224C-93B2-59DC77937EE8}"/>
              </a:ext>
            </a:extLst>
          </p:cNvPr>
          <p:cNvSpPr/>
          <p:nvPr/>
        </p:nvSpPr>
        <p:spPr>
          <a:xfrm>
            <a:off x="1828798" y="44695"/>
            <a:ext cx="5171089" cy="9647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 Ханты-Мансийского автономного округа – Югры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«Пыть-Яхский комплексный центр социального обслуживания населения»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-4"/>
            <a:ext cx="1615044" cy="2018883"/>
          </a:xfrm>
          <a:custGeom>
            <a:avLst/>
            <a:gdLst>
              <a:gd name="connsiteX0" fmla="*/ 0 w 1615044"/>
              <a:gd name="connsiteY0" fmla="*/ 0 h 2018883"/>
              <a:gd name="connsiteX1" fmla="*/ 1615044 w 1615044"/>
              <a:gd name="connsiteY1" fmla="*/ 0 h 2018883"/>
              <a:gd name="connsiteX2" fmla="*/ 1615044 w 1615044"/>
              <a:gd name="connsiteY2" fmla="*/ 2018883 h 2018883"/>
              <a:gd name="connsiteX3" fmla="*/ 0 w 1615044"/>
              <a:gd name="connsiteY3" fmla="*/ 2018883 h 2018883"/>
              <a:gd name="connsiteX4" fmla="*/ 0 w 1615044"/>
              <a:gd name="connsiteY4" fmla="*/ 0 h 2018883"/>
              <a:gd name="connsiteX0" fmla="*/ 0 w 1615044"/>
              <a:gd name="connsiteY0" fmla="*/ 0 h 2018883"/>
              <a:gd name="connsiteX1" fmla="*/ 1615044 w 1615044"/>
              <a:gd name="connsiteY1" fmla="*/ 0 h 2018883"/>
              <a:gd name="connsiteX2" fmla="*/ 1615044 w 1615044"/>
              <a:gd name="connsiteY2" fmla="*/ 765368 h 2018883"/>
              <a:gd name="connsiteX3" fmla="*/ 0 w 1615044"/>
              <a:gd name="connsiteY3" fmla="*/ 2018883 h 2018883"/>
              <a:gd name="connsiteX4" fmla="*/ 0 w 1615044"/>
              <a:gd name="connsiteY4" fmla="*/ 0 h 2018883"/>
              <a:gd name="connsiteX0" fmla="*/ 0 w 1615044"/>
              <a:gd name="connsiteY0" fmla="*/ 0 h 2018883"/>
              <a:gd name="connsiteX1" fmla="*/ 1615044 w 1615044"/>
              <a:gd name="connsiteY1" fmla="*/ 0 h 2018883"/>
              <a:gd name="connsiteX2" fmla="*/ 1615044 w 1615044"/>
              <a:gd name="connsiteY2" fmla="*/ 1068150 h 2018883"/>
              <a:gd name="connsiteX3" fmla="*/ 0 w 1615044"/>
              <a:gd name="connsiteY3" fmla="*/ 2018883 h 2018883"/>
              <a:gd name="connsiteX4" fmla="*/ 0 w 1615044"/>
              <a:gd name="connsiteY4" fmla="*/ 0 h 201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044" h="2018883">
                <a:moveTo>
                  <a:pt x="0" y="0"/>
                </a:moveTo>
                <a:lnTo>
                  <a:pt x="1615044" y="0"/>
                </a:lnTo>
                <a:lnTo>
                  <a:pt x="1615044" y="1068150"/>
                </a:lnTo>
                <a:lnTo>
                  <a:pt x="0" y="201888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16200000">
            <a:off x="5769495" y="5794497"/>
            <a:ext cx="1051720" cy="180791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OMO-MET\Desktop\На сайт Гелиос\Баннер Гелиос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41" y="157245"/>
            <a:ext cx="948913" cy="92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6158524-F580-C043-3B76-F9F112EB36BA}"/>
              </a:ext>
            </a:extLst>
          </p:cNvPr>
          <p:cNvSpPr/>
          <p:nvPr/>
        </p:nvSpPr>
        <p:spPr>
          <a:xfrm>
            <a:off x="946944" y="1509297"/>
            <a:ext cx="6005981" cy="15112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latin typeface="Montserrat" pitchFamily="2" charset="-52"/>
                <a:cs typeface="Times New Roman" panose="02020603050405020304" pitchFamily="18" charset="0"/>
              </a:rPr>
              <a:t>Дыхательная гимнастика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28796" y="6698454"/>
            <a:ext cx="3476465" cy="30777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Montserrat" pitchFamily="2" charset="-52"/>
                <a:cs typeface="Times New Roman" panose="02020603050405020304" pitchFamily="18" charset="0"/>
              </a:rPr>
              <a:t>Пыть-Ях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8A63792-3518-5064-85E2-3C05989454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46463" y="34464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133E4C-A6CF-4A7E-F849-8EC9A1D4A6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86" y="3342640"/>
            <a:ext cx="4658674" cy="28033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8317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4"/>
            <a:ext cx="1615044" cy="2018883"/>
          </a:xfrm>
          <a:custGeom>
            <a:avLst/>
            <a:gdLst>
              <a:gd name="connsiteX0" fmla="*/ 0 w 1615044"/>
              <a:gd name="connsiteY0" fmla="*/ 0 h 2018883"/>
              <a:gd name="connsiteX1" fmla="*/ 1615044 w 1615044"/>
              <a:gd name="connsiteY1" fmla="*/ 0 h 2018883"/>
              <a:gd name="connsiteX2" fmla="*/ 1615044 w 1615044"/>
              <a:gd name="connsiteY2" fmla="*/ 2018883 h 2018883"/>
              <a:gd name="connsiteX3" fmla="*/ 0 w 1615044"/>
              <a:gd name="connsiteY3" fmla="*/ 2018883 h 2018883"/>
              <a:gd name="connsiteX4" fmla="*/ 0 w 1615044"/>
              <a:gd name="connsiteY4" fmla="*/ 0 h 2018883"/>
              <a:gd name="connsiteX0" fmla="*/ 0 w 1615044"/>
              <a:gd name="connsiteY0" fmla="*/ 0 h 2018883"/>
              <a:gd name="connsiteX1" fmla="*/ 1615044 w 1615044"/>
              <a:gd name="connsiteY1" fmla="*/ 0 h 2018883"/>
              <a:gd name="connsiteX2" fmla="*/ 1615044 w 1615044"/>
              <a:gd name="connsiteY2" fmla="*/ 765368 h 2018883"/>
              <a:gd name="connsiteX3" fmla="*/ 0 w 1615044"/>
              <a:gd name="connsiteY3" fmla="*/ 2018883 h 2018883"/>
              <a:gd name="connsiteX4" fmla="*/ 0 w 1615044"/>
              <a:gd name="connsiteY4" fmla="*/ 0 h 2018883"/>
              <a:gd name="connsiteX0" fmla="*/ 0 w 1615044"/>
              <a:gd name="connsiteY0" fmla="*/ 0 h 2018883"/>
              <a:gd name="connsiteX1" fmla="*/ 1615044 w 1615044"/>
              <a:gd name="connsiteY1" fmla="*/ 0 h 2018883"/>
              <a:gd name="connsiteX2" fmla="*/ 1615044 w 1615044"/>
              <a:gd name="connsiteY2" fmla="*/ 1068150 h 2018883"/>
              <a:gd name="connsiteX3" fmla="*/ 0 w 1615044"/>
              <a:gd name="connsiteY3" fmla="*/ 2018883 h 2018883"/>
              <a:gd name="connsiteX4" fmla="*/ 0 w 1615044"/>
              <a:gd name="connsiteY4" fmla="*/ 0 h 201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044" h="2018883">
                <a:moveTo>
                  <a:pt x="0" y="0"/>
                </a:moveTo>
                <a:lnTo>
                  <a:pt x="1615044" y="0"/>
                </a:lnTo>
                <a:lnTo>
                  <a:pt x="1615044" y="1068150"/>
                </a:lnTo>
                <a:lnTo>
                  <a:pt x="0" y="201888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16200000">
            <a:off x="5769495" y="5794497"/>
            <a:ext cx="1051720" cy="180791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OMO-MET\Desktop\На сайт Гелиос\Баннер Гелиос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41" y="157245"/>
            <a:ext cx="948913" cy="92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6158524-F580-C043-3B76-F9F112EB36BA}"/>
              </a:ext>
            </a:extLst>
          </p:cNvPr>
          <p:cNvSpPr/>
          <p:nvPr/>
        </p:nvSpPr>
        <p:spPr>
          <a:xfrm>
            <a:off x="1729880" y="802640"/>
            <a:ext cx="5070967" cy="20177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функций дыхательных органов у 95% получателей социальных услуг;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техники дыхания  у 95% получателей социальных услуг;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самостоятельное применение дыхательной гимнастики при выполнении адаптивных физических упражнений у 95% получателей социальных услуг;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физического здоровья у 90% получателей социальных услуг;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комфортной атмосферы у 100% получателей социальных услуг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29880" y="160005"/>
            <a:ext cx="5070968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0" u="none" strike="noStrike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Reference Sans Serif" panose="020B0604030504040204" pitchFamily="34" charset="0"/>
                <a:cs typeface="Times New Roman" panose="02020603050405020304" pitchFamily="18" charset="0"/>
              </a:rPr>
              <a:t>Ожидаемый результат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90EE73-008D-B856-74DE-797F0CF56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854" y="3082298"/>
            <a:ext cx="5336386" cy="343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74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4"/>
            <a:ext cx="1615044" cy="2018883"/>
          </a:xfrm>
          <a:custGeom>
            <a:avLst/>
            <a:gdLst>
              <a:gd name="connsiteX0" fmla="*/ 0 w 1615044"/>
              <a:gd name="connsiteY0" fmla="*/ 0 h 2018883"/>
              <a:gd name="connsiteX1" fmla="*/ 1615044 w 1615044"/>
              <a:gd name="connsiteY1" fmla="*/ 0 h 2018883"/>
              <a:gd name="connsiteX2" fmla="*/ 1615044 w 1615044"/>
              <a:gd name="connsiteY2" fmla="*/ 2018883 h 2018883"/>
              <a:gd name="connsiteX3" fmla="*/ 0 w 1615044"/>
              <a:gd name="connsiteY3" fmla="*/ 2018883 h 2018883"/>
              <a:gd name="connsiteX4" fmla="*/ 0 w 1615044"/>
              <a:gd name="connsiteY4" fmla="*/ 0 h 2018883"/>
              <a:gd name="connsiteX0" fmla="*/ 0 w 1615044"/>
              <a:gd name="connsiteY0" fmla="*/ 0 h 2018883"/>
              <a:gd name="connsiteX1" fmla="*/ 1615044 w 1615044"/>
              <a:gd name="connsiteY1" fmla="*/ 0 h 2018883"/>
              <a:gd name="connsiteX2" fmla="*/ 1615044 w 1615044"/>
              <a:gd name="connsiteY2" fmla="*/ 765368 h 2018883"/>
              <a:gd name="connsiteX3" fmla="*/ 0 w 1615044"/>
              <a:gd name="connsiteY3" fmla="*/ 2018883 h 2018883"/>
              <a:gd name="connsiteX4" fmla="*/ 0 w 1615044"/>
              <a:gd name="connsiteY4" fmla="*/ 0 h 2018883"/>
              <a:gd name="connsiteX0" fmla="*/ 0 w 1615044"/>
              <a:gd name="connsiteY0" fmla="*/ 0 h 2018883"/>
              <a:gd name="connsiteX1" fmla="*/ 1615044 w 1615044"/>
              <a:gd name="connsiteY1" fmla="*/ 0 h 2018883"/>
              <a:gd name="connsiteX2" fmla="*/ 1615044 w 1615044"/>
              <a:gd name="connsiteY2" fmla="*/ 1068150 h 2018883"/>
              <a:gd name="connsiteX3" fmla="*/ 0 w 1615044"/>
              <a:gd name="connsiteY3" fmla="*/ 2018883 h 2018883"/>
              <a:gd name="connsiteX4" fmla="*/ 0 w 1615044"/>
              <a:gd name="connsiteY4" fmla="*/ 0 h 201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044" h="2018883">
                <a:moveTo>
                  <a:pt x="0" y="0"/>
                </a:moveTo>
                <a:lnTo>
                  <a:pt x="1615044" y="0"/>
                </a:lnTo>
                <a:lnTo>
                  <a:pt x="1615044" y="1068150"/>
                </a:lnTo>
                <a:lnTo>
                  <a:pt x="0" y="201888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16200000">
            <a:off x="5769495" y="5794497"/>
            <a:ext cx="1051720" cy="180791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OMO-MET\Desktop\На сайт Гелиос\Баннер Гелиос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41" y="157245"/>
            <a:ext cx="948913" cy="92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6158524-F580-C043-3B76-F9F112EB36BA}"/>
              </a:ext>
            </a:extLst>
          </p:cNvPr>
          <p:cNvSpPr/>
          <p:nvPr/>
        </p:nvSpPr>
        <p:spPr>
          <a:xfrm>
            <a:off x="1609455" y="6172594"/>
            <a:ext cx="4040944" cy="7657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7F32EC-7000-40C0-431B-8A35A0847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075" y="1198880"/>
            <a:ext cx="5338803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49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4"/>
            <a:ext cx="1615044" cy="2018883"/>
          </a:xfrm>
          <a:custGeom>
            <a:avLst/>
            <a:gdLst>
              <a:gd name="connsiteX0" fmla="*/ 0 w 1615044"/>
              <a:gd name="connsiteY0" fmla="*/ 0 h 2018883"/>
              <a:gd name="connsiteX1" fmla="*/ 1615044 w 1615044"/>
              <a:gd name="connsiteY1" fmla="*/ 0 h 2018883"/>
              <a:gd name="connsiteX2" fmla="*/ 1615044 w 1615044"/>
              <a:gd name="connsiteY2" fmla="*/ 2018883 h 2018883"/>
              <a:gd name="connsiteX3" fmla="*/ 0 w 1615044"/>
              <a:gd name="connsiteY3" fmla="*/ 2018883 h 2018883"/>
              <a:gd name="connsiteX4" fmla="*/ 0 w 1615044"/>
              <a:gd name="connsiteY4" fmla="*/ 0 h 2018883"/>
              <a:gd name="connsiteX0" fmla="*/ 0 w 1615044"/>
              <a:gd name="connsiteY0" fmla="*/ 0 h 2018883"/>
              <a:gd name="connsiteX1" fmla="*/ 1615044 w 1615044"/>
              <a:gd name="connsiteY1" fmla="*/ 0 h 2018883"/>
              <a:gd name="connsiteX2" fmla="*/ 1615044 w 1615044"/>
              <a:gd name="connsiteY2" fmla="*/ 765368 h 2018883"/>
              <a:gd name="connsiteX3" fmla="*/ 0 w 1615044"/>
              <a:gd name="connsiteY3" fmla="*/ 2018883 h 2018883"/>
              <a:gd name="connsiteX4" fmla="*/ 0 w 1615044"/>
              <a:gd name="connsiteY4" fmla="*/ 0 h 2018883"/>
              <a:gd name="connsiteX0" fmla="*/ 0 w 1615044"/>
              <a:gd name="connsiteY0" fmla="*/ 0 h 2018883"/>
              <a:gd name="connsiteX1" fmla="*/ 1615044 w 1615044"/>
              <a:gd name="connsiteY1" fmla="*/ 0 h 2018883"/>
              <a:gd name="connsiteX2" fmla="*/ 1615044 w 1615044"/>
              <a:gd name="connsiteY2" fmla="*/ 1068150 h 2018883"/>
              <a:gd name="connsiteX3" fmla="*/ 0 w 1615044"/>
              <a:gd name="connsiteY3" fmla="*/ 2018883 h 2018883"/>
              <a:gd name="connsiteX4" fmla="*/ 0 w 1615044"/>
              <a:gd name="connsiteY4" fmla="*/ 0 h 201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044" h="2018883">
                <a:moveTo>
                  <a:pt x="0" y="0"/>
                </a:moveTo>
                <a:lnTo>
                  <a:pt x="1615044" y="0"/>
                </a:lnTo>
                <a:lnTo>
                  <a:pt x="1615044" y="1068150"/>
                </a:lnTo>
                <a:lnTo>
                  <a:pt x="0" y="201888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16200000">
            <a:off x="5769495" y="5794497"/>
            <a:ext cx="1051720" cy="180791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OMO-MET\Desktop\На сайт Гелиос\Баннер Гелиос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41" y="157245"/>
            <a:ext cx="948913" cy="92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09965" y="390837"/>
            <a:ext cx="4990883" cy="107721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направленна на повышение, поддержание двигательной активности и оздоравливающее воздействие на организм с помощью дыхательной гимнастики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805A22-5EC2-1361-4634-CAB25358C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41" y="2127206"/>
            <a:ext cx="3392715" cy="361319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BBD99F7-4B42-E30B-F605-F057136D9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641" y="2147526"/>
            <a:ext cx="3180080" cy="361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82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4"/>
            <a:ext cx="1615044" cy="2018883"/>
          </a:xfrm>
          <a:custGeom>
            <a:avLst/>
            <a:gdLst>
              <a:gd name="connsiteX0" fmla="*/ 0 w 1615044"/>
              <a:gd name="connsiteY0" fmla="*/ 0 h 2018883"/>
              <a:gd name="connsiteX1" fmla="*/ 1615044 w 1615044"/>
              <a:gd name="connsiteY1" fmla="*/ 0 h 2018883"/>
              <a:gd name="connsiteX2" fmla="*/ 1615044 w 1615044"/>
              <a:gd name="connsiteY2" fmla="*/ 2018883 h 2018883"/>
              <a:gd name="connsiteX3" fmla="*/ 0 w 1615044"/>
              <a:gd name="connsiteY3" fmla="*/ 2018883 h 2018883"/>
              <a:gd name="connsiteX4" fmla="*/ 0 w 1615044"/>
              <a:gd name="connsiteY4" fmla="*/ 0 h 2018883"/>
              <a:gd name="connsiteX0" fmla="*/ 0 w 1615044"/>
              <a:gd name="connsiteY0" fmla="*/ 0 h 2018883"/>
              <a:gd name="connsiteX1" fmla="*/ 1615044 w 1615044"/>
              <a:gd name="connsiteY1" fmla="*/ 0 h 2018883"/>
              <a:gd name="connsiteX2" fmla="*/ 1615044 w 1615044"/>
              <a:gd name="connsiteY2" fmla="*/ 765368 h 2018883"/>
              <a:gd name="connsiteX3" fmla="*/ 0 w 1615044"/>
              <a:gd name="connsiteY3" fmla="*/ 2018883 h 2018883"/>
              <a:gd name="connsiteX4" fmla="*/ 0 w 1615044"/>
              <a:gd name="connsiteY4" fmla="*/ 0 h 2018883"/>
              <a:gd name="connsiteX0" fmla="*/ 0 w 1615044"/>
              <a:gd name="connsiteY0" fmla="*/ 0 h 2018883"/>
              <a:gd name="connsiteX1" fmla="*/ 1615044 w 1615044"/>
              <a:gd name="connsiteY1" fmla="*/ 0 h 2018883"/>
              <a:gd name="connsiteX2" fmla="*/ 1615044 w 1615044"/>
              <a:gd name="connsiteY2" fmla="*/ 1068150 h 2018883"/>
              <a:gd name="connsiteX3" fmla="*/ 0 w 1615044"/>
              <a:gd name="connsiteY3" fmla="*/ 2018883 h 2018883"/>
              <a:gd name="connsiteX4" fmla="*/ 0 w 1615044"/>
              <a:gd name="connsiteY4" fmla="*/ 0 h 201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044" h="2018883">
                <a:moveTo>
                  <a:pt x="0" y="0"/>
                </a:moveTo>
                <a:lnTo>
                  <a:pt x="1615044" y="0"/>
                </a:lnTo>
                <a:lnTo>
                  <a:pt x="1615044" y="1068150"/>
                </a:lnTo>
                <a:lnTo>
                  <a:pt x="0" y="201888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16200000">
            <a:off x="5769495" y="5794497"/>
            <a:ext cx="1051720" cy="180791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OMO-MET\Desktop\На сайт Гелиос\Баннер Гелиос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41" y="157245"/>
            <a:ext cx="948913" cy="92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6158524-F580-C043-3B76-F9F112EB36BA}"/>
              </a:ext>
            </a:extLst>
          </p:cNvPr>
          <p:cNvSpPr/>
          <p:nvPr/>
        </p:nvSpPr>
        <p:spPr>
          <a:xfrm>
            <a:off x="807523" y="1696719"/>
            <a:ext cx="6111438" cy="7751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– укрепление органов дыхания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28800" y="390837"/>
            <a:ext cx="4855779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0" u="none" strike="noStrike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Reference Sans Serif" panose="020B0604030504040204" pitchFamily="34" charset="0"/>
                <a:cs typeface="Times New Roman" panose="02020603050405020304" pitchFamily="18" charset="0"/>
              </a:rPr>
              <a:t>Цель проекта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800A32-F577-EBC2-F147-97848C2E9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679" y="2629502"/>
            <a:ext cx="5923281" cy="376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28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4"/>
            <a:ext cx="1615044" cy="2018883"/>
          </a:xfrm>
          <a:custGeom>
            <a:avLst/>
            <a:gdLst>
              <a:gd name="connsiteX0" fmla="*/ 0 w 1615044"/>
              <a:gd name="connsiteY0" fmla="*/ 0 h 2018883"/>
              <a:gd name="connsiteX1" fmla="*/ 1615044 w 1615044"/>
              <a:gd name="connsiteY1" fmla="*/ 0 h 2018883"/>
              <a:gd name="connsiteX2" fmla="*/ 1615044 w 1615044"/>
              <a:gd name="connsiteY2" fmla="*/ 2018883 h 2018883"/>
              <a:gd name="connsiteX3" fmla="*/ 0 w 1615044"/>
              <a:gd name="connsiteY3" fmla="*/ 2018883 h 2018883"/>
              <a:gd name="connsiteX4" fmla="*/ 0 w 1615044"/>
              <a:gd name="connsiteY4" fmla="*/ 0 h 2018883"/>
              <a:gd name="connsiteX0" fmla="*/ 0 w 1615044"/>
              <a:gd name="connsiteY0" fmla="*/ 0 h 2018883"/>
              <a:gd name="connsiteX1" fmla="*/ 1615044 w 1615044"/>
              <a:gd name="connsiteY1" fmla="*/ 0 h 2018883"/>
              <a:gd name="connsiteX2" fmla="*/ 1615044 w 1615044"/>
              <a:gd name="connsiteY2" fmla="*/ 765368 h 2018883"/>
              <a:gd name="connsiteX3" fmla="*/ 0 w 1615044"/>
              <a:gd name="connsiteY3" fmla="*/ 2018883 h 2018883"/>
              <a:gd name="connsiteX4" fmla="*/ 0 w 1615044"/>
              <a:gd name="connsiteY4" fmla="*/ 0 h 2018883"/>
              <a:gd name="connsiteX0" fmla="*/ 0 w 1615044"/>
              <a:gd name="connsiteY0" fmla="*/ 0 h 2018883"/>
              <a:gd name="connsiteX1" fmla="*/ 1615044 w 1615044"/>
              <a:gd name="connsiteY1" fmla="*/ 0 h 2018883"/>
              <a:gd name="connsiteX2" fmla="*/ 1615044 w 1615044"/>
              <a:gd name="connsiteY2" fmla="*/ 1068150 h 2018883"/>
              <a:gd name="connsiteX3" fmla="*/ 0 w 1615044"/>
              <a:gd name="connsiteY3" fmla="*/ 2018883 h 2018883"/>
              <a:gd name="connsiteX4" fmla="*/ 0 w 1615044"/>
              <a:gd name="connsiteY4" fmla="*/ 0 h 201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044" h="2018883">
                <a:moveTo>
                  <a:pt x="0" y="0"/>
                </a:moveTo>
                <a:lnTo>
                  <a:pt x="1615044" y="0"/>
                </a:lnTo>
                <a:lnTo>
                  <a:pt x="1615044" y="1068150"/>
                </a:lnTo>
                <a:lnTo>
                  <a:pt x="0" y="201888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16200000">
            <a:off x="5769495" y="5794497"/>
            <a:ext cx="1051720" cy="180791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OMO-MET\Desktop\На сайт Гелиос\Баннер Гелиос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41" y="157245"/>
            <a:ext cx="948913" cy="92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6158524-F580-C043-3B76-F9F112EB36BA}"/>
              </a:ext>
            </a:extLst>
          </p:cNvPr>
          <p:cNvSpPr/>
          <p:nvPr/>
        </p:nvSpPr>
        <p:spPr>
          <a:xfrm>
            <a:off x="1519795" y="1243345"/>
            <a:ext cx="5281053" cy="20992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обучить правильному дыханию;</a:t>
            </a:r>
          </a:p>
          <a:p>
            <a:pPr marL="342900" indent="-342900" algn="just">
              <a:buAutoNum type="arabicPeriod"/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правильно применять дыхательную гимнастику при выполнении адаптивных физических упражнений;</a:t>
            </a:r>
          </a:p>
          <a:p>
            <a:pPr marL="342900" indent="-342900" algn="just">
              <a:buAutoNum type="arabicPeriod"/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укрепить физическое здоровье получателей социальных услуг;</a:t>
            </a:r>
          </a:p>
          <a:p>
            <a:pPr marL="342900" indent="-342900" algn="just">
              <a:buAutoNum type="arabicPeriod"/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комфортную атмосферу для получателей социальных услуг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28344" y="390837"/>
            <a:ext cx="4672505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MS Reference Sans Serif" panose="020B0604030504040204" pitchFamily="34" charset="0"/>
                <a:cs typeface="Times New Roman" panose="02020603050405020304" pitchFamily="18" charset="0"/>
              </a:rPr>
              <a:t>Задачи</a:t>
            </a:r>
            <a:r>
              <a:rPr lang="ru-RU" sz="2400" b="1" i="0" u="none" strike="noStrike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Reference Sans Serif" panose="020B0604030504040204" pitchFamily="34" charset="0"/>
                <a:cs typeface="Times New Roman" panose="02020603050405020304" pitchFamily="18" charset="0"/>
              </a:rPr>
              <a:t> проекта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BA36DA-DD76-53E9-E9D8-061109525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795" y="3454400"/>
            <a:ext cx="5281054" cy="295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17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4"/>
            <a:ext cx="1615044" cy="2018883"/>
          </a:xfrm>
          <a:custGeom>
            <a:avLst/>
            <a:gdLst>
              <a:gd name="connsiteX0" fmla="*/ 0 w 1615044"/>
              <a:gd name="connsiteY0" fmla="*/ 0 h 2018883"/>
              <a:gd name="connsiteX1" fmla="*/ 1615044 w 1615044"/>
              <a:gd name="connsiteY1" fmla="*/ 0 h 2018883"/>
              <a:gd name="connsiteX2" fmla="*/ 1615044 w 1615044"/>
              <a:gd name="connsiteY2" fmla="*/ 2018883 h 2018883"/>
              <a:gd name="connsiteX3" fmla="*/ 0 w 1615044"/>
              <a:gd name="connsiteY3" fmla="*/ 2018883 h 2018883"/>
              <a:gd name="connsiteX4" fmla="*/ 0 w 1615044"/>
              <a:gd name="connsiteY4" fmla="*/ 0 h 2018883"/>
              <a:gd name="connsiteX0" fmla="*/ 0 w 1615044"/>
              <a:gd name="connsiteY0" fmla="*/ 0 h 2018883"/>
              <a:gd name="connsiteX1" fmla="*/ 1615044 w 1615044"/>
              <a:gd name="connsiteY1" fmla="*/ 0 h 2018883"/>
              <a:gd name="connsiteX2" fmla="*/ 1615044 w 1615044"/>
              <a:gd name="connsiteY2" fmla="*/ 765368 h 2018883"/>
              <a:gd name="connsiteX3" fmla="*/ 0 w 1615044"/>
              <a:gd name="connsiteY3" fmla="*/ 2018883 h 2018883"/>
              <a:gd name="connsiteX4" fmla="*/ 0 w 1615044"/>
              <a:gd name="connsiteY4" fmla="*/ 0 h 2018883"/>
              <a:gd name="connsiteX0" fmla="*/ 0 w 1615044"/>
              <a:gd name="connsiteY0" fmla="*/ 0 h 2018883"/>
              <a:gd name="connsiteX1" fmla="*/ 1615044 w 1615044"/>
              <a:gd name="connsiteY1" fmla="*/ 0 h 2018883"/>
              <a:gd name="connsiteX2" fmla="*/ 1615044 w 1615044"/>
              <a:gd name="connsiteY2" fmla="*/ 1068150 h 2018883"/>
              <a:gd name="connsiteX3" fmla="*/ 0 w 1615044"/>
              <a:gd name="connsiteY3" fmla="*/ 2018883 h 2018883"/>
              <a:gd name="connsiteX4" fmla="*/ 0 w 1615044"/>
              <a:gd name="connsiteY4" fmla="*/ 0 h 201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044" h="2018883">
                <a:moveTo>
                  <a:pt x="0" y="0"/>
                </a:moveTo>
                <a:lnTo>
                  <a:pt x="1615044" y="0"/>
                </a:lnTo>
                <a:lnTo>
                  <a:pt x="1615044" y="1068150"/>
                </a:lnTo>
                <a:lnTo>
                  <a:pt x="0" y="201888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16200000">
            <a:off x="5769495" y="5794497"/>
            <a:ext cx="1051720" cy="180791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OMO-MET\Desktop\На сайт Гелиос\Баннер Гелиос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41" y="157245"/>
            <a:ext cx="948913" cy="92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6158524-F580-C043-3B76-F9F112EB36BA}"/>
              </a:ext>
            </a:extLst>
          </p:cNvPr>
          <p:cNvSpPr/>
          <p:nvPr/>
        </p:nvSpPr>
        <p:spPr>
          <a:xfrm>
            <a:off x="1706880" y="373460"/>
            <a:ext cx="5394960" cy="21563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 - это совокупная система специальных дыхательных упражнений, направленных на укрепление здоровья и поднятия тонуса организма.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дыхательным упражнениям происходит насыщение организма кислородом.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 способствует устранению переутомления, бессонницу, усталость.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пожилого возраста повысят свою физическую активность, значит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улчучшат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качество жизни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ED2C7F-6FC4-5247-87F6-95A41A98B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81" y="2763520"/>
            <a:ext cx="5974080" cy="371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58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4"/>
            <a:ext cx="1615044" cy="2018883"/>
          </a:xfrm>
          <a:custGeom>
            <a:avLst/>
            <a:gdLst>
              <a:gd name="connsiteX0" fmla="*/ 0 w 1615044"/>
              <a:gd name="connsiteY0" fmla="*/ 0 h 2018883"/>
              <a:gd name="connsiteX1" fmla="*/ 1615044 w 1615044"/>
              <a:gd name="connsiteY1" fmla="*/ 0 h 2018883"/>
              <a:gd name="connsiteX2" fmla="*/ 1615044 w 1615044"/>
              <a:gd name="connsiteY2" fmla="*/ 2018883 h 2018883"/>
              <a:gd name="connsiteX3" fmla="*/ 0 w 1615044"/>
              <a:gd name="connsiteY3" fmla="*/ 2018883 h 2018883"/>
              <a:gd name="connsiteX4" fmla="*/ 0 w 1615044"/>
              <a:gd name="connsiteY4" fmla="*/ 0 h 2018883"/>
              <a:gd name="connsiteX0" fmla="*/ 0 w 1615044"/>
              <a:gd name="connsiteY0" fmla="*/ 0 h 2018883"/>
              <a:gd name="connsiteX1" fmla="*/ 1615044 w 1615044"/>
              <a:gd name="connsiteY1" fmla="*/ 0 h 2018883"/>
              <a:gd name="connsiteX2" fmla="*/ 1615044 w 1615044"/>
              <a:gd name="connsiteY2" fmla="*/ 765368 h 2018883"/>
              <a:gd name="connsiteX3" fmla="*/ 0 w 1615044"/>
              <a:gd name="connsiteY3" fmla="*/ 2018883 h 2018883"/>
              <a:gd name="connsiteX4" fmla="*/ 0 w 1615044"/>
              <a:gd name="connsiteY4" fmla="*/ 0 h 2018883"/>
              <a:gd name="connsiteX0" fmla="*/ 0 w 1615044"/>
              <a:gd name="connsiteY0" fmla="*/ 0 h 2018883"/>
              <a:gd name="connsiteX1" fmla="*/ 1615044 w 1615044"/>
              <a:gd name="connsiteY1" fmla="*/ 0 h 2018883"/>
              <a:gd name="connsiteX2" fmla="*/ 1615044 w 1615044"/>
              <a:gd name="connsiteY2" fmla="*/ 1068150 h 2018883"/>
              <a:gd name="connsiteX3" fmla="*/ 0 w 1615044"/>
              <a:gd name="connsiteY3" fmla="*/ 2018883 h 2018883"/>
              <a:gd name="connsiteX4" fmla="*/ 0 w 1615044"/>
              <a:gd name="connsiteY4" fmla="*/ 0 h 201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044" h="2018883">
                <a:moveTo>
                  <a:pt x="0" y="0"/>
                </a:moveTo>
                <a:lnTo>
                  <a:pt x="1615044" y="0"/>
                </a:lnTo>
                <a:lnTo>
                  <a:pt x="1615044" y="1068150"/>
                </a:lnTo>
                <a:lnTo>
                  <a:pt x="0" y="201888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16200000">
            <a:off x="5769495" y="5794497"/>
            <a:ext cx="1051720" cy="180791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OMO-MET\Desktop\На сайт Гелиос\Баннер Гелиос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41" y="157245"/>
            <a:ext cx="948913" cy="92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6158524-F580-C043-3B76-F9F112EB36BA}"/>
              </a:ext>
            </a:extLst>
          </p:cNvPr>
          <p:cNvSpPr/>
          <p:nvPr/>
        </p:nvSpPr>
        <p:spPr>
          <a:xfrm>
            <a:off x="1706880" y="345440"/>
            <a:ext cx="5093966" cy="193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следовать основным правилам техники дыхания, заниматься физической культурой и гимнастикой, чередовать физические нагрузки с правильным отдыхом и сном - здоровье не подведет на долгие годы.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 программы направлена на выполнение упражнений по дыхательной гимнастике с посильными нагрузками на организм для укрепления органов дыхания.</a:t>
            </a:r>
          </a:p>
          <a:p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2CC498-718B-56B9-836F-E0A52F8A7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99" y="2418080"/>
            <a:ext cx="5988047" cy="399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94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4"/>
            <a:ext cx="1615044" cy="2018883"/>
          </a:xfrm>
          <a:custGeom>
            <a:avLst/>
            <a:gdLst>
              <a:gd name="connsiteX0" fmla="*/ 0 w 1615044"/>
              <a:gd name="connsiteY0" fmla="*/ 0 h 2018883"/>
              <a:gd name="connsiteX1" fmla="*/ 1615044 w 1615044"/>
              <a:gd name="connsiteY1" fmla="*/ 0 h 2018883"/>
              <a:gd name="connsiteX2" fmla="*/ 1615044 w 1615044"/>
              <a:gd name="connsiteY2" fmla="*/ 2018883 h 2018883"/>
              <a:gd name="connsiteX3" fmla="*/ 0 w 1615044"/>
              <a:gd name="connsiteY3" fmla="*/ 2018883 h 2018883"/>
              <a:gd name="connsiteX4" fmla="*/ 0 w 1615044"/>
              <a:gd name="connsiteY4" fmla="*/ 0 h 2018883"/>
              <a:gd name="connsiteX0" fmla="*/ 0 w 1615044"/>
              <a:gd name="connsiteY0" fmla="*/ 0 h 2018883"/>
              <a:gd name="connsiteX1" fmla="*/ 1615044 w 1615044"/>
              <a:gd name="connsiteY1" fmla="*/ 0 h 2018883"/>
              <a:gd name="connsiteX2" fmla="*/ 1615044 w 1615044"/>
              <a:gd name="connsiteY2" fmla="*/ 765368 h 2018883"/>
              <a:gd name="connsiteX3" fmla="*/ 0 w 1615044"/>
              <a:gd name="connsiteY3" fmla="*/ 2018883 h 2018883"/>
              <a:gd name="connsiteX4" fmla="*/ 0 w 1615044"/>
              <a:gd name="connsiteY4" fmla="*/ 0 h 2018883"/>
              <a:gd name="connsiteX0" fmla="*/ 0 w 1615044"/>
              <a:gd name="connsiteY0" fmla="*/ 0 h 2018883"/>
              <a:gd name="connsiteX1" fmla="*/ 1615044 w 1615044"/>
              <a:gd name="connsiteY1" fmla="*/ 0 h 2018883"/>
              <a:gd name="connsiteX2" fmla="*/ 1615044 w 1615044"/>
              <a:gd name="connsiteY2" fmla="*/ 1068150 h 2018883"/>
              <a:gd name="connsiteX3" fmla="*/ 0 w 1615044"/>
              <a:gd name="connsiteY3" fmla="*/ 2018883 h 2018883"/>
              <a:gd name="connsiteX4" fmla="*/ 0 w 1615044"/>
              <a:gd name="connsiteY4" fmla="*/ 0 h 201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044" h="2018883">
                <a:moveTo>
                  <a:pt x="0" y="0"/>
                </a:moveTo>
                <a:lnTo>
                  <a:pt x="1615044" y="0"/>
                </a:lnTo>
                <a:lnTo>
                  <a:pt x="1615044" y="1068150"/>
                </a:lnTo>
                <a:lnTo>
                  <a:pt x="0" y="201888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16200000">
            <a:off x="5769495" y="5794497"/>
            <a:ext cx="1051720" cy="180791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OMO-MET\Desktop\На сайт Гелиос\Баннер Гелиос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41" y="157245"/>
            <a:ext cx="948913" cy="92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6158524-F580-C043-3B76-F9F112EB36BA}"/>
              </a:ext>
            </a:extLst>
          </p:cNvPr>
          <p:cNvSpPr/>
          <p:nvPr/>
        </p:nvSpPr>
        <p:spPr>
          <a:xfrm>
            <a:off x="1821985" y="355601"/>
            <a:ext cx="4978863" cy="24790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работы: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(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предусматривает объединение в небольшие группы от шести до десяти человек. Формирование групп происходит по возрастным критериям, с учетом диагноза и сопутствующего заболевания. В группе учитываются индивидуальные возможности каждого человека. В подборе комплексов упражнений преобладает нагрузка умеренной интенсивности. Общая динамика нагрузки занятия имеет вид волнообразной кривой с тенденцией к постепенному нарастанию. Наиболее значительная нагрузка приходится на середину или вторую треть основной части занятия. Продолжительность занятий по нормативам составляет от 30 минут, в зависимости от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и тяжести заболевания);</a:t>
            </a:r>
          </a:p>
          <a:p>
            <a:pPr algn="ctr">
              <a:defRPr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индивидуальная (занятия с инструктором индивидуально)</a:t>
            </a:r>
          </a:p>
          <a:p>
            <a:pPr algn="ctr">
              <a:defRPr/>
            </a:pP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1A2013-BA01-C94E-BA05-4370A58E0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464560"/>
            <a:ext cx="5734048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66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4"/>
            <a:ext cx="1615044" cy="2018883"/>
          </a:xfrm>
          <a:custGeom>
            <a:avLst/>
            <a:gdLst>
              <a:gd name="connsiteX0" fmla="*/ 0 w 1615044"/>
              <a:gd name="connsiteY0" fmla="*/ 0 h 2018883"/>
              <a:gd name="connsiteX1" fmla="*/ 1615044 w 1615044"/>
              <a:gd name="connsiteY1" fmla="*/ 0 h 2018883"/>
              <a:gd name="connsiteX2" fmla="*/ 1615044 w 1615044"/>
              <a:gd name="connsiteY2" fmla="*/ 2018883 h 2018883"/>
              <a:gd name="connsiteX3" fmla="*/ 0 w 1615044"/>
              <a:gd name="connsiteY3" fmla="*/ 2018883 h 2018883"/>
              <a:gd name="connsiteX4" fmla="*/ 0 w 1615044"/>
              <a:gd name="connsiteY4" fmla="*/ 0 h 2018883"/>
              <a:gd name="connsiteX0" fmla="*/ 0 w 1615044"/>
              <a:gd name="connsiteY0" fmla="*/ 0 h 2018883"/>
              <a:gd name="connsiteX1" fmla="*/ 1615044 w 1615044"/>
              <a:gd name="connsiteY1" fmla="*/ 0 h 2018883"/>
              <a:gd name="connsiteX2" fmla="*/ 1615044 w 1615044"/>
              <a:gd name="connsiteY2" fmla="*/ 765368 h 2018883"/>
              <a:gd name="connsiteX3" fmla="*/ 0 w 1615044"/>
              <a:gd name="connsiteY3" fmla="*/ 2018883 h 2018883"/>
              <a:gd name="connsiteX4" fmla="*/ 0 w 1615044"/>
              <a:gd name="connsiteY4" fmla="*/ 0 h 2018883"/>
              <a:gd name="connsiteX0" fmla="*/ 0 w 1615044"/>
              <a:gd name="connsiteY0" fmla="*/ 0 h 2018883"/>
              <a:gd name="connsiteX1" fmla="*/ 1615044 w 1615044"/>
              <a:gd name="connsiteY1" fmla="*/ 0 h 2018883"/>
              <a:gd name="connsiteX2" fmla="*/ 1615044 w 1615044"/>
              <a:gd name="connsiteY2" fmla="*/ 1068150 h 2018883"/>
              <a:gd name="connsiteX3" fmla="*/ 0 w 1615044"/>
              <a:gd name="connsiteY3" fmla="*/ 2018883 h 2018883"/>
              <a:gd name="connsiteX4" fmla="*/ 0 w 1615044"/>
              <a:gd name="connsiteY4" fmla="*/ 0 h 201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044" h="2018883">
                <a:moveTo>
                  <a:pt x="0" y="0"/>
                </a:moveTo>
                <a:lnTo>
                  <a:pt x="1615044" y="0"/>
                </a:lnTo>
                <a:lnTo>
                  <a:pt x="1615044" y="1068150"/>
                </a:lnTo>
                <a:lnTo>
                  <a:pt x="0" y="201888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16200000">
            <a:off x="5769495" y="5794497"/>
            <a:ext cx="1051720" cy="180791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OMO-MET\Desktop\На сайт Гелиос\Баннер Гелиос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41" y="157245"/>
            <a:ext cx="948913" cy="92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6158524-F580-C043-3B76-F9F112EB36BA}"/>
              </a:ext>
            </a:extLst>
          </p:cNvPr>
          <p:cNvSpPr/>
          <p:nvPr/>
        </p:nvSpPr>
        <p:spPr>
          <a:xfrm>
            <a:off x="1821985" y="157245"/>
            <a:ext cx="4978863" cy="21795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работы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объяснение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показ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консультирование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поощрение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и сроки реализации программы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организационный – 1-2 дня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практический – 21 дней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аналитический – 2 дня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84DFFB-B5B2-A43C-C02F-8A8DCD214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916" y="2489199"/>
            <a:ext cx="4992932" cy="446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23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4"/>
            <a:ext cx="1615044" cy="2018883"/>
          </a:xfrm>
          <a:custGeom>
            <a:avLst/>
            <a:gdLst>
              <a:gd name="connsiteX0" fmla="*/ 0 w 1615044"/>
              <a:gd name="connsiteY0" fmla="*/ 0 h 2018883"/>
              <a:gd name="connsiteX1" fmla="*/ 1615044 w 1615044"/>
              <a:gd name="connsiteY1" fmla="*/ 0 h 2018883"/>
              <a:gd name="connsiteX2" fmla="*/ 1615044 w 1615044"/>
              <a:gd name="connsiteY2" fmla="*/ 2018883 h 2018883"/>
              <a:gd name="connsiteX3" fmla="*/ 0 w 1615044"/>
              <a:gd name="connsiteY3" fmla="*/ 2018883 h 2018883"/>
              <a:gd name="connsiteX4" fmla="*/ 0 w 1615044"/>
              <a:gd name="connsiteY4" fmla="*/ 0 h 2018883"/>
              <a:gd name="connsiteX0" fmla="*/ 0 w 1615044"/>
              <a:gd name="connsiteY0" fmla="*/ 0 h 2018883"/>
              <a:gd name="connsiteX1" fmla="*/ 1615044 w 1615044"/>
              <a:gd name="connsiteY1" fmla="*/ 0 h 2018883"/>
              <a:gd name="connsiteX2" fmla="*/ 1615044 w 1615044"/>
              <a:gd name="connsiteY2" fmla="*/ 765368 h 2018883"/>
              <a:gd name="connsiteX3" fmla="*/ 0 w 1615044"/>
              <a:gd name="connsiteY3" fmla="*/ 2018883 h 2018883"/>
              <a:gd name="connsiteX4" fmla="*/ 0 w 1615044"/>
              <a:gd name="connsiteY4" fmla="*/ 0 h 2018883"/>
              <a:gd name="connsiteX0" fmla="*/ 0 w 1615044"/>
              <a:gd name="connsiteY0" fmla="*/ 0 h 2018883"/>
              <a:gd name="connsiteX1" fmla="*/ 1615044 w 1615044"/>
              <a:gd name="connsiteY1" fmla="*/ 0 h 2018883"/>
              <a:gd name="connsiteX2" fmla="*/ 1615044 w 1615044"/>
              <a:gd name="connsiteY2" fmla="*/ 1068150 h 2018883"/>
              <a:gd name="connsiteX3" fmla="*/ 0 w 1615044"/>
              <a:gd name="connsiteY3" fmla="*/ 2018883 h 2018883"/>
              <a:gd name="connsiteX4" fmla="*/ 0 w 1615044"/>
              <a:gd name="connsiteY4" fmla="*/ 0 h 201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044" h="2018883">
                <a:moveTo>
                  <a:pt x="0" y="0"/>
                </a:moveTo>
                <a:lnTo>
                  <a:pt x="1615044" y="0"/>
                </a:lnTo>
                <a:lnTo>
                  <a:pt x="1615044" y="1068150"/>
                </a:lnTo>
                <a:lnTo>
                  <a:pt x="0" y="201888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16200000">
            <a:off x="5769495" y="5794497"/>
            <a:ext cx="1051720" cy="180791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OMO-MET\Desktop\На сайт Гелиос\Баннер Гелиос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41" y="157245"/>
            <a:ext cx="948913" cy="92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6158524-F580-C043-3B76-F9F112EB36BA}"/>
              </a:ext>
            </a:extLst>
          </p:cNvPr>
          <p:cNvSpPr/>
          <p:nvPr/>
        </p:nvSpPr>
        <p:spPr>
          <a:xfrm>
            <a:off x="1821984" y="304801"/>
            <a:ext cx="4978863" cy="1879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составлен по 3 методикам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 по методу                               А.Н. Стрельниковой</a:t>
            </a:r>
          </a:p>
          <a:p>
            <a:pPr marL="342900" indent="-342900" algn="just">
              <a:buAutoNum type="arabicPeriod"/>
            </a:pP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Дыхательная гимнастика по методу  К.П. Бутейко</a:t>
            </a:r>
          </a:p>
          <a:p>
            <a:pPr algn="just"/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Дыхание по системе Г.С. Шаталовой</a:t>
            </a:r>
          </a:p>
          <a:p>
            <a:pPr marL="457200" indent="-457200" algn="ctr">
              <a:buAutoNum type="arabicPeriod"/>
            </a:pP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B88FE6-215D-DC40-F4CE-0BBF45B9B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679" y="2448560"/>
            <a:ext cx="5933441" cy="394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231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697</TotalTime>
  <Words>396</Words>
  <Application>Microsoft Office PowerPoint</Application>
  <PresentationFormat>Произвольный</PresentationFormat>
  <Paragraphs>45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Montserrat</vt:lpstr>
      <vt:lpstr>Arial</vt:lpstr>
      <vt:lpstr>Calibri</vt:lpstr>
      <vt:lpstr>Times New Roman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Пользователь</cp:lastModifiedBy>
  <cp:revision>84</cp:revision>
  <dcterms:created xsi:type="dcterms:W3CDTF">2022-06-02T07:13:40Z</dcterms:created>
  <dcterms:modified xsi:type="dcterms:W3CDTF">2024-10-21T12:34:45Z</dcterms:modified>
</cp:coreProperties>
</file>