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_rels/presentation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2.xml.rels" ContentType="application/vnd.openxmlformats-package.relationships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media/image6.png" ContentType="image/png"/>
  <Override PartName="/ppt/media/image5.png" ContentType="image/png"/>
  <Override PartName="/ppt/media/image2.jpeg" ContentType="image/jpeg"/>
  <Override PartName="/ppt/media/image8.jpeg" ContentType="image/jpeg"/>
  <Override PartName="/ppt/media/image1.jpeg" ContentType="image/jpeg"/>
  <Override PartName="/ppt/media/image3.jpeg" ContentType="image/jpeg"/>
  <Override PartName="/ppt/media/image7.png" ContentType="image/png"/>
  <Override PartName="/ppt/media/image4.jpeg" ContentType="image/jpeg"/>
  <Override PartName="/ppt/presentation.xml" ContentType="application/vnd.openxmlformats-officedocument.presentationml.presentation.main+xml"/>
  <Override PartName="/ppt/theme/theme1.xml" ContentType="application/vnd.openxmlformats-officedocument.theme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</p:sldIdLst>
  <p:sldSz cx="12192000" cy="6858000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72F0EC6-8163-41C7-9601-412115C8E0ED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3AFA7FC-BAA1-4E64-AC33-DD6132C8041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C8059BB-FAC3-41B8-BD12-D0F3879135B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14FE36A7-B14B-4963-890B-E56F78A6C1D5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ACEBCEE5-862B-4F46-A3F7-571935DA8687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FAFFC8CC-EE30-4AAD-B730-C8F9039D7B9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BC5BC86-07B9-4B0F-A117-29563B8D0D77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239DD2B1-C647-4B22-AE82-10968655DC6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6F3E7A29-A203-42E9-9B47-80829995FBB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785D41E3-DA8B-471C-AB60-3F4DD4A1BDB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0C5DD095-60D9-4AE8-B05F-AF7089410F4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3"/>
          </p:nvPr>
        </p:nvSpPr>
        <p:spPr/>
        <p:txBody>
          <a:bodyPr/>
          <a:p>
            <a:fld id="{CF2C0780-CA27-4D6B-A266-C1D576DFFAD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0" name="Group 6"/>
          <p:cNvGrpSpPr/>
          <p:nvPr/>
        </p:nvGrpSpPr>
        <p:grpSpPr>
          <a:xfrm>
            <a:off x="0" y="-8640"/>
            <a:ext cx="12191760" cy="6866640"/>
            <a:chOff x="0" y="-8640"/>
            <a:chExt cx="12191760" cy="6866640"/>
          </a:xfrm>
        </p:grpSpPr>
        <p:cxnSp>
          <p:nvCxnSpPr>
            <p:cNvPr id="1" name="Straight Connector 19"/>
            <p:cNvCxnSpPr/>
            <p:nvPr/>
          </p:nvCxnSpPr>
          <p:spPr>
            <a:xfrm>
              <a:off x="9370800" y="0"/>
              <a:ext cx="1219680" cy="6858360"/>
            </a:xfrm>
            <a:prstGeom prst="straightConnector1">
              <a:avLst/>
            </a:prstGeom>
            <a:ln cap="rnd" w="9525">
              <a:solidFill>
                <a:srgbClr val="ffffff">
                  <a:lumMod val="75000"/>
                </a:srgbClr>
              </a:solidFill>
              <a:round/>
            </a:ln>
          </p:spPr>
        </p:cxnSp>
        <p:cxnSp>
          <p:nvCxnSpPr>
            <p:cNvPr id="2" name="Straight Connector 20"/>
            <p:cNvCxnSpPr/>
            <p:nvPr/>
          </p:nvCxnSpPr>
          <p:spPr>
            <a:xfrm flipH="1">
              <a:off x="7425000" y="3681360"/>
              <a:ext cx="4763880" cy="3177000"/>
            </a:xfrm>
            <a:prstGeom prst="straightConnector1">
              <a:avLst/>
            </a:prstGeom>
            <a:ln cap="rnd" w="9525">
              <a:solidFill>
                <a:srgbClr val="ffffff">
                  <a:lumMod val="85000"/>
                </a:srgbClr>
              </a:solidFill>
              <a:round/>
            </a:ln>
          </p:spPr>
        </p:cxnSp>
        <p:sp>
          <p:nvSpPr>
            <p:cNvPr id="3" name="Rectangle 23"/>
            <p:cNvSpPr/>
            <p:nvPr/>
          </p:nvSpPr>
          <p:spPr>
            <a:xfrm>
              <a:off x="9181440" y="-8640"/>
              <a:ext cx="3007080" cy="6866280"/>
            </a:xfrm>
            <a:custGeom>
              <a:avLst/>
              <a:gdLst>
                <a:gd name="textAreaLeft" fmla="*/ 0 w 3007080"/>
                <a:gd name="textAreaRight" fmla="*/ 3007440 w 3007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4" name="Rectangle 25"/>
            <p:cNvSpPr/>
            <p:nvPr/>
          </p:nvSpPr>
          <p:spPr>
            <a:xfrm>
              <a:off x="9603360" y="-8640"/>
              <a:ext cx="2588040" cy="6866280"/>
            </a:xfrm>
            <a:custGeom>
              <a:avLst/>
              <a:gdLst>
                <a:gd name="textAreaLeft" fmla="*/ 0 w 2588040"/>
                <a:gd name="textAreaRight" fmla="*/ 2588400 w 258804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5" name="Isosceles Triangle 23"/>
            <p:cNvSpPr/>
            <p:nvPr/>
          </p:nvSpPr>
          <p:spPr>
            <a:xfrm>
              <a:off x="8932320" y="3048120"/>
              <a:ext cx="3259440" cy="380952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6" name="Rectangle 27"/>
            <p:cNvSpPr/>
            <p:nvPr/>
          </p:nvSpPr>
          <p:spPr>
            <a:xfrm>
              <a:off x="9334440" y="-8640"/>
              <a:ext cx="2854080" cy="6866280"/>
            </a:xfrm>
            <a:custGeom>
              <a:avLst/>
              <a:gdLst>
                <a:gd name="textAreaLeft" fmla="*/ 0 w 2854080"/>
                <a:gd name="textAreaRight" fmla="*/ 2854440 w 28540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7" name="Rectangle 28"/>
            <p:cNvSpPr/>
            <p:nvPr/>
          </p:nvSpPr>
          <p:spPr>
            <a:xfrm>
              <a:off x="10898640" y="-8640"/>
              <a:ext cx="1289880" cy="6866280"/>
            </a:xfrm>
            <a:custGeom>
              <a:avLst/>
              <a:gdLst>
                <a:gd name="textAreaLeft" fmla="*/ 0 w 1289880"/>
                <a:gd name="textAreaRight" fmla="*/ 1290240 w 128988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8" name="Rectangle 29"/>
            <p:cNvSpPr/>
            <p:nvPr/>
          </p:nvSpPr>
          <p:spPr>
            <a:xfrm>
              <a:off x="10938960" y="-8640"/>
              <a:ext cx="1249560" cy="6866280"/>
            </a:xfrm>
            <a:custGeom>
              <a:avLst/>
              <a:gdLst>
                <a:gd name="textAreaLeft" fmla="*/ 0 w 1249560"/>
                <a:gd name="textAreaRight" fmla="*/ 1249920 w 1249560"/>
                <a:gd name="textAreaTop" fmla="*/ 0 h 6866280"/>
                <a:gd name="textAreaBottom" fmla="*/ 6866640 h 6866280"/>
              </a:gdLst>
              <a:ahLst/>
              <a:rect l="textAreaLeft" t="textAreaTop" r="textAreaRight" b="textAreaBottom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9" name="Isosceles Triangle 27"/>
            <p:cNvSpPr/>
            <p:nvPr/>
          </p:nvSpPr>
          <p:spPr>
            <a:xfrm>
              <a:off x="10371600" y="3589920"/>
              <a:ext cx="1816920" cy="326772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0" name="Isosceles Triangle 28"/>
            <p:cNvSpPr/>
            <p:nvPr/>
          </p:nvSpPr>
          <p:spPr>
            <a:xfrm>
              <a:off x="0" y="4013280"/>
              <a:ext cx="448200" cy="284436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>
              <a:outerShdw blurRad="38160" dir="5400000" dist="25560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/>
          </p:style>
          <p:txBody>
            <a:bodyPr lIns="90000" rIns="90000" tIns="45000" bIns="45000" anchor="t">
              <a:noAutofit/>
            </a:bodyPr>
            <a:p>
              <a:endParaRPr b="0" lang="ru-RU" sz="18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sp>
        <p:nvSpPr>
          <p:cNvPr id="11" name="PlaceHolder 1"/>
          <p:cNvSpPr>
            <a:spLocks noGrp="1"/>
          </p:cNvSpPr>
          <p:nvPr>
            <p:ph type="dt" idx="1"/>
          </p:nvPr>
        </p:nvSpPr>
        <p:spPr>
          <a:xfrm>
            <a:off x="7205040" y="6041520"/>
            <a:ext cx="9115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rgbClr val="8b8b8b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r>
              <a:rPr b="0" lang="ru-RU" sz="900" spc="-1" strike="noStrike">
                <a:solidFill>
                  <a:srgbClr val="8b8b8b"/>
                </a:solidFill>
                <a:latin typeface="Trebuchet MS"/>
              </a:rPr>
              <a:t>&lt;дата/время&gt;</a:t>
            </a:r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ftr" idx="2"/>
          </p:nvPr>
        </p:nvSpPr>
        <p:spPr>
          <a:xfrm>
            <a:off x="677160" y="6041520"/>
            <a:ext cx="62971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ctr">
              <a:buNone/>
              <a:defRPr b="0" lang="ru-RU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buNone/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</a:rPr>
              <a:t>&lt;нижний колонтитул&gt;</a:t>
            </a:r>
            <a:endParaRPr b="0" lang="ru-RU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sldNum" idx="3"/>
          </p:nvPr>
        </p:nvSpPr>
        <p:spPr>
          <a:xfrm>
            <a:off x="8590680" y="6041520"/>
            <a:ext cx="682920" cy="3646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900" spc="-1" strike="noStrike">
                <a:solidFill>
                  <a:schemeClr val="accent1"/>
                </a:solidFill>
                <a:latin typeface="Trebuchet MS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913BE130-3390-4195-BB35-87DF13010227}" type="slidenum">
              <a:rPr b="0" lang="ru-RU" sz="900" spc="-1" strike="noStrike">
                <a:solidFill>
                  <a:schemeClr val="accent1"/>
                </a:solidFill>
                <a:latin typeface="Trebuchet MS"/>
              </a:rPr>
              <a:t>&lt;номер&gt;</a:t>
            </a:fld>
            <a:endParaRPr b="0" lang="ru-RU" sz="9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ru-RU" sz="1800" spc="-1" strike="noStrike">
                <a:solidFill>
                  <a:srgbClr val="000000"/>
                </a:solidFill>
                <a:latin typeface="Trebuchet MS"/>
              </a:rPr>
              <a:t>Для правки текста заглавия щёлкните мышью</a:t>
            </a:r>
            <a:endParaRPr b="0" lang="ru-RU" sz="1800" spc="-1" strike="noStrike">
              <a:solidFill>
                <a:srgbClr val="000000"/>
              </a:solidFill>
              <a:latin typeface="Trebuchet MS"/>
            </a:endParaRPr>
          </a:p>
        </p:txBody>
      </p:sp>
      <p:sp>
        <p:nvSpPr>
          <p:cNvPr id="1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solidFill>
                  <a:srgbClr val="404040"/>
                </a:solidFill>
                <a:latin typeface="Trebuchet MS"/>
              </a:rPr>
              <a:t>Для правки структуры щёлкните мышью</a:t>
            </a:r>
            <a:endParaRPr b="0" lang="ru-RU" sz="1800" spc="-1" strike="noStrike">
              <a:solidFill>
                <a:srgbClr val="404040"/>
              </a:solidFill>
              <a:latin typeface="Trebuchet MS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400" spc="-1" strike="noStrike">
                <a:solidFill>
                  <a:srgbClr val="404040"/>
                </a:solidFill>
                <a:latin typeface="Trebuchet MS"/>
              </a:rPr>
              <a:t>Второй уровень структуры</a:t>
            </a:r>
            <a:endParaRPr b="0" lang="ru-RU" sz="1400" spc="-1" strike="noStrike">
              <a:solidFill>
                <a:srgbClr val="404040"/>
              </a:solidFill>
              <a:latin typeface="Trebuchet MS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Третий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200" spc="-1" strike="noStrike">
                <a:solidFill>
                  <a:srgbClr val="404040"/>
                </a:solidFill>
                <a:latin typeface="Trebuchet MS"/>
              </a:rPr>
              <a:t>Четвёртый уровень структуры</a:t>
            </a:r>
            <a:endParaRPr b="0" lang="ru-RU" sz="1200" spc="-1" strike="noStrike">
              <a:solidFill>
                <a:srgbClr val="404040"/>
              </a:solidFill>
              <a:latin typeface="Trebuchet MS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Пятый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Шестой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404040"/>
                </a:solidFill>
                <a:latin typeface="Trebuchet MS"/>
              </a:rPr>
              <a:t>Седьмой уровень структуры</a:t>
            </a:r>
            <a:endParaRPr b="0" lang="ru-RU" sz="2000" spc="-1" strike="noStrike">
              <a:solidFill>
                <a:srgbClr val="404040"/>
              </a:solidFill>
              <a:latin typeface="Trebuchet MS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Relationship Id="rId4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image" Target="../media/image5.png"/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Таблица 4"/>
          <p:cNvGraphicFramePr/>
          <p:nvPr/>
        </p:nvGraphicFramePr>
        <p:xfrm>
          <a:off x="272880" y="259200"/>
          <a:ext cx="11695680" cy="9744840"/>
        </p:xfrm>
        <a:graphic>
          <a:graphicData uri="http://schemas.openxmlformats.org/drawingml/2006/table">
            <a:tbl>
              <a:tblPr/>
              <a:tblGrid>
                <a:gridCol w="3741480"/>
                <a:gridCol w="4133880"/>
                <a:gridCol w="3819960"/>
              </a:tblGrid>
              <a:tr h="356904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«</a:t>
                      </a:r>
                      <a:r>
                        <a:rPr b="1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Гарденотерапия - реальная помощь в социальной реабилитации пожилого человека</a:t>
                      </a:r>
                      <a:r>
                        <a:rPr b="1" lang="ru-RU" sz="18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»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2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Гарденотерапевтический метод</a:t>
                      </a:r>
                      <a:r>
                        <a:rPr b="0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 – процесс постоянного сопроживания, соучастия и эмпатии. Он опирается на взаимодействие инвалида с природой. Новые методы гарденотерапии, созданные реальной жизнью, дают возможность эффективно проводить процесс реабилитации инвалидов и людей с ограниченными возможностями.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3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Цель программы: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Использование ресурсов окружающей растительности для социальной адаптации и реабилитации; улучшение физического и психического состояния пожилого человека; экологическое воспитание подрастающего поколения.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Реализация поставленных задач осуществляется по направлениям: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«Комнатное цветоводство»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«Огород круглый год»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«Прикладное творчество из природных материалов»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1" lang="ru-RU" sz="1500" spc="-1" strike="noStrike">
                          <a:solidFill>
                            <a:srgbClr val="000000"/>
                          </a:solidFill>
                          <a:latin typeface="Trebuchet MS"/>
                        </a:rPr>
                        <a:t>В проекте пожилые люди взаимодействуют с подрастающим поколением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5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Такая форма взаимодействия позволит пожилым людям чувствовать свою социальную значимость, нужность и востребованность, повысить самооценку, получить положительные эмоции от общения с детьми. Дети получат уникальный опыт общения с мудрыми, взрослыми людьми, приобретут знания о живой природе и приучатся заботиться об окружающем мире и экологии.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53" name="" descr=""/>
          <p:cNvPicPr/>
          <p:nvPr/>
        </p:nvPicPr>
        <p:blipFill>
          <a:blip r:embed="rId1"/>
          <a:stretch/>
        </p:blipFill>
        <p:spPr>
          <a:xfrm>
            <a:off x="540000" y="1440000"/>
            <a:ext cx="3060000" cy="2295000"/>
          </a:xfrm>
          <a:prstGeom prst="rect">
            <a:avLst/>
          </a:prstGeom>
          <a:ln w="0">
            <a:noFill/>
          </a:ln>
        </p:spPr>
      </p:pic>
      <p:pic>
        <p:nvPicPr>
          <p:cNvPr id="54" name="" descr=""/>
          <p:cNvPicPr/>
          <p:nvPr/>
        </p:nvPicPr>
        <p:blipFill>
          <a:blip r:embed="rId2"/>
          <a:stretch/>
        </p:blipFill>
        <p:spPr>
          <a:xfrm>
            <a:off x="8460000" y="360000"/>
            <a:ext cx="3240000" cy="2440080"/>
          </a:xfrm>
          <a:prstGeom prst="rect">
            <a:avLst/>
          </a:prstGeom>
          <a:ln w="0">
            <a:noFill/>
          </a:ln>
        </p:spPr>
      </p:pic>
      <p:pic>
        <p:nvPicPr>
          <p:cNvPr id="55" name="" descr=""/>
          <p:cNvPicPr/>
          <p:nvPr/>
        </p:nvPicPr>
        <p:blipFill>
          <a:blip r:embed="rId3"/>
          <a:stretch/>
        </p:blipFill>
        <p:spPr>
          <a:xfrm>
            <a:off x="4434120" y="4170240"/>
            <a:ext cx="3305880" cy="2489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" name="Таблица 4"/>
          <p:cNvGraphicFramePr/>
          <p:nvPr/>
        </p:nvGraphicFramePr>
        <p:xfrm>
          <a:off x="286560" y="150120"/>
          <a:ext cx="11682000" cy="7112880"/>
        </p:xfrm>
        <a:graphic>
          <a:graphicData uri="http://schemas.openxmlformats.org/drawingml/2006/table">
            <a:tbl>
              <a:tblPr/>
              <a:tblGrid>
                <a:gridCol w="3737160"/>
                <a:gridCol w="4128840"/>
                <a:gridCol w="3815640"/>
              </a:tblGrid>
              <a:tr h="6557400"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1800" spc="-1" strike="noStrike">
                          <a:solidFill>
                            <a:srgbClr val="c00000"/>
                          </a:solidFill>
                          <a:latin typeface="Trebuchet MS"/>
                        </a:rPr>
                        <a:t>МЫ ДЕЛАЕМ ЖИЗНЬ ПОЖИЛЫХ ЛЮДЕЙ ПОЛНОЦЕННОЙ И БЕЗОПАСНОЙ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i="1" lang="ru-RU" sz="1800" spc="-1" strike="noStrike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rebuchet MS"/>
                        </a:rPr>
                        <a:t>Наши инновации: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Социальный проект «Не стареют душой волонтеры»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Программа коррекционно-развивающих занятий «Экскурсия в мир волшебства»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Программа «Театротерапия для пожилых людей»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Программа «Мандала терапия»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Методика «Прогрессивно-мышечная релаксация по Джекобсону»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Программа «Да не погаснет в душах свет»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Программа занятий по АФК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Социальный проект «Академия красоты»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Технология «Танцы четырех стихий»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marL="285840" indent="-285840">
                        <a:lnSpc>
                          <a:spcPct val="100000"/>
                        </a:lnSpc>
                        <a:buClr>
                          <a:srgbClr val="002060"/>
                        </a:buClr>
                        <a:buFont typeface="Arial"/>
                        <a:buChar char="•"/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Программа «Интерес к жизни»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664528, Иркутская область, Иркутский район, р.п. Маркова, ул. Лесная, дом 2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Контакты: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(3952) 493-469, 762-651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Адрес эл. почты: </a:t>
                      </a:r>
                      <a:r>
                        <a:rPr b="0" lang="en-US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mgc</a:t>
                      </a: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.</a:t>
                      </a:r>
                      <a:r>
                        <a:rPr b="0" lang="en-US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38@mail</a:t>
                      </a: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.</a:t>
                      </a:r>
                      <a:r>
                        <a:rPr b="0" lang="en-US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ru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Сайт:</a:t>
                      </a:r>
                      <a:r>
                        <a:rPr b="0" lang="en-US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http</a:t>
                      </a: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://</a:t>
                      </a:r>
                      <a:r>
                        <a:rPr b="0" lang="en-US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mgc38</a:t>
                      </a:r>
                      <a:r>
                        <a:rPr b="0" lang="ru-RU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.</a:t>
                      </a:r>
                      <a:r>
                        <a:rPr b="0" lang="en-US" sz="16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ru </a:t>
                      </a:r>
                      <a:endParaRPr b="0" lang="ru-RU" sz="16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ru-RU" sz="1800" spc="-1" strike="noStrike">
                          <a:solidFill>
                            <a:srgbClr val="ff0000"/>
                          </a:solidFill>
                          <a:latin typeface="Trebuchet MS"/>
                        </a:rPr>
                        <a:t>Присоединяйтесь к нам в социальных сетях: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noFill/>
                  </a:tcPr>
                </a:tc>
                <a:tc>
                  <a:txBody>
                    <a:bodyPr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</a:pPr>
                      <a:r>
                        <a:rPr b="0" lang="ru-RU" sz="1800" spc="-1" strike="noStrike">
                          <a:solidFill>
                            <a:srgbClr val="002060"/>
                          </a:solidFill>
                          <a:latin typeface="Trebuchet MS"/>
                        </a:rPr>
                        <a:t>Областное государственное автономное учреждение социального обслуживания 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1800" spc="-1" strike="noStrike">
                          <a:solidFill>
                            <a:srgbClr val="283f19"/>
                          </a:solidFill>
                          <a:latin typeface="Trebuchet MS"/>
                        </a:rPr>
                        <a:t>Инновационный проект</a:t>
                      </a: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b="1" lang="ru-RU" sz="2200" spc="-1" strike="noStrike">
                          <a:solidFill>
                            <a:srgbClr val="283f19"/>
                          </a:solidFill>
                          <a:latin typeface="Trebuchet MS"/>
                        </a:rPr>
                        <a:t>    </a:t>
                      </a:r>
                      <a:r>
                        <a:rPr b="1" lang="ru-RU" sz="2400" spc="-1" strike="noStrike">
                          <a:solidFill>
                            <a:srgbClr val="283f19"/>
                          </a:solidFill>
                          <a:latin typeface="Trebuchet MS"/>
                        </a:rPr>
                        <a:t>Гарденотерапия </a:t>
                      </a:r>
                      <a:r>
                        <a:rPr b="1" lang="ru-RU" sz="2800" spc="-1" strike="noStrike">
                          <a:solidFill>
                            <a:srgbClr val="283f19"/>
                          </a:solidFill>
                          <a:latin typeface="Trebuchet MS"/>
                        </a:rPr>
                        <a:t> </a:t>
                      </a:r>
                      <a:r>
                        <a:rPr b="1" lang="ru-RU" sz="2400" spc="-1" strike="noStrike">
                          <a:solidFill>
                            <a:srgbClr val="283f19"/>
                          </a:solidFill>
                          <a:latin typeface="Trebuchet MS"/>
                        </a:rPr>
                        <a:t> </a:t>
                      </a:r>
                      <a:endParaRPr b="0" lang="ru-RU" sz="24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endParaRPr b="0" lang="ru-RU" sz="18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91440" marR="91440">
                    <a:lnL>
                      <a:noFill/>
                    </a:lnL>
                    <a:lnR>
                      <a:noFill/>
                    </a:lnR>
                    <a:lnT w="12240">
                      <a:noFill/>
                      <a:prstDash val="solid"/>
                    </a:lnT>
                    <a:lnB w="12240">
                      <a:noFill/>
                      <a:prstDash val="soli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7" name="Рисунок 6" descr=""/>
          <p:cNvPicPr/>
          <p:nvPr/>
        </p:nvPicPr>
        <p:blipFill>
          <a:blip r:embed="rId1"/>
          <a:stretch/>
        </p:blipFill>
        <p:spPr>
          <a:xfrm>
            <a:off x="9171360" y="1296360"/>
            <a:ext cx="2142360" cy="1118880"/>
          </a:xfrm>
          <a:prstGeom prst="rect">
            <a:avLst/>
          </a:prstGeom>
          <a:ln w="0">
            <a:noFill/>
          </a:ln>
        </p:spPr>
      </p:pic>
      <p:pic>
        <p:nvPicPr>
          <p:cNvPr id="58" name="Рисунок 1" descr=""/>
          <p:cNvPicPr/>
          <p:nvPr/>
        </p:nvPicPr>
        <p:blipFill>
          <a:blip r:embed="rId2"/>
          <a:stretch/>
        </p:blipFill>
        <p:spPr>
          <a:xfrm>
            <a:off x="4746600" y="2680920"/>
            <a:ext cx="1386360" cy="188784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2" descr=""/>
          <p:cNvPicPr/>
          <p:nvPr/>
        </p:nvPicPr>
        <p:blipFill>
          <a:blip r:embed="rId3"/>
          <a:stretch/>
        </p:blipFill>
        <p:spPr>
          <a:xfrm>
            <a:off x="6397200" y="2680920"/>
            <a:ext cx="1395360" cy="1887840"/>
          </a:xfrm>
          <a:prstGeom prst="rect">
            <a:avLst/>
          </a:prstGeom>
          <a:ln w="0">
            <a:noFill/>
          </a:ln>
        </p:spPr>
      </p:pic>
      <p:pic>
        <p:nvPicPr>
          <p:cNvPr id="60" name="Рисунок 4" descr=""/>
          <p:cNvPicPr/>
          <p:nvPr/>
        </p:nvPicPr>
        <p:blipFill>
          <a:blip r:embed="rId4"/>
          <a:stretch/>
        </p:blipFill>
        <p:spPr>
          <a:xfrm>
            <a:off x="5700240" y="4594680"/>
            <a:ext cx="1393560" cy="1887840"/>
          </a:xfrm>
          <a:prstGeom prst="rect">
            <a:avLst/>
          </a:prstGeom>
          <a:ln w="0">
            <a:noFill/>
          </a:ln>
        </p:spPr>
      </p:pic>
      <p:pic>
        <p:nvPicPr>
          <p:cNvPr id="61" name="" descr=""/>
          <p:cNvPicPr/>
          <p:nvPr/>
        </p:nvPicPr>
        <p:blipFill>
          <a:blip r:embed="rId5"/>
          <a:stretch/>
        </p:blipFill>
        <p:spPr>
          <a:xfrm>
            <a:off x="8280000" y="3780000"/>
            <a:ext cx="3555720" cy="2678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Грань">
  <a:themeElements>
    <a:clrScheme name="Грань">
      <a:dk1>
        <a:srgbClr val="000000"/>
      </a:dk1>
      <a:lt1>
        <a:srgbClr val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4153</TotalTime>
  <Application>LibreOffice/7.5.2.1$Linux_X86_64 LibreOffice_project/50$Build-1</Application>
  <AppVersion>15.0000</AppVersion>
  <Words>307</Words>
  <Paragraphs>81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2024-04-12T06:59:54Z</dcterms:created>
  <dc:creator>МГЦ</dc:creator>
  <dc:description/>
  <dc:language>ru-RU</dc:language>
  <cp:lastModifiedBy/>
  <dcterms:modified xsi:type="dcterms:W3CDTF">2024-04-18T16:15:45Z</dcterms:modified>
  <cp:revision>9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Широкоэкранный</vt:lpwstr>
  </property>
  <property fmtid="{D5CDD505-2E9C-101B-9397-08002B2CF9AE}" pid="3" name="Slides">
    <vt:i4>2</vt:i4>
  </property>
</Properties>
</file>