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1.xml" ContentType="application/vnd.ms-office.chartstyle+xml"/>
  <Override PartName="/ppt/charts/colors1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79" r:id="rId2"/>
    <p:sldId id="273" r:id="rId3"/>
    <p:sldId id="260" r:id="rId4"/>
    <p:sldId id="280" r:id="rId5"/>
    <p:sldId id="276" r:id="rId6"/>
    <p:sldId id="275" r:id="rId7"/>
    <p:sldId id="281" r:id="rId8"/>
    <p:sldId id="282" r:id="rId9"/>
    <p:sldId id="269" r:id="rId10"/>
    <p:sldId id="267" r:id="rId11"/>
    <p:sldId id="283" r:id="rId12"/>
    <p:sldId id="278" r:id="rId13"/>
    <p:sldId id="272" r:id="rId14"/>
  </p:sldIdLst>
  <p:sldSz cx="11522075" cy="6480175"/>
  <p:notesSz cx="6858000" cy="9144000"/>
  <p:defaultTextStyle>
    <a:defPPr>
      <a:defRPr lang="ru-RU"/>
    </a:defPPr>
    <a:lvl1pPr marL="0" algn="l" defTabSz="102248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511241" algn="l" defTabSz="102248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1022482" algn="l" defTabSz="102248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533723" algn="l" defTabSz="102248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2044964" algn="l" defTabSz="102248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556205" algn="l" defTabSz="102248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3067446" algn="l" defTabSz="102248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578687" algn="l" defTabSz="102248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4089928" algn="l" defTabSz="102248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041">
          <p15:clr>
            <a:srgbClr val="A4A3A4"/>
          </p15:clr>
        </p15:guide>
        <p15:guide id="2" pos="68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D6595"/>
    <a:srgbClr val="4970B5"/>
    <a:srgbClr val="FD4031"/>
    <a:srgbClr val="FFFF99"/>
    <a:srgbClr val="FE695E"/>
    <a:srgbClr val="335D6A"/>
    <a:srgbClr val="2A5243"/>
    <a:srgbClr val="3B45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Средний стиль 1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5196" autoAdjust="0"/>
  </p:normalViewPr>
  <p:slideViewPr>
    <p:cSldViewPr>
      <p:cViewPr varScale="1">
        <p:scale>
          <a:sx n="124" d="100"/>
          <a:sy n="124" d="100"/>
        </p:scale>
        <p:origin x="-300" y="-96"/>
      </p:cViewPr>
      <p:guideLst>
        <p:guide orient="horz" pos="2041"/>
        <p:guide pos="68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____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когнитивные нарушения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7043-4A7C-AE6E-C15D8DB2138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7043-4A7C-AE6E-C15D8DB2138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7043-4A7C-AE6E-C15D8DB2138F}"/>
              </c:ext>
            </c:extLst>
          </c:dPt>
          <c:cat>
            <c:strRef>
              <c:f>Лист1!$A$2:$A$4</c:f>
              <c:strCache>
                <c:ptCount val="3"/>
                <c:pt idx="0">
                  <c:v>умеренные</c:v>
                </c:pt>
                <c:pt idx="1">
                  <c:v>легкие</c:v>
                </c:pt>
                <c:pt idx="2">
                  <c:v>не имели явных признаков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49</c:v>
                </c:pt>
                <c:pt idx="1">
                  <c:v>35</c:v>
                </c:pt>
                <c:pt idx="2">
                  <c:v>16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609-471F-BA67-1D88112B426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12700">
      <a:solidFill>
        <a:schemeClr val="accent1">
          <a:shade val="50000"/>
        </a:schemeClr>
      </a:solidFill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A7FEB6-D7AD-41D1-89DC-0C0BE3D2C0DF}" type="datetimeFigureOut">
              <a:rPr lang="ru-RU" smtClean="0"/>
              <a:t>15.10.2024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EAA9A0-E5B3-47F9-A51D-0DD611C6C4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65969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64156" y="2013055"/>
            <a:ext cx="9793764" cy="1389037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28311" y="3672099"/>
            <a:ext cx="8065453" cy="165604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112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224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337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449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562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67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786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89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FBE7D-50CA-4F7A-A4F8-78429D7D0587}" type="datetimeFigureOut">
              <a:rPr lang="ru-RU" smtClean="0"/>
              <a:t>15.10.2024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914737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FBE7D-50CA-4F7A-A4F8-78429D7D0587}" type="datetimeFigureOut">
              <a:rPr lang="ru-RU" smtClean="0"/>
              <a:t>15.10.2024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8778908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769759" y="273008"/>
            <a:ext cx="3030547" cy="5805157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74122" y="273008"/>
            <a:ext cx="8903603" cy="580515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FBE7D-50CA-4F7A-A4F8-78429D7D0587}" type="datetimeFigureOut">
              <a:rPr lang="ru-RU" smtClean="0"/>
              <a:t>15.10.2024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9930015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FBE7D-50CA-4F7A-A4F8-78429D7D0587}" type="datetimeFigureOut">
              <a:rPr lang="ru-RU" smtClean="0"/>
              <a:t>15.10.2024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9033746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0164" y="4164113"/>
            <a:ext cx="9793764" cy="1287035"/>
          </a:xfrm>
        </p:spPr>
        <p:txBody>
          <a:bodyPr anchor="t"/>
          <a:lstStyle>
            <a:lvl1pPr algn="l">
              <a:defRPr sz="45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0164" y="2746575"/>
            <a:ext cx="9793764" cy="1417537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51124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2248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3372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449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55620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0674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57868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0899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FBE7D-50CA-4F7A-A4F8-78429D7D0587}" type="datetimeFigureOut">
              <a:rPr lang="ru-RU" smtClean="0"/>
              <a:t>15.10.2024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4991920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74122" y="1587043"/>
            <a:ext cx="5967074" cy="4491122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833232" y="1587043"/>
            <a:ext cx="5967075" cy="4491122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FBE7D-50CA-4F7A-A4F8-78429D7D0587}" type="datetimeFigureOut">
              <a:rPr lang="ru-RU" smtClean="0"/>
              <a:t>15.10.2024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3136685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6104" y="259508"/>
            <a:ext cx="10369868" cy="1080029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76104" y="1450540"/>
            <a:ext cx="5090917" cy="604516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1241" indent="0">
              <a:buNone/>
              <a:defRPr sz="2200" b="1"/>
            </a:lvl2pPr>
            <a:lvl3pPr marL="1022482" indent="0">
              <a:buNone/>
              <a:defRPr sz="2000" b="1"/>
            </a:lvl3pPr>
            <a:lvl4pPr marL="1533723" indent="0">
              <a:buNone/>
              <a:defRPr sz="1800" b="1"/>
            </a:lvl4pPr>
            <a:lvl5pPr marL="2044964" indent="0">
              <a:buNone/>
              <a:defRPr sz="1800" b="1"/>
            </a:lvl5pPr>
            <a:lvl6pPr marL="2556205" indent="0">
              <a:buNone/>
              <a:defRPr sz="1800" b="1"/>
            </a:lvl6pPr>
            <a:lvl7pPr marL="3067446" indent="0">
              <a:buNone/>
              <a:defRPr sz="1800" b="1"/>
            </a:lvl7pPr>
            <a:lvl8pPr marL="3578687" indent="0">
              <a:buNone/>
              <a:defRPr sz="1800" b="1"/>
            </a:lvl8pPr>
            <a:lvl9pPr marL="4089928" indent="0">
              <a:buNone/>
              <a:defRPr sz="18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76104" y="2055056"/>
            <a:ext cx="5090917" cy="3733601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853055" y="1450540"/>
            <a:ext cx="5092917" cy="604516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1241" indent="0">
              <a:buNone/>
              <a:defRPr sz="2200" b="1"/>
            </a:lvl2pPr>
            <a:lvl3pPr marL="1022482" indent="0">
              <a:buNone/>
              <a:defRPr sz="2000" b="1"/>
            </a:lvl3pPr>
            <a:lvl4pPr marL="1533723" indent="0">
              <a:buNone/>
              <a:defRPr sz="1800" b="1"/>
            </a:lvl4pPr>
            <a:lvl5pPr marL="2044964" indent="0">
              <a:buNone/>
              <a:defRPr sz="1800" b="1"/>
            </a:lvl5pPr>
            <a:lvl6pPr marL="2556205" indent="0">
              <a:buNone/>
              <a:defRPr sz="1800" b="1"/>
            </a:lvl6pPr>
            <a:lvl7pPr marL="3067446" indent="0">
              <a:buNone/>
              <a:defRPr sz="1800" b="1"/>
            </a:lvl7pPr>
            <a:lvl8pPr marL="3578687" indent="0">
              <a:buNone/>
              <a:defRPr sz="1800" b="1"/>
            </a:lvl8pPr>
            <a:lvl9pPr marL="4089928" indent="0">
              <a:buNone/>
              <a:defRPr sz="18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853055" y="2055056"/>
            <a:ext cx="5092917" cy="3733601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FBE7D-50CA-4F7A-A4F8-78429D7D0587}" type="datetimeFigureOut">
              <a:rPr lang="ru-RU" smtClean="0"/>
              <a:t>15.10.2024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4931890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FBE7D-50CA-4F7A-A4F8-78429D7D0587}" type="datetimeFigureOut">
              <a:rPr lang="ru-RU" smtClean="0"/>
              <a:t>15.10.2024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1887856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FBE7D-50CA-4F7A-A4F8-78429D7D0587}" type="datetimeFigureOut">
              <a:rPr lang="ru-RU" smtClean="0"/>
              <a:t>15.10.2024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3807950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6106" y="258007"/>
            <a:ext cx="3790683" cy="1098030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04811" y="258008"/>
            <a:ext cx="6441160" cy="5530650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7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76106" y="1356038"/>
            <a:ext cx="3790683" cy="4432620"/>
          </a:xfrm>
        </p:spPr>
        <p:txBody>
          <a:bodyPr/>
          <a:lstStyle>
            <a:lvl1pPr marL="0" indent="0">
              <a:buNone/>
              <a:defRPr sz="1600"/>
            </a:lvl1pPr>
            <a:lvl2pPr marL="511241" indent="0">
              <a:buNone/>
              <a:defRPr sz="1300"/>
            </a:lvl2pPr>
            <a:lvl3pPr marL="1022482" indent="0">
              <a:buNone/>
              <a:defRPr sz="1100"/>
            </a:lvl3pPr>
            <a:lvl4pPr marL="1533723" indent="0">
              <a:buNone/>
              <a:defRPr sz="1000"/>
            </a:lvl4pPr>
            <a:lvl5pPr marL="2044964" indent="0">
              <a:buNone/>
              <a:defRPr sz="1000"/>
            </a:lvl5pPr>
            <a:lvl6pPr marL="2556205" indent="0">
              <a:buNone/>
              <a:defRPr sz="1000"/>
            </a:lvl6pPr>
            <a:lvl7pPr marL="3067446" indent="0">
              <a:buNone/>
              <a:defRPr sz="1000"/>
            </a:lvl7pPr>
            <a:lvl8pPr marL="3578687" indent="0">
              <a:buNone/>
              <a:defRPr sz="1000"/>
            </a:lvl8pPr>
            <a:lvl9pPr marL="4089928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FBE7D-50CA-4F7A-A4F8-78429D7D0587}" type="datetimeFigureOut">
              <a:rPr lang="ru-RU" smtClean="0"/>
              <a:t>15.10.2024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7074796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58407" y="4536123"/>
            <a:ext cx="6913245" cy="535515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58407" y="579016"/>
            <a:ext cx="6913245" cy="3888105"/>
          </a:xfrm>
        </p:spPr>
        <p:txBody>
          <a:bodyPr/>
          <a:lstStyle>
            <a:lvl1pPr marL="0" indent="0">
              <a:buNone/>
              <a:defRPr sz="3600"/>
            </a:lvl1pPr>
            <a:lvl2pPr marL="511241" indent="0">
              <a:buNone/>
              <a:defRPr sz="3100"/>
            </a:lvl2pPr>
            <a:lvl3pPr marL="1022482" indent="0">
              <a:buNone/>
              <a:defRPr sz="2700"/>
            </a:lvl3pPr>
            <a:lvl4pPr marL="1533723" indent="0">
              <a:buNone/>
              <a:defRPr sz="2200"/>
            </a:lvl4pPr>
            <a:lvl5pPr marL="2044964" indent="0">
              <a:buNone/>
              <a:defRPr sz="2200"/>
            </a:lvl5pPr>
            <a:lvl6pPr marL="2556205" indent="0">
              <a:buNone/>
              <a:defRPr sz="2200"/>
            </a:lvl6pPr>
            <a:lvl7pPr marL="3067446" indent="0">
              <a:buNone/>
              <a:defRPr sz="2200"/>
            </a:lvl7pPr>
            <a:lvl8pPr marL="3578687" indent="0">
              <a:buNone/>
              <a:defRPr sz="2200"/>
            </a:lvl8pPr>
            <a:lvl9pPr marL="4089928" indent="0">
              <a:buNone/>
              <a:defRPr sz="22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258407" y="5071638"/>
            <a:ext cx="6913245" cy="760520"/>
          </a:xfrm>
        </p:spPr>
        <p:txBody>
          <a:bodyPr/>
          <a:lstStyle>
            <a:lvl1pPr marL="0" indent="0">
              <a:buNone/>
              <a:defRPr sz="1600"/>
            </a:lvl1pPr>
            <a:lvl2pPr marL="511241" indent="0">
              <a:buNone/>
              <a:defRPr sz="1300"/>
            </a:lvl2pPr>
            <a:lvl3pPr marL="1022482" indent="0">
              <a:buNone/>
              <a:defRPr sz="1100"/>
            </a:lvl3pPr>
            <a:lvl4pPr marL="1533723" indent="0">
              <a:buNone/>
              <a:defRPr sz="1000"/>
            </a:lvl4pPr>
            <a:lvl5pPr marL="2044964" indent="0">
              <a:buNone/>
              <a:defRPr sz="1000"/>
            </a:lvl5pPr>
            <a:lvl6pPr marL="2556205" indent="0">
              <a:buNone/>
              <a:defRPr sz="1000"/>
            </a:lvl6pPr>
            <a:lvl7pPr marL="3067446" indent="0">
              <a:buNone/>
              <a:defRPr sz="1000"/>
            </a:lvl7pPr>
            <a:lvl8pPr marL="3578687" indent="0">
              <a:buNone/>
              <a:defRPr sz="1000"/>
            </a:lvl8pPr>
            <a:lvl9pPr marL="4089928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FBE7D-50CA-4F7A-A4F8-78429D7D0587}" type="datetimeFigureOut">
              <a:rPr lang="ru-RU" smtClean="0"/>
              <a:t>15.10.2024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5619959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6104" y="259508"/>
            <a:ext cx="10369868" cy="1080029"/>
          </a:xfrm>
          <a:prstGeom prst="rect">
            <a:avLst/>
          </a:prstGeom>
        </p:spPr>
        <p:txBody>
          <a:bodyPr vert="horz" lIns="102248" tIns="51124" rIns="102248" bIns="51124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76104" y="1512042"/>
            <a:ext cx="10369868" cy="4276616"/>
          </a:xfrm>
          <a:prstGeom prst="rect">
            <a:avLst/>
          </a:prstGeom>
        </p:spPr>
        <p:txBody>
          <a:bodyPr vert="horz" lIns="102248" tIns="51124" rIns="102248" bIns="51124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576104" y="6006163"/>
            <a:ext cx="2688485" cy="345009"/>
          </a:xfrm>
          <a:prstGeom prst="rect">
            <a:avLst/>
          </a:prstGeom>
        </p:spPr>
        <p:txBody>
          <a:bodyPr vert="horz" lIns="102248" tIns="51124" rIns="102248" bIns="51124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1FBE7D-50CA-4F7A-A4F8-78429D7D0587}" type="datetimeFigureOut">
              <a:rPr lang="ru-RU" smtClean="0"/>
              <a:t>15.10.2024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936710" y="6006163"/>
            <a:ext cx="3648657" cy="345009"/>
          </a:xfrm>
          <a:prstGeom prst="rect">
            <a:avLst/>
          </a:prstGeom>
        </p:spPr>
        <p:txBody>
          <a:bodyPr vert="horz" lIns="102248" tIns="51124" rIns="102248" bIns="51124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257487" y="6006163"/>
            <a:ext cx="2688485" cy="345009"/>
          </a:xfrm>
          <a:prstGeom prst="rect">
            <a:avLst/>
          </a:prstGeom>
        </p:spPr>
        <p:txBody>
          <a:bodyPr vert="horz" lIns="102248" tIns="51124" rIns="102248" bIns="51124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5AFB51-144D-447B-AA3C-70B42F49F3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522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/>
  </p:transition>
  <p:txStyles>
    <p:titleStyle>
      <a:lvl1pPr algn="ctr" defTabSz="1022482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3431" indent="-383431" algn="l" defTabSz="1022482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30767" indent="-319526" algn="l" defTabSz="1022482" rtl="0" eaLnBrk="1" latinLnBrk="0" hangingPunct="1">
        <a:spcBef>
          <a:spcPct val="20000"/>
        </a:spcBef>
        <a:buFont typeface="Arial" pitchFamily="34" charset="0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78103" indent="-255621" algn="l" defTabSz="1022482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789344" indent="-255621" algn="l" defTabSz="102248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300585" indent="-255621" algn="l" defTabSz="1022482" rtl="0" eaLnBrk="1" latinLnBrk="0" hangingPunct="1">
        <a:spcBef>
          <a:spcPct val="20000"/>
        </a:spcBef>
        <a:buFont typeface="Arial" pitchFamily="34" charset="0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11826" indent="-255621" algn="l" defTabSz="1022482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323067" indent="-255621" algn="l" defTabSz="1022482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34308" indent="-255621" algn="l" defTabSz="1022482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45549" indent="-255621" algn="l" defTabSz="1022482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2248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1241" algn="l" defTabSz="102248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22482" algn="l" defTabSz="102248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33723" algn="l" defTabSz="102248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4964" algn="l" defTabSz="102248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56205" algn="l" defTabSz="102248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67446" algn="l" defTabSz="102248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78687" algn="l" defTabSz="102248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89928" algn="l" defTabSz="102248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6.png"/><Relationship Id="rId7" Type="http://schemas.openxmlformats.org/officeDocument/2006/relationships/image" Target="../media/image1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jpeg"/><Relationship Id="rId7" Type="http://schemas.openxmlformats.org/officeDocument/2006/relationships/image" Target="../media/image3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35.jpe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="" xmlns:a16="http://schemas.microsoft.com/office/drawing/2014/main" id="{4B7E6903-8464-712F-152B-7C26B51485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6501" y="-44832"/>
            <a:ext cx="10950716" cy="652500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AA5A7E44-E1B1-C0B0-01D7-62941E1E59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006" y="-3138"/>
            <a:ext cx="780356" cy="126198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3B81FA10-4789-E98F-2890-2D9615CCDB29}"/>
              </a:ext>
            </a:extLst>
          </p:cNvPr>
          <p:cNvSpPr txBox="1"/>
          <p:nvPr/>
        </p:nvSpPr>
        <p:spPr>
          <a:xfrm>
            <a:off x="936501" y="2231975"/>
            <a:ext cx="72008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0224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Социальный кластер</a:t>
            </a:r>
          </a:p>
          <a:p>
            <a:pPr marL="0" marR="0" lvl="0" indent="0" algn="l" defTabSz="10224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«Полезная занятость»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3C1E07AC-AC80-D804-DA81-7B2EF3347D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6501" y="121548"/>
            <a:ext cx="1310754" cy="123149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3C04CA13-0F32-A76D-E808-F72CADAFEA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8795" y="104748"/>
            <a:ext cx="1335140" cy="133514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02C3C3CA-B73D-4A3B-A8E6-7D6BA350AF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87897" y="372996"/>
            <a:ext cx="1072989" cy="106689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EF2C57A7-F1C0-D2C2-7C42-BC9B3044B3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69572" y="372996"/>
            <a:ext cx="963251" cy="95715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88429" y="4824263"/>
            <a:ext cx="5400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Докладчик: Добрых Евгения Владимировна,</a:t>
            </a:r>
          </a:p>
          <a:p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заместитель директора МБУ КЦСОН Новоильинского района</a:t>
            </a:r>
          </a:p>
        </p:txBody>
      </p:sp>
    </p:spTree>
    <p:extLst>
      <p:ext uri="{BB962C8B-B14F-4D97-AF65-F5344CB8AC3E}">
        <p14:creationId xmlns:p14="http://schemas.microsoft.com/office/powerpoint/2010/main" val="19592230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82" y="0"/>
            <a:ext cx="778356" cy="126449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D2CAFE00-2248-C40A-6378-EBEBCABE8A6C}"/>
              </a:ext>
            </a:extLst>
          </p:cNvPr>
          <p:cNvSpPr txBox="1"/>
          <p:nvPr/>
        </p:nvSpPr>
        <p:spPr>
          <a:xfrm>
            <a:off x="504453" y="1007840"/>
            <a:ext cx="1065718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/>
            <a:r>
              <a:rPr lang="ru-RU" sz="18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социальном кластере в комплексе с трудотерапией проводятся индивидуальные и групповые коррекционные занятия. </a:t>
            </a:r>
          </a:p>
          <a:p>
            <a:pPr indent="457200"/>
            <a:r>
              <a:rPr lang="ru-RU" sz="18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Занятия направлены на решение оздоровления людей, имеющих ограниченные возможности здоровья и граждан пожилого возраста методом релаксации, </a:t>
            </a:r>
            <a:r>
              <a:rPr lang="ru-RU" sz="18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аутотрениговые</a:t>
            </a:r>
            <a:r>
              <a:rPr lang="ru-RU" sz="18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занятия, тактильно - двигательные упражнения и другие.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29BEDAEA-BE2E-81EA-AC87-0CE2BC3F72EE}"/>
              </a:ext>
            </a:extLst>
          </p:cNvPr>
          <p:cNvSpPr txBox="1"/>
          <p:nvPr/>
        </p:nvSpPr>
        <p:spPr>
          <a:xfrm>
            <a:off x="1296541" y="575791"/>
            <a:ext cx="95498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Комната психологической разгрузки «Гармония души»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6D7B3ABE-D8D8-ED7F-41CC-9076F98554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266" y="2592015"/>
            <a:ext cx="3132523" cy="3132523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61E36B2C-BB6D-AE37-FDB4-D0F00F5514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6862" y="2592016"/>
            <a:ext cx="3096344" cy="3096344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81E58E89-597A-0252-2DE8-FDF879CA5D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5305" y="2592015"/>
            <a:ext cx="3132523" cy="3132523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2939096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3FCC54B-ACF6-B0C5-916C-B1F08F6F0B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Анкета состояния когнитивных функций у пожилых граждан.</a:t>
            </a:r>
            <a:br>
              <a:rPr lang="ru-RU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C764ED77-5D30-25D4-13A1-9267686C19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103" y="863823"/>
            <a:ext cx="10369869" cy="492483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Было проанализировано состояние когнитивных функций у 54 человека </a:t>
            </a:r>
          </a:p>
          <a:p>
            <a:pPr marL="0" indent="0" algn="ctr">
              <a:buNone/>
            </a:pPr>
            <a:endParaRPr lang="ru-RU" sz="2400" dirty="0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27F9386E-D095-16A9-B126-99EB6F19E6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82" y="0"/>
            <a:ext cx="778356" cy="1264491"/>
          </a:xfrm>
          <a:prstGeom prst="rect">
            <a:avLst/>
          </a:prstGeom>
        </p:spPr>
      </p:pic>
      <p:graphicFrame>
        <p:nvGraphicFramePr>
          <p:cNvPr id="7" name="Диаграмма 6">
            <a:extLst>
              <a:ext uri="{FF2B5EF4-FFF2-40B4-BE49-F238E27FC236}">
                <a16:creationId xmlns="" xmlns:a16="http://schemas.microsoft.com/office/drawing/2014/main" id="{17080FEB-934E-785B-0A7D-91D3B1CE70D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800188"/>
              </p:ext>
            </p:extLst>
          </p:nvPr>
        </p:nvGraphicFramePr>
        <p:xfrm>
          <a:off x="2232645" y="1374783"/>
          <a:ext cx="6696744" cy="3089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E11FED7F-CBBE-2475-815E-71A7DE58C3F6}"/>
              </a:ext>
            </a:extLst>
          </p:cNvPr>
          <p:cNvSpPr txBox="1"/>
          <p:nvPr/>
        </p:nvSpPr>
        <p:spPr>
          <a:xfrm>
            <a:off x="576102" y="4896271"/>
            <a:ext cx="1036987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/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завершении проекта наблюдались положительные изменения: у 26% участников наблюдается улучшение когнитивных функций.</a:t>
            </a:r>
          </a:p>
          <a:p>
            <a:pPr indent="457200"/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подчеркивает важность продолжения работы в данном направлении. </a:t>
            </a:r>
          </a:p>
        </p:txBody>
      </p:sp>
    </p:spTree>
    <p:extLst>
      <p:ext uri="{BB962C8B-B14F-4D97-AF65-F5344CB8AC3E}">
        <p14:creationId xmlns:p14="http://schemas.microsoft.com/office/powerpoint/2010/main" val="33488842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74ECC69-1737-A2BD-47AD-F3901981D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7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реализации проекта "Социальный кластер "Полезная занятость"  были достигнуты следующие качественные результаты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583F641A-183D-8E6A-2E65-C99ECE50B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0771" y="1021914"/>
            <a:ext cx="10558528" cy="5097135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endParaRPr lang="ru-RU" sz="19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9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81EF014B-EA6D-AE78-9D36-8B93F89EA0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780356" cy="126198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57E12D38-39C8-FD08-B0B6-A38D998E42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567" y="3796598"/>
            <a:ext cx="10369867" cy="64759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B38BFE7D-FF90-6735-2790-58557DCBCE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568" y="1214574"/>
            <a:ext cx="10369867" cy="527876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1D58C26C-798E-E226-788B-212E918E93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568" y="2603231"/>
            <a:ext cx="10000074" cy="58728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61BBFA79-511E-50BD-1736-BD332E1788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3371" y="3240087"/>
            <a:ext cx="10120552" cy="556511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="" xmlns:a16="http://schemas.microsoft.com/office/drawing/2014/main" id="{5EFF61CB-B79D-0941-9A6E-3337DDE22C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6721" y="1757697"/>
            <a:ext cx="10000074" cy="845535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="" xmlns:a16="http://schemas.microsoft.com/office/drawing/2014/main" id="{E872DC8E-9F67-7287-62D4-E0EFA7DE577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8473" y="5328319"/>
            <a:ext cx="10000074" cy="82022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52500" y="4520261"/>
            <a:ext cx="71407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473" y="4520261"/>
            <a:ext cx="9717570" cy="553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18009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5B8DF883-A1AB-35B4-3185-5BF7BD8DB3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596" y="-1"/>
            <a:ext cx="10872899" cy="648017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419D52D8-7C1E-FBB4-AD08-39106B0FF8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80356" cy="126198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D5FC1B24-D683-CAC0-2D84-2690538B266A}"/>
              </a:ext>
            </a:extLst>
          </p:cNvPr>
          <p:cNvSpPr txBox="1"/>
          <p:nvPr/>
        </p:nvSpPr>
        <p:spPr>
          <a:xfrm>
            <a:off x="780357" y="1871935"/>
            <a:ext cx="83132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3277242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B733260-0495-F28F-644A-DDAE88C930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104" y="259508"/>
            <a:ext cx="10369868" cy="1828451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4000" dirty="0"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Актуальность</a:t>
            </a:r>
            <a:r>
              <a:rPr lang="ru-RU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E73BF052-7E25-C714-9C88-97DC2B2177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80356" cy="1261981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4454" y="1079847"/>
            <a:ext cx="10369868" cy="5040560"/>
          </a:xfrm>
        </p:spPr>
        <p:txBody>
          <a:bodyPr>
            <a:normAutofit fontScale="55000" lnSpcReduction="20000"/>
          </a:bodyPr>
          <a:lstStyle/>
          <a:p>
            <a:pPr marL="0" indent="457200" algn="just">
              <a:buNone/>
            </a:pPr>
            <a:r>
              <a:rPr lang="ru-RU" sz="42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После </a:t>
            </a:r>
            <a:r>
              <a:rPr lang="ru-RU" sz="42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завершения активной трудовой деятельности </a:t>
            </a:r>
            <a:r>
              <a:rPr lang="ru-RU" sz="42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многие граждане не </a:t>
            </a:r>
            <a:r>
              <a:rPr lang="ru-RU" sz="42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знают чем заняться. Именно поэтому, возникает проблема организации </a:t>
            </a:r>
            <a:r>
              <a:rPr lang="ru-RU" sz="42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гражда</a:t>
            </a:r>
            <a:r>
              <a:rPr lang="ru-RU" sz="42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 старшего поколения</a:t>
            </a:r>
            <a:r>
              <a:rPr lang="ru-RU" sz="42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ru-RU" sz="42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4692922C-AED0-C092-05B2-8ACD1B7AB7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908" y="2810499"/>
            <a:ext cx="3648146" cy="336071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33B3AFC5-1CE2-BB58-EEB3-70B073FB00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7061" y="2766278"/>
            <a:ext cx="3648146" cy="3404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6957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82" y="0"/>
            <a:ext cx="778356" cy="126449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008509" y="1655912"/>
            <a:ext cx="100091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8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760" y="4608239"/>
            <a:ext cx="1655946" cy="1645034"/>
          </a:xfrm>
          <a:prstGeom prst="rect">
            <a:avLst/>
          </a:prstGeom>
          <a:solidFill>
            <a:schemeClr val="tx2"/>
          </a:solidFill>
          <a:ln>
            <a:solidFill>
              <a:schemeClr val="accent1"/>
            </a:solidFill>
          </a:ln>
          <a:effectLst/>
        </p:spPr>
      </p:pic>
      <p:pic>
        <p:nvPicPr>
          <p:cNvPr id="1028" name="Picture 4" descr="Аватар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8322" y="4671801"/>
            <a:ext cx="1944216" cy="1584176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9189" y="4742780"/>
            <a:ext cx="2345816" cy="1563878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  <a:effectLst/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9B00E63B-9B90-2CC8-D8AE-97D3C990C0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7873" y="475954"/>
            <a:ext cx="10125631" cy="128238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B1EC0FB1-40A1-8D76-44C8-94C1943E40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1779" y="1636001"/>
            <a:ext cx="10125631" cy="142265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2D8B561D-6351-6B85-4D62-E74BFED2EC7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1325" y="3099425"/>
            <a:ext cx="10563480" cy="1333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1008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93083" y="320228"/>
            <a:ext cx="10153128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Для осуществления деятельности проекта обустроена Творческая мастерская «Эксклюзив» и комната психологической разгрузки «Гармония души» в отделении дневного пребывания граждан пожилого возраста и инвалидов  МБУ КЦСОН Новоильинского района.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FA66293D-DA61-DE17-4268-86B17EC652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5053" y="2087959"/>
            <a:ext cx="5461474" cy="3420480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87F0D169-85CA-E1BE-D1F7-79FD16DB4D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507" y="2087959"/>
            <a:ext cx="5464039" cy="3420480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93F76F06-12BA-1EF8-0C93-503EBB7C50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780356" cy="126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8681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9D869C2B-2791-DC57-8941-BAB4FF63F1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469" y="1151855"/>
            <a:ext cx="10585176" cy="3600400"/>
          </a:xfrm>
        </p:spPr>
        <p:txBody>
          <a:bodyPr>
            <a:normAutofit/>
          </a:bodyPr>
          <a:lstStyle/>
          <a:p>
            <a:pPr marL="0" lvl="0" indent="0" algn="just">
              <a:spcBef>
                <a:spcPts val="0"/>
              </a:spcBef>
              <a:spcAft>
                <a:spcPts val="1000"/>
              </a:spcAft>
              <a:buNone/>
            </a:pPr>
            <a:endParaRPr kumimoji="0" lang="ru-RU" sz="800" b="1" i="1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lvl="0" indent="0" algn="just">
              <a:spcBef>
                <a:spcPts val="0"/>
              </a:spcBef>
              <a:spcAft>
                <a:spcPts val="1000"/>
              </a:spcAft>
              <a:buNone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        </a:t>
            </a: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57DB781E-32A8-0BD4-EACE-0F4818AD1A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80356" cy="1261981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504453" y="1151855"/>
            <a:ext cx="1065718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200" dirty="0"/>
          </a:p>
          <a:p>
            <a:r>
              <a:rPr lang="ru-RU" sz="1200" dirty="0"/>
              <a:t>                                                                                                                                                                   </a:t>
            </a:r>
          </a:p>
          <a:p>
            <a:endParaRPr lang="ru-RU" sz="1200" dirty="0"/>
          </a:p>
          <a:p>
            <a:endParaRPr lang="ru-RU" sz="1200" dirty="0"/>
          </a:p>
          <a:p>
            <a:endParaRPr lang="ru-RU" sz="1200" dirty="0"/>
          </a:p>
          <a:p>
            <a:endParaRPr lang="ru-RU" sz="1200" dirty="0"/>
          </a:p>
          <a:p>
            <a:endParaRPr lang="ru-RU" sz="1200" dirty="0"/>
          </a:p>
          <a:p>
            <a:endParaRPr lang="ru-RU" sz="1200" dirty="0"/>
          </a:p>
          <a:p>
            <a:endParaRPr lang="ru-RU" sz="1200" dirty="0"/>
          </a:p>
          <a:p>
            <a:endParaRPr lang="ru-RU" sz="1200" dirty="0"/>
          </a:p>
          <a:p>
            <a:endParaRPr lang="ru-RU" sz="1200" dirty="0"/>
          </a:p>
          <a:p>
            <a:endParaRPr lang="ru-RU" sz="1200" dirty="0"/>
          </a:p>
          <a:p>
            <a:endParaRPr lang="ru-RU" sz="1200" dirty="0"/>
          </a:p>
          <a:p>
            <a:endParaRPr lang="ru-RU" sz="12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250349" y="555238"/>
            <a:ext cx="94072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chemeClr val="accent5">
                    <a:lumMod val="50000"/>
                  </a:schemeClr>
                </a:solidFill>
              </a:rPr>
              <a:t>С 01.02.2024 по 31.09.2024 г. в проекте приняли участие: 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5937E276-BE05-2B88-F838-9E26CEB6B3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754" y="1064739"/>
            <a:ext cx="5553850" cy="233395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AF8C3548-6B0D-9EEC-B933-72E58A8489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2288" y="976221"/>
            <a:ext cx="5660290" cy="233395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521479D5-0AAA-D6E0-491A-6EF75127C9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6500" y="3506049"/>
            <a:ext cx="10009113" cy="2918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3508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>
            <a:extLst>
              <a:ext uri="{FF2B5EF4-FFF2-40B4-BE49-F238E27FC236}">
                <a16:creationId xmlns="" xmlns:a16="http://schemas.microsoft.com/office/drawing/2014/main" id="{4FE71702-BD9E-BF74-F8DD-B3C979BFBF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6" y="-40671"/>
            <a:ext cx="780356" cy="1261981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080517" y="215751"/>
            <a:ext cx="100091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ходе реализации проекта было проведено 34 занятия в творческой мастерской «Эксклюзив».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ED339AEB-074D-84FC-84AC-013205AABB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909" y="1196142"/>
            <a:ext cx="2065298" cy="2325372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F6095F43-56D9-ED76-325F-F5C267069D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9145" y="1210029"/>
            <a:ext cx="2235997" cy="237127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99A85A1F-9936-6BF5-8271-1010390839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9072" y="1196142"/>
            <a:ext cx="2305077" cy="2360910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24844AD4-0060-E72F-63F5-3B9FFBBA0E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93285" y="1153205"/>
            <a:ext cx="2448273" cy="2432166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="" xmlns:a16="http://schemas.microsoft.com/office/drawing/2014/main" id="{B0ACFE31-ED4C-4129-58E2-63D3D0CAD3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1629" y="3763797"/>
            <a:ext cx="2062426" cy="2644356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="" xmlns:a16="http://schemas.microsoft.com/office/drawing/2014/main" id="{8B375BB5-5389-F784-24FC-06BE0B884D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35687" y="3770528"/>
            <a:ext cx="2232248" cy="2644355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="" xmlns:a16="http://schemas.microsoft.com/office/drawing/2014/main" id="{A5688CCE-BE0A-297E-CF55-623F70853C3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24216" y="3763797"/>
            <a:ext cx="2232248" cy="2519251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="" xmlns:a16="http://schemas.microsoft.com/office/drawing/2014/main" id="{F6F40536-BC35-DC52-93E7-45C567E38FB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29293" y="3702824"/>
            <a:ext cx="2184550" cy="2613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75527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6104" y="0"/>
            <a:ext cx="10369868" cy="1079847"/>
          </a:xfrm>
        </p:spPr>
        <p:txBody>
          <a:bodyPr>
            <a:normAutofit fontScale="90000"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sz="2700" dirty="0">
                <a:solidFill>
                  <a:srgbClr val="4970B5"/>
                </a:solidFill>
              </a:rPr>
              <a:t>Выставка о реализации проекта </a:t>
            </a:r>
            <a:br>
              <a:rPr lang="ru-RU" sz="2700" dirty="0">
                <a:solidFill>
                  <a:srgbClr val="4970B5"/>
                </a:solidFill>
              </a:rPr>
            </a:br>
            <a:r>
              <a:rPr lang="ru-RU" sz="2700" dirty="0">
                <a:solidFill>
                  <a:srgbClr val="4970B5"/>
                </a:solidFill>
              </a:rPr>
              <a:t>"Социальный кластер «Полезная занятость»</a:t>
            </a:r>
            <a:br>
              <a:rPr lang="ru-RU" sz="2700" dirty="0">
                <a:solidFill>
                  <a:srgbClr val="4970B5"/>
                </a:solidFill>
              </a:rPr>
            </a:br>
            <a:endParaRPr lang="ru-RU" sz="2700" dirty="0">
              <a:solidFill>
                <a:srgbClr val="4970B5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6104" y="1151855"/>
            <a:ext cx="10369868" cy="463680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выставки и  фотовыставки является отличным способом продемонстрировать достижения и влияние проекта на его участников. </a:t>
            </a:r>
          </a:p>
          <a:p>
            <a:pPr marL="0" indent="0" algn="ctr">
              <a:buNone/>
            </a:pPr>
            <a:r>
              <a:rPr lang="ru-RU" sz="1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реализации проекта каждая выставка  стала ярким событием и позволила участникам поделиться своими впечатлениями и опытом.</a:t>
            </a:r>
          </a:p>
          <a:p>
            <a:pPr marL="0" indent="0">
              <a:buNone/>
            </a:pPr>
            <a:endParaRPr lang="ru-RU" sz="1600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81050" cy="126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 descr="C:\Users\User\Desktop\конкурсы и гранты 2023 г\президентский грант 2023-2024\выставка\3d3bbe54-b398-40e6-8ed1-8e4bb8a78da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2526171" y="2425068"/>
            <a:ext cx="2336337" cy="1752253"/>
          </a:xfrm>
          <a:prstGeom prst="rect">
            <a:avLst/>
          </a:prstGeom>
          <a:noFill/>
          <a:ln>
            <a:solidFill>
              <a:srgbClr val="4970B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56" y="2177876"/>
            <a:ext cx="2145887" cy="1718386"/>
          </a:xfrm>
          <a:prstGeom prst="rect">
            <a:avLst/>
          </a:prstGeom>
          <a:noFill/>
          <a:ln w="9525">
            <a:solidFill>
              <a:srgbClr val="4970B5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898" y="3896262"/>
            <a:ext cx="1887105" cy="233603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B28C5D13-19D7-3CAC-C176-7E0FEDEE44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04635" y="2401740"/>
            <a:ext cx="1731282" cy="1798910"/>
          </a:xfrm>
          <a:prstGeom prst="rect">
            <a:avLst/>
          </a:prstGeom>
          <a:solidFill>
            <a:schemeClr val="bg1"/>
          </a:solidFill>
          <a:ln w="15875">
            <a:solidFill>
              <a:schemeClr val="tx2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F85C0170-5711-2F5E-5BE7-6181271B3D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7259553" y="4351331"/>
            <a:ext cx="1612252" cy="2149669"/>
          </a:xfrm>
          <a:prstGeom prst="rect">
            <a:avLst/>
          </a:prstGeom>
          <a:ln w="15875">
            <a:solidFill>
              <a:schemeClr val="tx2"/>
            </a:solidFill>
          </a:ln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66676903-3489-2C7C-57CA-390B904436E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72905" y="4322582"/>
            <a:ext cx="2149667" cy="1612250"/>
          </a:xfrm>
          <a:prstGeom prst="rect">
            <a:avLst/>
          </a:prstGeom>
          <a:ln w="15875">
            <a:solidFill>
              <a:schemeClr val="tx2"/>
            </a:solidFill>
          </a:ln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AC38F907-82D8-FD7D-79AF-846F5219284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50210" y="2425068"/>
            <a:ext cx="2381603" cy="1786203"/>
          </a:xfrm>
          <a:prstGeom prst="rect">
            <a:avLst/>
          </a:prstGeom>
          <a:ln w="15875">
            <a:solidFill>
              <a:schemeClr val="tx2"/>
            </a:solidFill>
          </a:ln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2DB7E935-B2EE-6190-4FA3-2D85105ABF8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5934" y="4321715"/>
            <a:ext cx="2051934" cy="1538951"/>
          </a:xfrm>
          <a:prstGeom prst="rect">
            <a:avLst/>
          </a:prstGeom>
          <a:ln w="15875"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2931149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8FDF75A3-FAAB-3668-59B9-4406FAC8754F}"/>
              </a:ext>
            </a:extLst>
          </p:cNvPr>
          <p:cNvSpPr txBox="1"/>
          <p:nvPr/>
        </p:nvSpPr>
        <p:spPr>
          <a:xfrm>
            <a:off x="792485" y="287759"/>
            <a:ext cx="1036915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</a:rPr>
              <a:t>Создание фотоальбома о этапах реализации проекта — это замечательная практика,</a:t>
            </a:r>
          </a:p>
          <a:p>
            <a:pPr algn="ctr"/>
            <a:r>
              <a:rPr lang="ru-RU" dirty="0">
                <a:solidFill>
                  <a:srgbClr val="002060"/>
                </a:solidFill>
              </a:rPr>
              <a:t>позволяющая не только сохранить важные моменты, но и продемонстрировать процесс работы, достижения наших участников проекта. 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5752027C-8768-1FD0-60A4-988EC56A0A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3336113" y="3952610"/>
            <a:ext cx="4592960" cy="2398055"/>
          </a:xfrm>
          <a:prstGeom prst="rect">
            <a:avLst/>
          </a:prstGeom>
          <a:ln w="25400">
            <a:solidFill>
              <a:schemeClr val="tx2"/>
            </a:solidFill>
          </a:ln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3C182F19-2F52-9DD1-1B5C-DBAB87C48E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9863031">
            <a:off x="441164" y="1843162"/>
            <a:ext cx="4570987" cy="2544809"/>
          </a:xfrm>
          <a:prstGeom prst="rect">
            <a:avLst/>
          </a:prstGeom>
          <a:ln w="25400">
            <a:solidFill>
              <a:schemeClr val="tx2"/>
            </a:solidFill>
          </a:ln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B7230D2E-42B1-E94D-ED94-37E9A7FBAF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2143532">
            <a:off x="6546435" y="2027717"/>
            <a:ext cx="4495715" cy="2744980"/>
          </a:xfrm>
          <a:prstGeom prst="rect">
            <a:avLst/>
          </a:prstGeom>
          <a:ln w="25400">
            <a:solidFill>
              <a:schemeClr val="tx2"/>
            </a:solidFill>
          </a:ln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112DD502-393A-9F8D-B82C-4375F63260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29" y="0"/>
            <a:ext cx="780356" cy="126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2825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82" y="0"/>
            <a:ext cx="778356" cy="126449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64493" y="2087959"/>
            <a:ext cx="1847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728589" y="359767"/>
            <a:ext cx="8064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«Серебряное волонтерство»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3589" y="2614430"/>
            <a:ext cx="2998447" cy="2248835"/>
          </a:xfrm>
          <a:prstGeom prst="rect">
            <a:avLst/>
          </a:prstGeom>
          <a:noFill/>
          <a:ln w="25400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180" y="2718396"/>
            <a:ext cx="1913645" cy="2551527"/>
          </a:xfrm>
          <a:prstGeom prst="rect">
            <a:avLst/>
          </a:prstGeom>
          <a:noFill/>
          <a:ln w="25400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 descr="C:\Users\User\Desktop\конкурсы и гранты 2023 г\президентский грант 2023-2024\Отчет по мероприятиям\георгиевская ленточка\49d95f61-7a44-46c3-a57d-5e0a3f2b51d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208371" y="4383295"/>
            <a:ext cx="1668737" cy="2224982"/>
          </a:xfrm>
          <a:prstGeom prst="rect">
            <a:avLst/>
          </a:prstGeom>
          <a:noFill/>
          <a:ln w="25400"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4709" y="2664023"/>
            <a:ext cx="1890210" cy="2520280"/>
          </a:xfrm>
          <a:prstGeom prst="rect">
            <a:avLst/>
          </a:prstGeom>
          <a:noFill/>
          <a:ln w="25400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1314" y="3666733"/>
            <a:ext cx="1915974" cy="2554632"/>
          </a:xfrm>
          <a:prstGeom prst="rect">
            <a:avLst/>
          </a:prstGeom>
          <a:noFill/>
          <a:ln w="25400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78696" y="1119917"/>
            <a:ext cx="1099896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За отчетный период в рамках развития "Серебряное волонтерство" участники проекта проявили активность и творческий подход: </a:t>
            </a:r>
          </a:p>
          <a:p>
            <a:pPr marL="285750" indent="-285750">
              <a:buFontTx/>
              <a:buChar char="-"/>
            </a:pPr>
            <a:r>
              <a:rPr lang="ru-RU" sz="1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изготовили 23 броши, ко Дню победы для получателей социальных услуг нашего Центра;</a:t>
            </a:r>
          </a:p>
          <a:p>
            <a:pPr marL="285750" indent="-285750">
              <a:buFontTx/>
              <a:buChar char="-"/>
            </a:pPr>
            <a:r>
              <a:rPr lang="ru-RU" sz="1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связали 40 брелочков "Китенок« и подарили  детям, посещающих летний городской лагерь в МКУ СРЦН «Алые паруса»;</a:t>
            </a:r>
          </a:p>
          <a:p>
            <a:pPr marL="285750" indent="-285750">
              <a:buFontTx/>
              <a:buChar char="-"/>
            </a:pP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51818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1817</TotalTime>
  <Words>335</Words>
  <Application>Microsoft Office PowerPoint</Application>
  <PresentationFormat>Произвольный</PresentationFormat>
  <Paragraphs>61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Презентация PowerPoint</vt:lpstr>
      <vt:lpstr>Актуальность </vt:lpstr>
      <vt:lpstr>Презентация PowerPoint</vt:lpstr>
      <vt:lpstr>Презентация PowerPoint</vt:lpstr>
      <vt:lpstr>Презентация PowerPoint</vt:lpstr>
      <vt:lpstr>Презентация PowerPoint</vt:lpstr>
      <vt:lpstr> Выставка о реализации проекта  "Социальный кластер «Полезная занятость» </vt:lpstr>
      <vt:lpstr>Презентация PowerPoint</vt:lpstr>
      <vt:lpstr>Презентация PowerPoint</vt:lpstr>
      <vt:lpstr>Презентация PowerPoint</vt:lpstr>
      <vt:lpstr>Анкета состояния когнитивных функций у пожилых граждан.  </vt:lpstr>
      <vt:lpstr>В рамках реализации проекта "Социальный кластер "Полезная занятость"  были достигнуты следующие качественные результаты 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Бахтигиреев Роман Иванович</dc:creator>
  <cp:lastModifiedBy>User</cp:lastModifiedBy>
  <cp:revision>93</cp:revision>
  <dcterms:created xsi:type="dcterms:W3CDTF">2018-10-19T07:56:24Z</dcterms:created>
  <dcterms:modified xsi:type="dcterms:W3CDTF">2024-10-15T05:05:49Z</dcterms:modified>
</cp:coreProperties>
</file>