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43" r:id="rId2"/>
    <p:sldId id="3377" r:id="rId3"/>
    <p:sldId id="3381" r:id="rId4"/>
    <p:sldId id="3373" r:id="rId5"/>
    <p:sldId id="3368" r:id="rId6"/>
    <p:sldId id="3387" r:id="rId7"/>
    <p:sldId id="3360" r:id="rId8"/>
  </p:sldIdLst>
  <p:sldSz cx="9145588" cy="5145088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8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233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pos="2881">
          <p15:clr>
            <a:srgbClr val="A4A3A4"/>
          </p15:clr>
        </p15:guide>
        <p15:guide id="10" pos="5397">
          <p15:clr>
            <a:srgbClr val="A4A3A4"/>
          </p15:clr>
        </p15:guide>
        <p15:guide id="11" pos="267">
          <p15:clr>
            <a:srgbClr val="A4A3A4"/>
          </p15:clr>
        </p15:guide>
        <p15:guide id="1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3797"/>
    <a:srgbClr val="AE1233"/>
    <a:srgbClr val="9F7B63"/>
    <a:srgbClr val="F48E77"/>
    <a:srgbClr val="A1BD70"/>
    <a:srgbClr val="889EB6"/>
    <a:srgbClr val="004236"/>
    <a:srgbClr val="169274"/>
    <a:srgbClr val="60AEA9"/>
    <a:srgbClr val="8400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6" autoAdjust="0"/>
    <p:restoredTop sz="92986" autoAdjust="0"/>
  </p:normalViewPr>
  <p:slideViewPr>
    <p:cSldViewPr>
      <p:cViewPr>
        <p:scale>
          <a:sx n="106" d="100"/>
          <a:sy n="106" d="100"/>
        </p:scale>
        <p:origin x="-1368" y="-888"/>
      </p:cViewPr>
      <p:guideLst>
        <p:guide orient="horz" pos="328"/>
        <p:guide orient="horz" pos="4183"/>
        <p:guide orient="horz" pos="233"/>
        <p:guide orient="horz" pos="2976"/>
        <p:guide pos="4050"/>
        <p:guide pos="7588"/>
        <p:guide pos="38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ea typeface="微软雅黑" panose="020B0503020204020204" pitchFamily="34" charset="-122"/>
              </a:rPr>
              <a:pPr/>
              <a:t>2024/10/31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170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  <a:pPr>
                <a:defRPr/>
              </a:pPr>
              <a:t>2024/10/31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18F03C3-53C1-4F10-8DAF-D1F318E96C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7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62560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707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998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327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084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039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313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68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2024/10/31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-1" y="370411"/>
            <a:ext cx="1796402" cy="2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6" tIns="32518" rIns="65036" bIns="3251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2024/10/31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 advClick="0" advTm="0">
    <p:push dir="r"/>
  </p:transition>
  <p:timing>
    <p:tnLst>
      <p:par>
        <p:cTn id="1" dur="indefinite" restart="never" nodeType="tmRoot"/>
      </p:par>
    </p:tnLst>
  </p:timing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zabota-cher@kcson.gov35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6635"/>
          </a:xfrm>
          <a:prstGeom prst="rect">
            <a:avLst/>
          </a:prstGeom>
          <a:noFill/>
        </p:spPr>
      </p:pic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0" y="2246881"/>
            <a:ext cx="914558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zh-CN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Срок реализации:</a:t>
            </a:r>
          </a:p>
          <a:p>
            <a:pPr algn="ctr">
              <a:buNone/>
            </a:pPr>
            <a:r>
              <a:rPr lang="ru-RU" altLang="zh-CN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2023-2024 год</a:t>
            </a:r>
            <a:endParaRPr lang="ru-RU" altLang="zh-CN" sz="1600" b="1" cap="all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980506" y="3436640"/>
            <a:ext cx="5378494" cy="2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г.Череповец, Вологодская область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09444" y="1020632"/>
            <a:ext cx="2273424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zh-CN" altLang="en-US" sz="7200" b="1" cap="all" dirty="0">
              <a:solidFill>
                <a:schemeClr val="accent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0" y="54005"/>
            <a:ext cx="9145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zh-CN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Бюджетное учреждение социального обслуживания вологодской области «КОМПЛЕКСНЫЙ ЦЕНТР СОЦИАЛЬНОГО ОБСЛУЖИВАНИЯ НАСЕЛЕНИЯ ГОРОДА </a:t>
            </a:r>
            <a:r>
              <a:rPr lang="ru-RU" altLang="zh-CN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ЧЕРЕПОВЦА    </a:t>
            </a:r>
            <a:r>
              <a:rPr lang="ru-RU" altLang="zh-CN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 ЧЕРЕПОВЕЦКОГО РАЙОНА «ЗАБОТА»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0" y="1132384"/>
            <a:ext cx="892899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zh-CN" sz="2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СОЦИАЛЬНаЯ</a:t>
            </a:r>
            <a:r>
              <a:rPr lang="ru-RU" altLang="zh-CN" sz="2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ПРАКТИКА </a:t>
            </a:r>
            <a:endParaRPr lang="ru-RU" altLang="zh-CN" sz="2400" b="1" cap="all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zh-CN" sz="2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«БАБУШКИ И ВНУКИ»</a:t>
            </a:r>
            <a:endParaRPr lang="ru-RU" altLang="zh-CN" sz="2400" b="1" cap="all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62449" y="1153973"/>
            <a:ext cx="3827835" cy="2509358"/>
            <a:chOff x="2661987" y="1153617"/>
            <a:chExt cx="3827170" cy="2508584"/>
          </a:xfrm>
        </p:grpSpPr>
        <p:sp>
          <p:nvSpPr>
            <p:cNvPr id="6" name="矩形 5"/>
            <p:cNvSpPr/>
            <p:nvPr/>
          </p:nvSpPr>
          <p:spPr>
            <a:xfrm>
              <a:off x="2661987" y="1153617"/>
              <a:ext cx="1913585" cy="125429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75572" y="1153617"/>
              <a:ext cx="1913585" cy="1254292"/>
            </a:xfrm>
            <a:prstGeom prst="rect">
              <a:avLst/>
            </a:prstGeom>
            <a:solidFill>
              <a:schemeClr val="accent2"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61987" y="2407909"/>
              <a:ext cx="1913585" cy="1254292"/>
            </a:xfrm>
            <a:prstGeom prst="rect">
              <a:avLst/>
            </a:prstGeom>
            <a:solidFill>
              <a:srgbClr val="00B050">
                <a:alpha val="89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75572" y="2407909"/>
              <a:ext cx="1913585" cy="1254292"/>
            </a:xfrm>
            <a:prstGeom prst="rect">
              <a:avLst/>
            </a:prstGeom>
            <a:solidFill>
              <a:schemeClr val="accent3"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788255" y="1457809"/>
              <a:ext cx="1661048" cy="91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</a:t>
              </a:r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азличных мероприятия провели «серебряные волонтеры»</a:t>
              </a:r>
              <a:endParaRPr 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1840" y="1491964"/>
              <a:ext cx="1661048" cy="91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altLang="zh-CN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Пожилые люди и дети г. Череповца и Череповецкого района</a:t>
              </a:r>
              <a:endParaRPr 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8255" y="2738749"/>
              <a:ext cx="1661048" cy="91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«серебряных волонтеров»</a:t>
              </a:r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отмечают, что жизнь стала более активной</a:t>
              </a:r>
              <a:endParaRPr lang="en-US" sz="1000" kern="0" spc="-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01840" y="2915488"/>
              <a:ext cx="1661048" cy="399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</a:t>
              </a:r>
              <a:r>
                <a:rPr lang="ru-RU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оложительных отзывов от участников</a:t>
              </a:r>
              <a:endParaRPr lang="en-US" sz="1000" kern="0" spc="-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88255" y="1204020"/>
              <a:ext cx="1661048" cy="297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altLang="zh-CN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153</a:t>
              </a:r>
              <a:endParaRPr 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701840" y="1204020"/>
              <a:ext cx="1661048" cy="502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Зона внимания</a:t>
              </a:r>
              <a:endParaRPr lang="en-US" sz="1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ts val="1600"/>
                </a:lnSpc>
              </a:pPr>
              <a:endParaRPr 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88255" y="2484959"/>
              <a:ext cx="1661048" cy="297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altLang="zh-CN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ru-RU" altLang="zh-CN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01840" y="2661698"/>
              <a:ext cx="1661048" cy="297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altLang="zh-CN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262939" y="2098849"/>
              <a:ext cx="618122" cy="618121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/>
              <a:endParaRPr lang="zh-CN" altLang="en-US" sz="14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0" y="196280"/>
            <a:ext cx="8749258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108298" y="196280"/>
            <a:ext cx="8568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12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Наша миссия - заботливое отношение к пожилым людям, </a:t>
            </a:r>
            <a:r>
              <a:rPr lang="ru-RU" altLang="zh-CN" sz="12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СОДЕЙСТВИЕ ИХ САМОРЕАЛИЗАЦИИ И ЛИЧНОСТНОМУ РОСТУ, ОБЩЕНИЮ С МОЛОДЫМ ПОКОЛЕНИЕМ</a:t>
            </a:r>
            <a:endParaRPr lang="ru-RU" altLang="zh-CN" sz="1200" b="1" cap="all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930" y="4300736"/>
            <a:ext cx="3204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zh-CN" sz="2400" b="1" cap="all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panose="020B0604020202020204" pitchFamily="34" charset="0"/>
              </a:rPr>
              <a:t>Забота в каждом из нас!</a:t>
            </a:r>
          </a:p>
        </p:txBody>
      </p:sp>
      <p:sp>
        <p:nvSpPr>
          <p:cNvPr id="29" name="直接连接符 24"/>
          <p:cNvSpPr>
            <a:spLocks noChangeShapeType="1"/>
          </p:cNvSpPr>
          <p:nvPr/>
        </p:nvSpPr>
        <p:spPr bwMode="auto">
          <a:xfrm>
            <a:off x="756371" y="4515569"/>
            <a:ext cx="4032448" cy="1191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5" tIns="34292" rIns="68585" bIns="3429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椭圆 2"/>
          <p:cNvSpPr>
            <a:spLocks noChangeArrowheads="1"/>
          </p:cNvSpPr>
          <p:nvPr/>
        </p:nvSpPr>
        <p:spPr bwMode="auto">
          <a:xfrm>
            <a:off x="4262183" y="4190972"/>
            <a:ext cx="622237" cy="6221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5" tIns="34292" rIns="68585" bIns="3429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zh-CN" sz="1200" spc="-1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2024</a:t>
            </a:r>
            <a:endParaRPr lang="zh-CN" altLang="en-US" sz="1200" spc="-1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椭圆 3"/>
          <p:cNvSpPr>
            <a:spLocks noChangeArrowheads="1"/>
          </p:cNvSpPr>
          <p:nvPr/>
        </p:nvSpPr>
        <p:spPr bwMode="auto">
          <a:xfrm>
            <a:off x="2473273" y="4156720"/>
            <a:ext cx="621333" cy="621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5" tIns="34292" rIns="68585" bIns="34292" anchor="ctr"/>
          <a:lstStyle/>
          <a:p>
            <a:pPr algn="ctr"/>
            <a:r>
              <a:rPr lang="ru-RU" altLang="zh-CN" sz="1200" spc="-1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2023</a:t>
            </a:r>
            <a:endParaRPr lang="zh-CN" altLang="en-US" sz="1200" spc="-1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椭圆 4"/>
          <p:cNvSpPr>
            <a:spLocks noChangeArrowheads="1"/>
          </p:cNvSpPr>
          <p:nvPr/>
        </p:nvSpPr>
        <p:spPr bwMode="auto">
          <a:xfrm>
            <a:off x="684362" y="4156720"/>
            <a:ext cx="621333" cy="6211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5" tIns="34292" rIns="68585" bIns="3429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zh-CN" sz="1200" spc="-1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2019</a:t>
            </a:r>
            <a:endParaRPr lang="zh-CN" altLang="en-US" sz="1200" spc="-1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文本框 13"/>
          <p:cNvSpPr>
            <a:spLocks noChangeArrowheads="1"/>
          </p:cNvSpPr>
          <p:nvPr/>
        </p:nvSpPr>
        <p:spPr bwMode="auto">
          <a:xfrm>
            <a:off x="324322" y="3724672"/>
            <a:ext cx="1679059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5" tIns="34292" rIns="68585" bIns="3429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ru-RU" altLang="zh-CN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11 волонтеров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文本框 14"/>
          <p:cNvSpPr>
            <a:spLocks noChangeArrowheads="1"/>
          </p:cNvSpPr>
          <p:nvPr/>
        </p:nvSpPr>
        <p:spPr bwMode="auto">
          <a:xfrm>
            <a:off x="2124522" y="3724672"/>
            <a:ext cx="1679059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5" tIns="34292" rIns="68585" bIns="3429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ru-RU" altLang="zh-CN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28 волонтеров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9" name="文本框 17"/>
          <p:cNvSpPr>
            <a:spLocks noChangeArrowheads="1"/>
          </p:cNvSpPr>
          <p:nvPr/>
        </p:nvSpPr>
        <p:spPr bwMode="auto">
          <a:xfrm>
            <a:off x="3852714" y="3724672"/>
            <a:ext cx="1643793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5" tIns="34292" rIns="68585" bIns="3429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ru-RU" altLang="zh-CN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47 волонтеров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026" name="Picture 2" descr="C:\Users\User\Downloads\MyCollages (2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306" y="1276400"/>
            <a:ext cx="2304256" cy="2304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D:\общая\Буклет департамент\баб и вну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14" y="1816600"/>
            <a:ext cx="1260000" cy="1260000"/>
          </a:xfrm>
          <a:prstGeom prst="rect">
            <a:avLst/>
          </a:prstGeom>
          <a:noFill/>
        </p:spPr>
      </p:pic>
      <p:pic>
        <p:nvPicPr>
          <p:cNvPr id="40" name="Рисунок 39" descr="MyCollages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1026" y="1276400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5364882" y="2284512"/>
            <a:ext cx="0" cy="2088232"/>
          </a:xfrm>
          <a:prstGeom prst="line">
            <a:avLst/>
          </a:prstGeom>
          <a:noFill/>
          <a:ln>
            <a:solidFill>
              <a:schemeClr val="accent3"/>
            </a:solidFill>
            <a:prstDash val="sys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36"/>
          <p:cNvGrpSpPr/>
          <p:nvPr/>
        </p:nvGrpSpPr>
        <p:grpSpPr>
          <a:xfrm>
            <a:off x="0" y="2544663"/>
            <a:ext cx="9134701" cy="1284380"/>
            <a:chOff x="-1" y="3391836"/>
            <a:chExt cx="12177486" cy="1711978"/>
          </a:xfrm>
        </p:grpSpPr>
        <p:sp>
          <p:nvSpPr>
            <p:cNvPr id="2" name="任意多边形: 形状 1"/>
            <p:cNvSpPr/>
            <p:nvPr/>
          </p:nvSpPr>
          <p:spPr>
            <a:xfrm>
              <a:off x="0" y="3579814"/>
              <a:ext cx="12177485" cy="1524000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5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-1" y="3391836"/>
              <a:ext cx="12177485" cy="1184928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5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808465" y="1565790"/>
            <a:ext cx="0" cy="1557138"/>
          </a:xfrm>
          <a:prstGeom prst="line">
            <a:avLst/>
          </a:prstGeom>
          <a:noFill/>
          <a:ln>
            <a:solidFill>
              <a:srgbClr val="00B050"/>
            </a:solidFill>
            <a:prstDash val="sysDash"/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39"/>
          <p:cNvGrpSpPr/>
          <p:nvPr/>
        </p:nvGrpSpPr>
        <p:grpSpPr>
          <a:xfrm>
            <a:off x="5100270" y="2192288"/>
            <a:ext cx="529232" cy="529303"/>
            <a:chOff x="7152175" y="3019795"/>
            <a:chExt cx="705520" cy="705520"/>
          </a:xfrm>
        </p:grpSpPr>
        <p:sp>
          <p:nvSpPr>
            <p:cNvPr id="12" name="泪滴形 11"/>
            <p:cNvSpPr/>
            <p:nvPr/>
          </p:nvSpPr>
          <p:spPr>
            <a:xfrm rot="8100000">
              <a:off x="7152175" y="3019795"/>
              <a:ext cx="705520" cy="70552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81802" y="3152450"/>
              <a:ext cx="246265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38"/>
          <p:cNvGrpSpPr/>
          <p:nvPr/>
        </p:nvGrpSpPr>
        <p:grpSpPr>
          <a:xfrm>
            <a:off x="3541502" y="2837314"/>
            <a:ext cx="599244" cy="599326"/>
            <a:chOff x="4921923" y="3804856"/>
            <a:chExt cx="798854" cy="798854"/>
          </a:xfrm>
        </p:grpSpPr>
        <p:sp>
          <p:nvSpPr>
            <p:cNvPr id="5" name="泪滴形 4"/>
            <p:cNvSpPr/>
            <p:nvPr/>
          </p:nvSpPr>
          <p:spPr>
            <a:xfrm rot="8100000">
              <a:off x="4921923" y="3804856"/>
              <a:ext cx="798854" cy="79885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98220" y="4002002"/>
              <a:ext cx="246265" cy="49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42"/>
          <p:cNvGrpSpPr/>
          <p:nvPr/>
        </p:nvGrpSpPr>
        <p:grpSpPr>
          <a:xfrm>
            <a:off x="204423" y="937749"/>
            <a:ext cx="3288251" cy="1778811"/>
            <a:chOff x="1797793" y="1617780"/>
            <a:chExt cx="3327639" cy="2371013"/>
          </a:xfrm>
        </p:grpSpPr>
        <p:sp>
          <p:nvSpPr>
            <p:cNvPr id="34" name="矩形 33"/>
            <p:cNvSpPr/>
            <p:nvPr/>
          </p:nvSpPr>
          <p:spPr>
            <a:xfrm>
              <a:off x="1797793" y="1970404"/>
              <a:ext cx="3327635" cy="2018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Расширение круга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общения</a:t>
              </a:r>
            </a:p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Саморазвитие и личностный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рост</a:t>
              </a:r>
            </a:p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Возможность для добрых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дел</a:t>
              </a:r>
            </a:p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Реализация себя и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своей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душевной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теплоты</a:t>
              </a:r>
            </a:p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Участие в общественно-полезной деятельности</a:t>
              </a:r>
            </a:p>
            <a:p>
              <a:pPr algn="r">
                <a:lnSpc>
                  <a:spcPct val="120000"/>
                </a:lnSpc>
              </a:pPr>
              <a:endParaRPr lang="ru-RU" altLang="zh-CN" sz="1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  <a:buFont typeface="Arial" pitchFamily="34" charset="0"/>
                <a:buChar char="•"/>
              </a:pPr>
              <a:endParaRPr lang="ru-RU" altLang="zh-CN" sz="1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97794" y="1617780"/>
              <a:ext cx="3327638" cy="884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ГРАЖДАНАМ СТАРШЕГО ВОЗРАСТА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43"/>
          <p:cNvGrpSpPr/>
          <p:nvPr/>
        </p:nvGrpSpPr>
        <p:grpSpPr>
          <a:xfrm>
            <a:off x="5652914" y="3508644"/>
            <a:ext cx="3096344" cy="1226757"/>
            <a:chOff x="7713388" y="4875285"/>
            <a:chExt cx="3523682" cy="1291028"/>
          </a:xfrm>
        </p:grpSpPr>
        <p:sp>
          <p:nvSpPr>
            <p:cNvPr id="41" name="矩形 29"/>
            <p:cNvSpPr/>
            <p:nvPr/>
          </p:nvSpPr>
          <p:spPr>
            <a:xfrm>
              <a:off x="7713388" y="5178413"/>
              <a:ext cx="3523682" cy="987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Расширение кругозора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Развитие творческих способностей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Формирование любви и уважения к пожилым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altLang="zh-CN" sz="11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Адаптация дошкольников  в социуме</a:t>
              </a:r>
            </a:p>
            <a:p>
              <a:pPr algn="just">
                <a:buFont typeface="Arial" pitchFamily="34" charset="0"/>
                <a:buChar char="•"/>
              </a:pPr>
              <a:endParaRPr lang="zh-CN" altLang="en-US" sz="1100" spc="-12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矩形 30"/>
            <p:cNvSpPr/>
            <p:nvPr/>
          </p:nvSpPr>
          <p:spPr>
            <a:xfrm>
              <a:off x="7713388" y="4875285"/>
              <a:ext cx="3359790" cy="30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0000">
                <a:lnSpc>
                  <a:spcPct val="80000"/>
                </a:lnSpc>
              </a:pPr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ДЕТЯМ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0" y="196280"/>
            <a:ext cx="8749258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108298" y="382107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1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ПРАКТИКА НАПРАВЛЕНА</a:t>
            </a:r>
            <a:endParaRPr lang="ru-RU" altLang="zh-CN" sz="900" b="1" cap="all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ownloads\zh2oX1gnH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978" y="916360"/>
            <a:ext cx="2066834" cy="154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ownloads\0o8yuFWoe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38" y="3580656"/>
            <a:ext cx="3178792" cy="143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4"/>
          <p:cNvSpPr/>
          <p:nvPr/>
        </p:nvSpPr>
        <p:spPr bwMode="auto">
          <a:xfrm rot="16200000">
            <a:off x="1861221" y="1082936"/>
            <a:ext cx="1400991" cy="2749177"/>
          </a:xfrm>
          <a:custGeom>
            <a:avLst/>
            <a:gdLst>
              <a:gd name="T0" fmla="*/ 0 w 21600"/>
              <a:gd name="T1" fmla="*/ 681 h 21600"/>
              <a:gd name="T2" fmla="*/ 177 w 21600"/>
              <a:gd name="T3" fmla="*/ 34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1925" y="21600"/>
                  <a:pt x="21600" y="16767"/>
                  <a:pt x="21600" y="10804"/>
                </a:cubicBezTo>
                <a:cubicBezTo>
                  <a:pt x="21600" y="4840"/>
                  <a:pt x="11925" y="0"/>
                  <a:pt x="0" y="0"/>
                </a:cubicBezTo>
              </a:path>
            </a:pathLst>
          </a:custGeom>
          <a:noFill/>
          <a:ln w="19050" cap="flat">
            <a:solidFill>
              <a:srgbClr val="546E7A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dirty="0">
              <a:gradFill>
                <a:gsLst>
                  <a:gs pos="0">
                    <a:srgbClr val="3F5096"/>
                  </a:gs>
                  <a:gs pos="100000">
                    <a:srgbClr val="3F5096"/>
                  </a:gs>
                </a:gsLst>
                <a:lin ang="5400000" scaled="1"/>
              </a:gra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47" name="AutoShape 7"/>
          <p:cNvSpPr/>
          <p:nvPr/>
        </p:nvSpPr>
        <p:spPr bwMode="auto">
          <a:xfrm>
            <a:off x="971104" y="2909157"/>
            <a:ext cx="410871" cy="413701"/>
          </a:xfrm>
          <a:custGeom>
            <a:avLst/>
            <a:gdLst>
              <a:gd name="T0" fmla="*/ 14 w 19679"/>
              <a:gd name="T1" fmla="*/ 2 h 19679"/>
              <a:gd name="T2" fmla="*/ 14 w 19679"/>
              <a:gd name="T3" fmla="*/ 14 h 19679"/>
              <a:gd name="T4" fmla="*/ 2 w 19679"/>
              <a:gd name="T5" fmla="*/ 14 h 19679"/>
              <a:gd name="T6" fmla="*/ 2 w 19679"/>
              <a:gd name="T7" fmla="*/ 2 h 19679"/>
              <a:gd name="T8" fmla="*/ 14 w 19679"/>
              <a:gd name="T9" fmla="*/ 2 h 19679"/>
              <a:gd name="T10" fmla="*/ 14 w 19679"/>
              <a:gd name="T11" fmla="*/ 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zh-CN" altLang="en-US" sz="2400" b="1" kern="0" dirty="0">
              <a:solidFill>
                <a:schemeClr val="bg1">
                  <a:lumMod val="50000"/>
                </a:schemeClr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9"/>
          <p:cNvSpPr/>
          <p:nvPr/>
        </p:nvSpPr>
        <p:spPr bwMode="auto">
          <a:xfrm>
            <a:off x="2285944" y="1582080"/>
            <a:ext cx="410871" cy="412984"/>
          </a:xfrm>
          <a:custGeom>
            <a:avLst/>
            <a:gdLst>
              <a:gd name="T0" fmla="*/ 14 w 19679"/>
              <a:gd name="T1" fmla="*/ 2 h 19679"/>
              <a:gd name="T2" fmla="*/ 14 w 19679"/>
              <a:gd name="T3" fmla="*/ 14 h 19679"/>
              <a:gd name="T4" fmla="*/ 2 w 19679"/>
              <a:gd name="T5" fmla="*/ 14 h 19679"/>
              <a:gd name="T6" fmla="*/ 2 w 19679"/>
              <a:gd name="T7" fmla="*/ 2 h 19679"/>
              <a:gd name="T8" fmla="*/ 14 w 19679"/>
              <a:gd name="T9" fmla="*/ 2 h 19679"/>
              <a:gd name="T10" fmla="*/ 14 w 19679"/>
              <a:gd name="T11" fmla="*/ 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2"/>
          </a:solidFill>
          <a:ln w="571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zh-CN" altLang="en-US" sz="2700" b="1" kern="0" dirty="0">
              <a:solidFill>
                <a:schemeClr val="bg1">
                  <a:lumMod val="50000"/>
                </a:schemeClr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9" name="AutoShape 6"/>
          <p:cNvSpPr/>
          <p:nvPr/>
        </p:nvSpPr>
        <p:spPr bwMode="auto">
          <a:xfrm>
            <a:off x="3726104" y="2878224"/>
            <a:ext cx="410871" cy="412984"/>
          </a:xfrm>
          <a:custGeom>
            <a:avLst/>
            <a:gdLst>
              <a:gd name="T0" fmla="*/ 14 w 19679"/>
              <a:gd name="T1" fmla="*/ 2 h 19679"/>
              <a:gd name="T2" fmla="*/ 14 w 19679"/>
              <a:gd name="T3" fmla="*/ 14 h 19679"/>
              <a:gd name="T4" fmla="*/ 2 w 19679"/>
              <a:gd name="T5" fmla="*/ 14 h 19679"/>
              <a:gd name="T6" fmla="*/ 2 w 19679"/>
              <a:gd name="T7" fmla="*/ 2 h 19679"/>
              <a:gd name="T8" fmla="*/ 14 w 19679"/>
              <a:gd name="T9" fmla="*/ 2 h 19679"/>
              <a:gd name="T10" fmla="*/ 14 w 19679"/>
              <a:gd name="T11" fmla="*/ 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3"/>
          </a:solidFill>
          <a:ln w="571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zh-CN" altLang="en-US" sz="2700" b="1" kern="0" dirty="0">
              <a:solidFill>
                <a:schemeClr val="bg1">
                  <a:lumMod val="50000"/>
                </a:schemeClr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0" y="196280"/>
            <a:ext cx="8749258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08298" y="382107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1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КЛЮЧЕВЫЕ ПРОБЛЕМЫ</a:t>
            </a:r>
            <a:endParaRPr lang="ru-RU" altLang="zh-CN" sz="1600" b="1" cap="all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1676174184_grizly-club-p-sotsialnaya-sfera-klipart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864" y="2518184"/>
            <a:ext cx="1872208" cy="1246920"/>
          </a:xfrm>
          <a:prstGeom prst="rect">
            <a:avLst/>
          </a:prstGeom>
          <a:noFill/>
        </p:spPr>
      </p:pic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252314" y="1468997"/>
            <a:ext cx="1944216" cy="6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392" tIns="48195" rIns="96392" bIns="48195">
            <a:spAutoFit/>
          </a:bodyPr>
          <a:lstStyle/>
          <a:p>
            <a:pPr algn="ctr" eaLnBrk="0" hangingPunct="0"/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Проблема соучастия взрослого в жизни ребенка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125704" y="3598304"/>
            <a:ext cx="2502874" cy="6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392" tIns="48195" rIns="96392" bIns="48195">
            <a:spAutoFit/>
          </a:bodyPr>
          <a:lstStyle/>
          <a:p>
            <a:pPr algn="ctr" eaLnBrk="0" hangingPunct="0"/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Повышение социальной активности старшего поколения в воспитании детей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3060626" y="3557229"/>
            <a:ext cx="2233538" cy="4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392" tIns="48195" rIns="96392" bIns="48195">
            <a:spAutoFit/>
          </a:bodyPr>
          <a:lstStyle/>
          <a:p>
            <a:pPr algn="ctr" eaLnBrk="0" hangingPunct="0"/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Недостаток общения </a:t>
            </a:r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детей</a:t>
            </a:r>
          </a:p>
          <a:p>
            <a:pPr algn="ctr" eaLnBrk="0" hangingPunct="0"/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со </a:t>
            </a:r>
            <a:r>
              <a:rPr lang="ru-RU" altLang="ru-RU" sz="1100" dirty="0" smtClean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细黑"/>
              </a:rPr>
              <a:t>старшим поколением</a:t>
            </a:r>
          </a:p>
        </p:txBody>
      </p:sp>
      <p:pic>
        <p:nvPicPr>
          <p:cNvPr id="2051" name="Picture 3" descr="C:\Users\User\Downloads\I4wes7A5nxA.jpg"/>
          <p:cNvPicPr>
            <a:picLocks noChangeAspect="1" noChangeArrowheads="1"/>
          </p:cNvPicPr>
          <p:nvPr/>
        </p:nvPicPr>
        <p:blipFill>
          <a:blip r:embed="rId4" cstate="print"/>
          <a:srcRect t="18909"/>
          <a:stretch>
            <a:fillRect/>
          </a:stretch>
        </p:blipFill>
        <p:spPr bwMode="auto">
          <a:xfrm>
            <a:off x="5508898" y="3580656"/>
            <a:ext cx="2157917" cy="131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ownloads\sADnXEUt4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890" y="844352"/>
            <a:ext cx="2439219" cy="137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ownloads\CfvL8Q7BES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066" y="2284512"/>
            <a:ext cx="2016671" cy="123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9315" r="40375" b="44531"/>
          <a:stretch>
            <a:fillRect/>
          </a:stretch>
        </p:blipFill>
        <p:spPr bwMode="auto">
          <a:xfrm>
            <a:off x="252314" y="4012704"/>
            <a:ext cx="1296144" cy="100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User\Downloads\J9mxYGkdHCY.jpg"/>
          <p:cNvPicPr>
            <a:picLocks noChangeAspect="1" noChangeArrowheads="1"/>
          </p:cNvPicPr>
          <p:nvPr/>
        </p:nvPicPr>
        <p:blipFill>
          <a:blip r:embed="rId4" cstate="print"/>
          <a:srcRect l="12837" t="21777"/>
          <a:stretch>
            <a:fillRect/>
          </a:stretch>
        </p:blipFill>
        <p:spPr bwMode="auto">
          <a:xfrm>
            <a:off x="1404442" y="1996480"/>
            <a:ext cx="13893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组合 285"/>
          <p:cNvGrpSpPr/>
          <p:nvPr/>
        </p:nvGrpSpPr>
        <p:grpSpPr>
          <a:xfrm>
            <a:off x="5364882" y="1060376"/>
            <a:ext cx="3695223" cy="3917197"/>
            <a:chOff x="2915816" y="1061933"/>
            <a:chExt cx="3695223" cy="3917197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915816" y="1066713"/>
              <a:ext cx="3695222" cy="3897654"/>
            </a:xfrm>
            <a:custGeom>
              <a:avLst/>
              <a:gdLst>
                <a:gd name="T0" fmla="*/ 151 w 456"/>
                <a:gd name="T1" fmla="*/ 0 h 481"/>
                <a:gd name="T2" fmla="*/ 214 w 456"/>
                <a:gd name="T3" fmla="*/ 58 h 481"/>
                <a:gd name="T4" fmla="*/ 214 w 456"/>
                <a:gd name="T5" fmla="*/ 56 h 481"/>
                <a:gd name="T6" fmla="*/ 294 w 456"/>
                <a:gd name="T7" fmla="*/ 106 h 481"/>
                <a:gd name="T8" fmla="*/ 294 w 456"/>
                <a:gd name="T9" fmla="*/ 106 h 481"/>
                <a:gd name="T10" fmla="*/ 349 w 456"/>
                <a:gd name="T11" fmla="*/ 91 h 481"/>
                <a:gd name="T12" fmla="*/ 456 w 456"/>
                <a:gd name="T13" fmla="*/ 198 h 481"/>
                <a:gd name="T14" fmla="*/ 349 w 456"/>
                <a:gd name="T15" fmla="*/ 305 h 481"/>
                <a:gd name="T16" fmla="*/ 346 w 456"/>
                <a:gd name="T17" fmla="*/ 304 h 481"/>
                <a:gd name="T18" fmla="*/ 349 w 456"/>
                <a:gd name="T19" fmla="*/ 305 h 481"/>
                <a:gd name="T20" fmla="*/ 329 w 456"/>
                <a:gd name="T21" fmla="*/ 388 h 481"/>
                <a:gd name="T22" fmla="*/ 329 w 456"/>
                <a:gd name="T23" fmla="*/ 387 h 481"/>
                <a:gd name="T24" fmla="*/ 344 w 456"/>
                <a:gd name="T25" fmla="*/ 426 h 481"/>
                <a:gd name="T26" fmla="*/ 288 w 456"/>
                <a:gd name="T27" fmla="*/ 481 h 481"/>
                <a:gd name="T28" fmla="*/ 233 w 456"/>
                <a:gd name="T29" fmla="*/ 426 h 481"/>
                <a:gd name="T30" fmla="*/ 269 w 456"/>
                <a:gd name="T31" fmla="*/ 374 h 481"/>
                <a:gd name="T32" fmla="*/ 268 w 456"/>
                <a:gd name="T33" fmla="*/ 374 h 481"/>
                <a:gd name="T34" fmla="*/ 296 w 456"/>
                <a:gd name="T35" fmla="*/ 291 h 481"/>
                <a:gd name="T36" fmla="*/ 285 w 456"/>
                <a:gd name="T37" fmla="*/ 283 h 481"/>
                <a:gd name="T38" fmla="*/ 287 w 456"/>
                <a:gd name="T39" fmla="*/ 284 h 481"/>
                <a:gd name="T40" fmla="*/ 200 w 456"/>
                <a:gd name="T41" fmla="*/ 353 h 481"/>
                <a:gd name="T42" fmla="*/ 200 w 456"/>
                <a:gd name="T43" fmla="*/ 352 h 481"/>
                <a:gd name="T44" fmla="*/ 200 w 456"/>
                <a:gd name="T45" fmla="*/ 359 h 481"/>
                <a:gd name="T46" fmla="*/ 143 w 456"/>
                <a:gd name="T47" fmla="*/ 416 h 481"/>
                <a:gd name="T48" fmla="*/ 86 w 456"/>
                <a:gd name="T49" fmla="*/ 359 h 481"/>
                <a:gd name="T50" fmla="*/ 143 w 456"/>
                <a:gd name="T51" fmla="*/ 302 h 481"/>
                <a:gd name="T52" fmla="*/ 160 w 456"/>
                <a:gd name="T53" fmla="*/ 305 h 481"/>
                <a:gd name="T54" fmla="*/ 160 w 456"/>
                <a:gd name="T55" fmla="*/ 304 h 481"/>
                <a:gd name="T56" fmla="*/ 249 w 456"/>
                <a:gd name="T57" fmla="*/ 236 h 481"/>
                <a:gd name="T58" fmla="*/ 245 w 456"/>
                <a:gd name="T59" fmla="*/ 224 h 481"/>
                <a:gd name="T60" fmla="*/ 246 w 456"/>
                <a:gd name="T61" fmla="*/ 227 h 481"/>
                <a:gd name="T62" fmla="*/ 139 w 456"/>
                <a:gd name="T63" fmla="*/ 240 h 481"/>
                <a:gd name="T64" fmla="*/ 139 w 456"/>
                <a:gd name="T65" fmla="*/ 239 h 481"/>
                <a:gd name="T66" fmla="*/ 75 w 456"/>
                <a:gd name="T67" fmla="*/ 274 h 481"/>
                <a:gd name="T68" fmla="*/ 0 w 456"/>
                <a:gd name="T69" fmla="*/ 199 h 481"/>
                <a:gd name="T70" fmla="*/ 75 w 456"/>
                <a:gd name="T71" fmla="*/ 123 h 481"/>
                <a:gd name="T72" fmla="*/ 141 w 456"/>
                <a:gd name="T73" fmla="*/ 161 h 481"/>
                <a:gd name="T74" fmla="*/ 141 w 456"/>
                <a:gd name="T75" fmla="*/ 161 h 481"/>
                <a:gd name="T76" fmla="*/ 246 w 456"/>
                <a:gd name="T77" fmla="*/ 170 h 481"/>
                <a:gd name="T78" fmla="*/ 157 w 456"/>
                <a:gd name="T79" fmla="*/ 127 h 481"/>
                <a:gd name="T80" fmla="*/ 157 w 456"/>
                <a:gd name="T81" fmla="*/ 127 h 481"/>
                <a:gd name="T82" fmla="*/ 151 w 456"/>
                <a:gd name="T83" fmla="*/ 128 h 481"/>
                <a:gd name="T84" fmla="*/ 87 w 456"/>
                <a:gd name="T85" fmla="*/ 64 h 481"/>
                <a:gd name="T86" fmla="*/ 151 w 456"/>
                <a:gd name="T8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6" h="481">
                  <a:moveTo>
                    <a:pt x="151" y="0"/>
                  </a:moveTo>
                  <a:cubicBezTo>
                    <a:pt x="184" y="0"/>
                    <a:pt x="211" y="25"/>
                    <a:pt x="214" y="58"/>
                  </a:cubicBezTo>
                  <a:cubicBezTo>
                    <a:pt x="214" y="57"/>
                    <a:pt x="214" y="57"/>
                    <a:pt x="214" y="56"/>
                  </a:cubicBezTo>
                  <a:cubicBezTo>
                    <a:pt x="238" y="102"/>
                    <a:pt x="265" y="119"/>
                    <a:pt x="294" y="106"/>
                  </a:cubicBezTo>
                  <a:cubicBezTo>
                    <a:pt x="294" y="106"/>
                    <a:pt x="294" y="106"/>
                    <a:pt x="294" y="106"/>
                  </a:cubicBezTo>
                  <a:cubicBezTo>
                    <a:pt x="310" y="96"/>
                    <a:pt x="329" y="91"/>
                    <a:pt x="349" y="91"/>
                  </a:cubicBezTo>
                  <a:cubicBezTo>
                    <a:pt x="408" y="91"/>
                    <a:pt x="456" y="138"/>
                    <a:pt x="456" y="198"/>
                  </a:cubicBezTo>
                  <a:cubicBezTo>
                    <a:pt x="456" y="257"/>
                    <a:pt x="408" y="305"/>
                    <a:pt x="349" y="305"/>
                  </a:cubicBezTo>
                  <a:cubicBezTo>
                    <a:pt x="348" y="305"/>
                    <a:pt x="347" y="305"/>
                    <a:pt x="346" y="304"/>
                  </a:cubicBezTo>
                  <a:cubicBezTo>
                    <a:pt x="347" y="305"/>
                    <a:pt x="348" y="305"/>
                    <a:pt x="349" y="305"/>
                  </a:cubicBezTo>
                  <a:cubicBezTo>
                    <a:pt x="327" y="333"/>
                    <a:pt x="320" y="361"/>
                    <a:pt x="329" y="388"/>
                  </a:cubicBezTo>
                  <a:cubicBezTo>
                    <a:pt x="329" y="387"/>
                    <a:pt x="329" y="387"/>
                    <a:pt x="329" y="387"/>
                  </a:cubicBezTo>
                  <a:cubicBezTo>
                    <a:pt x="338" y="397"/>
                    <a:pt x="344" y="411"/>
                    <a:pt x="344" y="426"/>
                  </a:cubicBezTo>
                  <a:cubicBezTo>
                    <a:pt x="344" y="456"/>
                    <a:pt x="319" y="481"/>
                    <a:pt x="288" y="481"/>
                  </a:cubicBezTo>
                  <a:cubicBezTo>
                    <a:pt x="258" y="481"/>
                    <a:pt x="233" y="456"/>
                    <a:pt x="233" y="426"/>
                  </a:cubicBezTo>
                  <a:cubicBezTo>
                    <a:pt x="233" y="402"/>
                    <a:pt x="248" y="381"/>
                    <a:pt x="269" y="374"/>
                  </a:cubicBezTo>
                  <a:cubicBezTo>
                    <a:pt x="269" y="374"/>
                    <a:pt x="269" y="374"/>
                    <a:pt x="268" y="374"/>
                  </a:cubicBezTo>
                  <a:cubicBezTo>
                    <a:pt x="292" y="351"/>
                    <a:pt x="301" y="323"/>
                    <a:pt x="296" y="291"/>
                  </a:cubicBezTo>
                  <a:cubicBezTo>
                    <a:pt x="302" y="294"/>
                    <a:pt x="286" y="284"/>
                    <a:pt x="285" y="283"/>
                  </a:cubicBezTo>
                  <a:cubicBezTo>
                    <a:pt x="286" y="284"/>
                    <a:pt x="286" y="284"/>
                    <a:pt x="287" y="284"/>
                  </a:cubicBezTo>
                  <a:cubicBezTo>
                    <a:pt x="259" y="282"/>
                    <a:pt x="230" y="305"/>
                    <a:pt x="200" y="353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0" y="354"/>
                    <a:pt x="200" y="357"/>
                    <a:pt x="200" y="359"/>
                  </a:cubicBezTo>
                  <a:cubicBezTo>
                    <a:pt x="200" y="391"/>
                    <a:pt x="175" y="416"/>
                    <a:pt x="143" y="416"/>
                  </a:cubicBezTo>
                  <a:cubicBezTo>
                    <a:pt x="112" y="416"/>
                    <a:pt x="86" y="391"/>
                    <a:pt x="86" y="359"/>
                  </a:cubicBezTo>
                  <a:cubicBezTo>
                    <a:pt x="86" y="328"/>
                    <a:pt x="112" y="302"/>
                    <a:pt x="143" y="302"/>
                  </a:cubicBezTo>
                  <a:cubicBezTo>
                    <a:pt x="149" y="302"/>
                    <a:pt x="155" y="303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209" y="296"/>
                    <a:pt x="239" y="274"/>
                    <a:pt x="249" y="236"/>
                  </a:cubicBezTo>
                  <a:cubicBezTo>
                    <a:pt x="250" y="237"/>
                    <a:pt x="246" y="227"/>
                    <a:pt x="245" y="224"/>
                  </a:cubicBezTo>
                  <a:cubicBezTo>
                    <a:pt x="246" y="225"/>
                    <a:pt x="246" y="226"/>
                    <a:pt x="246" y="227"/>
                  </a:cubicBezTo>
                  <a:cubicBezTo>
                    <a:pt x="207" y="206"/>
                    <a:pt x="171" y="210"/>
                    <a:pt x="139" y="240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26" y="260"/>
                    <a:pt x="102" y="274"/>
                    <a:pt x="75" y="274"/>
                  </a:cubicBezTo>
                  <a:cubicBezTo>
                    <a:pt x="34" y="274"/>
                    <a:pt x="0" y="240"/>
                    <a:pt x="0" y="199"/>
                  </a:cubicBezTo>
                  <a:cubicBezTo>
                    <a:pt x="0" y="157"/>
                    <a:pt x="34" y="123"/>
                    <a:pt x="75" y="123"/>
                  </a:cubicBezTo>
                  <a:cubicBezTo>
                    <a:pt x="103" y="123"/>
                    <a:pt x="128" y="138"/>
                    <a:pt x="141" y="161"/>
                  </a:cubicBezTo>
                  <a:cubicBezTo>
                    <a:pt x="141" y="161"/>
                    <a:pt x="141" y="161"/>
                    <a:pt x="141" y="161"/>
                  </a:cubicBezTo>
                  <a:cubicBezTo>
                    <a:pt x="176" y="187"/>
                    <a:pt x="211" y="190"/>
                    <a:pt x="246" y="170"/>
                  </a:cubicBezTo>
                  <a:cubicBezTo>
                    <a:pt x="237" y="141"/>
                    <a:pt x="20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5" y="128"/>
                    <a:pt x="153" y="128"/>
                    <a:pt x="151" y="128"/>
                  </a:cubicBezTo>
                  <a:cubicBezTo>
                    <a:pt x="116" y="128"/>
                    <a:pt x="87" y="99"/>
                    <a:pt x="87" y="64"/>
                  </a:cubicBezTo>
                  <a:cubicBezTo>
                    <a:pt x="87" y="29"/>
                    <a:pt x="116" y="0"/>
                    <a:pt x="151" y="0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4" name="椭圆 287"/>
            <p:cNvSpPr/>
            <p:nvPr/>
          </p:nvSpPr>
          <p:spPr>
            <a:xfrm>
              <a:off x="2916361" y="2065130"/>
              <a:ext cx="1224000" cy="1224000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2" name="椭圆 288"/>
            <p:cNvSpPr/>
            <p:nvPr/>
          </p:nvSpPr>
          <p:spPr>
            <a:xfrm>
              <a:off x="4898025" y="1809821"/>
              <a:ext cx="1713014" cy="1713014"/>
            </a:xfrm>
            <a:prstGeom prst="ellipse">
              <a:avLst/>
            </a:prstGeom>
            <a:gradFill flip="none" rotWithShape="1">
              <a:gsLst>
                <a:gs pos="3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90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3" name="椭圆 289"/>
            <p:cNvSpPr/>
            <p:nvPr/>
          </p:nvSpPr>
          <p:spPr>
            <a:xfrm>
              <a:off x="3618180" y="1061933"/>
              <a:ext cx="1044000" cy="1044000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44" name="直接连接符 290"/>
            <p:cNvCxnSpPr/>
            <p:nvPr/>
          </p:nvCxnSpPr>
          <p:spPr>
            <a:xfrm rot="180000">
              <a:off x="4448190" y="1809821"/>
              <a:ext cx="771882" cy="49025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46" name="椭圆 292"/>
            <p:cNvSpPr/>
            <p:nvPr/>
          </p:nvSpPr>
          <p:spPr>
            <a:xfrm>
              <a:off x="3606367" y="3510025"/>
              <a:ext cx="936000" cy="936000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20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47" name="直接连接符 293"/>
            <p:cNvCxnSpPr/>
            <p:nvPr/>
          </p:nvCxnSpPr>
          <p:spPr>
            <a:xfrm rot="21480000" flipV="1">
              <a:off x="4211960" y="3028279"/>
              <a:ext cx="1065570" cy="85279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48" name="椭圆 294"/>
            <p:cNvSpPr/>
            <p:nvPr/>
          </p:nvSpPr>
          <p:spPr>
            <a:xfrm>
              <a:off x="4787756" y="4042758"/>
              <a:ext cx="936372" cy="936372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</a:gsLst>
              <a:lin ang="180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49" name="直接连接符 295"/>
            <p:cNvCxnSpPr/>
            <p:nvPr/>
          </p:nvCxnSpPr>
          <p:spPr>
            <a:xfrm rot="19380000" flipV="1">
              <a:off x="4912582" y="3345271"/>
              <a:ext cx="1065570" cy="85279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</p:grp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0" y="196280"/>
            <a:ext cx="8749258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08298" y="382107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1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Направления </a:t>
            </a:r>
            <a:r>
              <a:rPr lang="ru-RU" altLang="zh-CN" sz="1600" b="1" cap="all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МЕРОПРИЯТИй</a:t>
            </a:r>
            <a:r>
              <a:rPr lang="ru-RU" altLang="zh-CN" sz="1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 «СЕРЕБРЯНЫХ ВОЛОНТЕРОВ»</a:t>
            </a:r>
            <a:endParaRPr lang="ru-RU" altLang="zh-CN" sz="1600" b="1" cap="all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0" name="组合 296"/>
          <p:cNvGrpSpPr/>
          <p:nvPr/>
        </p:nvGrpSpPr>
        <p:grpSpPr>
          <a:xfrm>
            <a:off x="6170780" y="1162321"/>
            <a:ext cx="846000" cy="846000"/>
            <a:chOff x="3721714" y="1163878"/>
            <a:chExt cx="846000" cy="846000"/>
          </a:xfrm>
        </p:grpSpPr>
        <p:sp>
          <p:nvSpPr>
            <p:cNvPr id="51" name="椭圆 297"/>
            <p:cNvSpPr/>
            <p:nvPr/>
          </p:nvSpPr>
          <p:spPr>
            <a:xfrm>
              <a:off x="3721714" y="1163878"/>
              <a:ext cx="846000" cy="846000"/>
            </a:xfrm>
            <a:prstGeom prst="ellipse">
              <a:avLst/>
            </a:prstGeom>
            <a:gradFill flip="none" rotWithShape="1">
              <a:gsLst>
                <a:gs pos="0">
                  <a:srgbClr val="71AD2F"/>
                </a:gs>
                <a:gs pos="100000">
                  <a:srgbClr val="8FCE4A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50800" dir="2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10015" y="132236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Kozuka Gothic Pro B" pitchFamily="34" charset="-128"/>
                <a:ea typeface="Kozuka Gothic Pro B" pitchFamily="34" charset="-128"/>
              </a:endParaRPr>
            </a:p>
          </p:txBody>
        </p:sp>
      </p:grpSp>
      <p:grpSp>
        <p:nvGrpSpPr>
          <p:cNvPr id="53" name="组合 299"/>
          <p:cNvGrpSpPr/>
          <p:nvPr/>
        </p:nvGrpSpPr>
        <p:grpSpPr>
          <a:xfrm>
            <a:off x="5471175" y="2165609"/>
            <a:ext cx="1026000" cy="1026000"/>
            <a:chOff x="3022109" y="2167166"/>
            <a:chExt cx="1026000" cy="1026000"/>
          </a:xfrm>
        </p:grpSpPr>
        <p:sp>
          <p:nvSpPr>
            <p:cNvPr id="54" name="椭圆 300"/>
            <p:cNvSpPr/>
            <p:nvPr/>
          </p:nvSpPr>
          <p:spPr>
            <a:xfrm>
              <a:off x="3022109" y="2167166"/>
              <a:ext cx="1026000" cy="1026000"/>
            </a:xfrm>
            <a:prstGeom prst="ellipse">
              <a:avLst/>
            </a:prstGeom>
            <a:gradFill flip="none" rotWithShape="1">
              <a:gsLst>
                <a:gs pos="0">
                  <a:srgbClr val="DCA800"/>
                </a:gs>
                <a:gs pos="99000">
                  <a:srgbClr val="FFC819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508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5671" y="2361392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Kozuka Gothic Pro B" pitchFamily="34" charset="-128"/>
                <a:ea typeface="Kozuka Gothic Pro B" pitchFamily="34" charset="-128"/>
              </a:endParaRPr>
            </a:p>
          </p:txBody>
        </p:sp>
      </p:grpSp>
      <p:grpSp>
        <p:nvGrpSpPr>
          <p:cNvPr id="56" name="组合 302"/>
          <p:cNvGrpSpPr/>
          <p:nvPr/>
        </p:nvGrpSpPr>
        <p:grpSpPr>
          <a:xfrm>
            <a:off x="6141256" y="3602367"/>
            <a:ext cx="756000" cy="756000"/>
            <a:chOff x="3692190" y="3603924"/>
            <a:chExt cx="756000" cy="756000"/>
          </a:xfrm>
        </p:grpSpPr>
        <p:sp>
          <p:nvSpPr>
            <p:cNvPr id="57" name="椭圆 303"/>
            <p:cNvSpPr/>
            <p:nvPr/>
          </p:nvSpPr>
          <p:spPr>
            <a:xfrm>
              <a:off x="3692190" y="3603924"/>
              <a:ext cx="756000" cy="756000"/>
            </a:xfrm>
            <a:prstGeom prst="ellipse">
              <a:avLst/>
            </a:prstGeom>
            <a:gradFill flip="none" rotWithShape="1">
              <a:gsLst>
                <a:gs pos="0">
                  <a:srgbClr val="00A2DC"/>
                </a:gs>
                <a:gs pos="100000">
                  <a:srgbClr val="19C3FF"/>
                </a:gs>
              </a:gsLst>
              <a:lin ang="20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50800" dir="204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48530" y="373152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Kozuka Gothic Pro B" pitchFamily="34" charset="-128"/>
                <a:ea typeface="Kozuka Gothic Pro B" pitchFamily="34" charset="-128"/>
              </a:endParaRPr>
            </a:p>
          </p:txBody>
        </p:sp>
      </p:grpSp>
      <p:grpSp>
        <p:nvGrpSpPr>
          <p:cNvPr id="59" name="组合 305"/>
          <p:cNvGrpSpPr/>
          <p:nvPr/>
        </p:nvGrpSpPr>
        <p:grpSpPr>
          <a:xfrm>
            <a:off x="7331691" y="4136070"/>
            <a:ext cx="756160" cy="756160"/>
            <a:chOff x="4882625" y="4137627"/>
            <a:chExt cx="756160" cy="756160"/>
          </a:xfrm>
        </p:grpSpPr>
        <p:sp>
          <p:nvSpPr>
            <p:cNvPr id="60" name="椭圆 306"/>
            <p:cNvSpPr/>
            <p:nvPr/>
          </p:nvSpPr>
          <p:spPr>
            <a:xfrm>
              <a:off x="4882625" y="4137627"/>
              <a:ext cx="756160" cy="756160"/>
            </a:xfrm>
            <a:prstGeom prst="ellipse">
              <a:avLst/>
            </a:prstGeom>
            <a:gradFill flip="none" rotWithShape="1">
              <a:gsLst>
                <a:gs pos="0">
                  <a:srgbClr val="BC2063"/>
                </a:gs>
                <a:gs pos="100000">
                  <a:srgbClr val="DD3B80"/>
                </a:gs>
              </a:gsLst>
              <a:lin ang="180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50800" dir="180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33194" y="4298170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Kozuka Gothic Pro B" pitchFamily="34" charset="-128"/>
                <a:ea typeface="Kozuka Gothic Pro B" pitchFamily="34" charset="-128"/>
              </a:endParaRPr>
            </a:p>
          </p:txBody>
        </p:sp>
      </p:grpSp>
      <p:sp>
        <p:nvSpPr>
          <p:cNvPr id="63" name="椭圆 309"/>
          <p:cNvSpPr/>
          <p:nvPr/>
        </p:nvSpPr>
        <p:spPr>
          <a:xfrm>
            <a:off x="7470030" y="1921677"/>
            <a:ext cx="1476000" cy="147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63500" dir="90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grpSp>
        <p:nvGrpSpPr>
          <p:cNvPr id="65" name="组合 311"/>
          <p:cNvGrpSpPr/>
          <p:nvPr/>
        </p:nvGrpSpPr>
        <p:grpSpPr>
          <a:xfrm>
            <a:off x="3060626" y="986017"/>
            <a:ext cx="3253401" cy="866447"/>
            <a:chOff x="611560" y="987574"/>
            <a:chExt cx="3253401" cy="866447"/>
          </a:xfrm>
        </p:grpSpPr>
        <p:cxnSp>
          <p:nvCxnSpPr>
            <p:cNvPr id="66" name="直接连接符 312"/>
            <p:cNvCxnSpPr/>
            <p:nvPr/>
          </p:nvCxnSpPr>
          <p:spPr>
            <a:xfrm>
              <a:off x="611560" y="1854021"/>
              <a:ext cx="3253401" cy="0"/>
            </a:xfrm>
            <a:prstGeom prst="line">
              <a:avLst/>
            </a:prstGeom>
            <a:noFill/>
            <a:ln w="9525" cap="flat" cmpd="sng" algn="ctr">
              <a:solidFill>
                <a:srgbClr val="78B932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1080945" y="987574"/>
              <a:ext cx="24829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СПОРТИВНО-ОЗДОРОВИТЕЛЬНЫЕ МЕРОПРИЯТИЯ</a:t>
              </a:r>
            </a:p>
          </p:txBody>
        </p:sp>
        <p:cxnSp>
          <p:nvCxnSpPr>
            <p:cNvPr id="69" name="直接连接符 315"/>
            <p:cNvCxnSpPr/>
            <p:nvPr/>
          </p:nvCxnSpPr>
          <p:spPr>
            <a:xfrm>
              <a:off x="971600" y="1061933"/>
              <a:ext cx="0" cy="792088"/>
            </a:xfrm>
            <a:prstGeom prst="line">
              <a:avLst/>
            </a:prstGeom>
            <a:noFill/>
            <a:ln w="9525" cap="flat" cmpd="sng" algn="ctr">
              <a:solidFill>
                <a:srgbClr val="78B932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grpSp>
        <p:nvGrpSpPr>
          <p:cNvPr id="78" name="组合 324"/>
          <p:cNvGrpSpPr/>
          <p:nvPr/>
        </p:nvGrpSpPr>
        <p:grpSpPr>
          <a:xfrm>
            <a:off x="3060626" y="2124652"/>
            <a:ext cx="2412753" cy="602983"/>
            <a:chOff x="611560" y="2126209"/>
            <a:chExt cx="2412753" cy="602983"/>
          </a:xfrm>
        </p:grpSpPr>
        <p:cxnSp>
          <p:nvCxnSpPr>
            <p:cNvPr id="79" name="直接连接符 325"/>
            <p:cNvCxnSpPr/>
            <p:nvPr/>
          </p:nvCxnSpPr>
          <p:spPr>
            <a:xfrm>
              <a:off x="611560" y="2718117"/>
              <a:ext cx="2412753" cy="11075"/>
            </a:xfrm>
            <a:prstGeom prst="line">
              <a:avLst/>
            </a:prstGeom>
            <a:noFill/>
            <a:ln w="9525" cap="flat" cmpd="sng" algn="ctr">
              <a:solidFill>
                <a:srgbClr val="FFC000"/>
              </a:solidFill>
              <a:prstDash val="dash"/>
            </a:ln>
            <a:effectLst/>
          </p:spPr>
        </p:cxnSp>
        <p:cxnSp>
          <p:nvCxnSpPr>
            <p:cNvPr id="81" name="直接连接符 327"/>
            <p:cNvCxnSpPr/>
            <p:nvPr/>
          </p:nvCxnSpPr>
          <p:spPr>
            <a:xfrm>
              <a:off x="971600" y="2196288"/>
              <a:ext cx="0" cy="521829"/>
            </a:xfrm>
            <a:prstGeom prst="line">
              <a:avLst/>
            </a:prstGeom>
            <a:noFill/>
            <a:ln w="9525" cap="flat" cmpd="sng" algn="ctr">
              <a:solidFill>
                <a:srgbClr val="FFC000"/>
              </a:solidFill>
              <a:prstDash val="dash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1080945" y="2126209"/>
              <a:ext cx="154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КОНЦЕРТЫ </a:t>
              </a:r>
              <a:endParaRPr lang="ru-RU" altLang="zh-CN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 </a:t>
              </a: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ПРАЗДНИКИ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335"/>
          <p:cNvGrpSpPr/>
          <p:nvPr/>
        </p:nvGrpSpPr>
        <p:grpSpPr>
          <a:xfrm>
            <a:off x="2988618" y="3364632"/>
            <a:ext cx="3078752" cy="607580"/>
            <a:chOff x="611560" y="3699154"/>
            <a:chExt cx="3078752" cy="474427"/>
          </a:xfrm>
        </p:grpSpPr>
        <p:cxnSp>
          <p:nvCxnSpPr>
            <p:cNvPr id="90" name="直接连接符 336"/>
            <p:cNvCxnSpPr/>
            <p:nvPr/>
          </p:nvCxnSpPr>
          <p:spPr>
            <a:xfrm>
              <a:off x="611560" y="4163935"/>
              <a:ext cx="3078752" cy="9646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cxnSp>
          <p:nvCxnSpPr>
            <p:cNvPr id="92" name="直接连接符 338"/>
            <p:cNvCxnSpPr/>
            <p:nvPr/>
          </p:nvCxnSpPr>
          <p:spPr>
            <a:xfrm>
              <a:off x="971600" y="3714118"/>
              <a:ext cx="0" cy="449819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1043608" y="3699154"/>
              <a:ext cx="1814920" cy="40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МАСТЕР-КЛАССЫ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 </a:t>
              </a:r>
              <a:r>
                <a:rPr lang="ru-RU" altLang="zh-CN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АКЦИИ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5" name="组合 335"/>
          <p:cNvGrpSpPr/>
          <p:nvPr/>
        </p:nvGrpSpPr>
        <p:grpSpPr>
          <a:xfrm>
            <a:off x="3060627" y="4464609"/>
            <a:ext cx="2434429" cy="517644"/>
            <a:chOff x="611560" y="3506263"/>
            <a:chExt cx="3078752" cy="517644"/>
          </a:xfrm>
        </p:grpSpPr>
        <p:cxnSp>
          <p:nvCxnSpPr>
            <p:cNvPr id="126" name="直接连接符 336"/>
            <p:cNvCxnSpPr/>
            <p:nvPr/>
          </p:nvCxnSpPr>
          <p:spPr>
            <a:xfrm>
              <a:off x="611560" y="4014261"/>
              <a:ext cx="3078752" cy="9646"/>
            </a:xfrm>
            <a:prstGeom prst="line">
              <a:avLst/>
            </a:prstGeom>
            <a:noFill/>
            <a:ln w="9525" cap="flat" cmpd="sng" algn="ctr">
              <a:solidFill>
                <a:srgbClr val="B93797"/>
              </a:solidFill>
              <a:prstDash val="dash"/>
            </a:ln>
            <a:effectLst/>
          </p:spPr>
        </p:cxnSp>
        <p:cxnSp>
          <p:nvCxnSpPr>
            <p:cNvPr id="127" name="直接连接符 338"/>
            <p:cNvCxnSpPr/>
            <p:nvPr/>
          </p:nvCxnSpPr>
          <p:spPr>
            <a:xfrm>
              <a:off x="971600" y="3506263"/>
              <a:ext cx="0" cy="486000"/>
            </a:xfrm>
            <a:prstGeom prst="line">
              <a:avLst/>
            </a:prstGeom>
            <a:noFill/>
            <a:ln w="9525" cap="flat" cmpd="sng" algn="ctr">
              <a:solidFill>
                <a:srgbClr val="B93797"/>
              </a:solidFill>
              <a:prstDash val="dash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1080944" y="3558414"/>
              <a:ext cx="2353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ВИДЕО-ИСТОРИИ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4" name="Picture 2" descr="E:\Фото для презентации\Бабушки и внуки\DSC_130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04442" y="844352"/>
            <a:ext cx="141504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4" descr="E:\Фото для презентации\Бабушки и внуки\DSC_1396ред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8298" y="1276400"/>
            <a:ext cx="1368152" cy="94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ownloads\018uAyx39E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2434" y="3148608"/>
            <a:ext cx="144316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ownloads\H7UOxF2yww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298" y="2572544"/>
            <a:ext cx="1378153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6gVFZ5N-lH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AutoShape 5" descr="6gVFZ5N-lH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C:\Users\User\Downloads\6gVFZ5N-lH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3351"/>
            <a:ext cx="9145588" cy="41583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t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47"/>
            <a:ext cx="9145588" cy="5146635"/>
          </a:xfrm>
          <a:prstGeom prst="rect">
            <a:avLst/>
          </a:prstGeom>
          <a:noFill/>
        </p:spPr>
      </p:pic>
      <p:sp>
        <p:nvSpPr>
          <p:cNvPr id="6" name="Заголовок 9">
            <a:extLst>
              <a:ext uri="{FF2B5EF4-FFF2-40B4-BE49-F238E27FC236}">
                <a16:creationId xmlns="" xmlns:a16="http://schemas.microsoft.com/office/drawing/2014/main" id="{7EBB97FC-C188-4D5D-81E4-2BE2A400443A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502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КОНТАКТЫ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540346" y="70033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Lucida Sans Unicode" pitchFamily="34" charset="0"/>
                <a:sym typeface="+mn-lt"/>
              </a:rPr>
              <a:t>8 (8202) 26-34-88</a:t>
            </a:r>
          </a:p>
          <a:p>
            <a:pPr algn="ctr"/>
            <a:r>
              <a:rPr lang="ru-RU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Lucida Sans Unicode" pitchFamily="34" charset="0"/>
                <a:sym typeface="+mn-lt"/>
                <a:hlinkClick r:id="rId4"/>
              </a:rPr>
              <a:t>zabota-cher@kcson.gov35.ru</a:t>
            </a:r>
            <a:endParaRPr lang="ru-RU" altLang="zh-CN" sz="3600" dirty="0" smtClean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  <a:cs typeface="Lucida Sans Unicode" pitchFamily="34" charset="0"/>
              <a:sym typeface="+mn-lt"/>
            </a:endParaRPr>
          </a:p>
          <a:p>
            <a:pPr algn="ctr"/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Lucida Sans Unicode" pitchFamily="34" charset="0"/>
                <a:sym typeface="+mn-lt"/>
              </a:rPr>
              <a:t>zabota.gov35.ru</a:t>
            </a:r>
            <a:r>
              <a:rPr lang="ru-RU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Lucida Sans Unicode" pitchFamily="34" charset="0"/>
                <a:sym typeface="+mn-lt"/>
              </a:rPr>
              <a:t>      </a:t>
            </a:r>
          </a:p>
        </p:txBody>
      </p:sp>
      <p:pic>
        <p:nvPicPr>
          <p:cNvPr id="3074" name="Picture 2" descr="D:\общая\форум\куары\группа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4562" y="2428528"/>
            <a:ext cx="1440000" cy="1440000"/>
          </a:xfrm>
          <a:prstGeom prst="rect">
            <a:avLst/>
          </a:prstGeom>
          <a:noFill/>
        </p:spPr>
      </p:pic>
      <p:pic>
        <p:nvPicPr>
          <p:cNvPr id="3075" name="Picture 3" descr="D:\общая\форум\куары\сайт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6890" y="2428528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活力彩色多功能通用PPT模板"/>
</p:tagLst>
</file>

<file path=ppt/theme/theme1.xml><?xml version="1.0" encoding="utf-8"?>
<a:theme xmlns:a="http://schemas.openxmlformats.org/drawingml/2006/main" name="1_自定义设计方案">
  <a:themeElements>
    <a:clrScheme name="自定义 12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2C99C0"/>
      </a:accent1>
      <a:accent2>
        <a:srgbClr val="D53E25"/>
      </a:accent2>
      <a:accent3>
        <a:srgbClr val="ECA11A"/>
      </a:accent3>
      <a:accent4>
        <a:srgbClr val="2C99C0"/>
      </a:accent4>
      <a:accent5>
        <a:srgbClr val="D53E25"/>
      </a:accent5>
      <a:accent6>
        <a:srgbClr val="ECA11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Произвольный</PresentationFormat>
  <Paragraphs>57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1_自定义设计方案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活力彩色多功能通用PPT模板</dc:title>
  <dc:creator/>
  <cp:keywords>http:/www.ypppt.com</cp:keywords>
  <dc:description>http://www.ypppt.com/</dc:description>
  <cp:lastModifiedBy/>
  <cp:revision>2</cp:revision>
  <dcterms:created xsi:type="dcterms:W3CDTF">2016-10-17T14:00:00Z</dcterms:created>
  <dcterms:modified xsi:type="dcterms:W3CDTF">2024-10-31T12:01:13Z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