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7"/>
  </p:notesMasterIdLst>
  <p:handoutMasterIdLst>
    <p:handoutMasterId r:id="rId28"/>
  </p:handoutMasterIdLst>
  <p:sldIdLst>
    <p:sldId id="257" r:id="rId2"/>
    <p:sldId id="277" r:id="rId3"/>
    <p:sldId id="258" r:id="rId4"/>
    <p:sldId id="259" r:id="rId5"/>
    <p:sldId id="282" r:id="rId6"/>
    <p:sldId id="261" r:id="rId7"/>
    <p:sldId id="262" r:id="rId8"/>
    <p:sldId id="263" r:id="rId9"/>
    <p:sldId id="264" r:id="rId10"/>
    <p:sldId id="265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6" r:id="rId20"/>
    <p:sldId id="278" r:id="rId21"/>
    <p:sldId id="297" r:id="rId22"/>
    <p:sldId id="292" r:id="rId23"/>
    <p:sldId id="293" r:id="rId24"/>
    <p:sldId id="299" r:id="rId25"/>
    <p:sldId id="294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5" autoAdjust="0"/>
    <p:restoredTop sz="94660"/>
  </p:normalViewPr>
  <p:slideViewPr>
    <p:cSldViewPr>
      <p:cViewPr>
        <p:scale>
          <a:sx n="90" d="100"/>
          <a:sy n="90" d="100"/>
        </p:scale>
        <p:origin x="546" y="51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285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2402C-0C0F-487F-BA4F-1CED2D7DDCDF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11841-1CB3-450A-9634-D2FB45D072F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7B0CE-5592-4E0E-AEF4-845DC2544162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BC96E-A4E7-493D-9C2D-9AA8C1B792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85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890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719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93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561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288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970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510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658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60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290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540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9094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107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694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4324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5296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9385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911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26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89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321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205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989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604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C96E-A4E7-493D-9C2D-9AA8C1B7922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264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457F1-48D6-4D79-9503-5B5215A5E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38A1E26-3A1C-4848-9932-EEAC476B4C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CAA58B-B5F8-444C-B28C-685A751C6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8B6E-74DB-4DBA-BD7F-AE0DABEAEB91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A0E556-32CB-4692-B4C9-ED4F405AE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E611CF-B007-4302-A7C7-55FCE7E08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F9DE-7311-4B95-80E1-9A565BE93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10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E4A92E-7FBD-49C3-B078-C0F6994DD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3C0C8B-250D-43D0-9963-CB66BF537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846117-1850-4CEF-9E3E-54EC40D8F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8B6E-74DB-4DBA-BD7F-AE0DABEAEB91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3F0EF7-DA26-4940-BBE6-2CA04AC9C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292967-C7F5-403A-B221-F1E4C464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F9DE-7311-4B95-80E1-9A565BE93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572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9C2630-2FAA-4456-AAE9-BC1613D5C3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2DB1C8-B4D2-4F79-9685-343F1A1E1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DC157-D2D4-4C84-9028-10D6B227A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8B6E-74DB-4DBA-BD7F-AE0DABEAEB91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566AF1-E86C-43CD-A070-A285143BD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8D2CD2-777C-41AF-B5C2-23B242131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F9DE-7311-4B95-80E1-9A565BE93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259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113EB-2983-49BD-BE7C-4D2FFFC3B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ADF294-2DC6-45CB-AFD8-0BC152686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00FB8D-E393-4D9C-B9E6-517869FBB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8B6E-74DB-4DBA-BD7F-AE0DABEAEB91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64F440-63D3-4981-A5E1-DE5B9CBE7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61B4E4-17F4-4401-A5DB-FCC362D6D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F9DE-7311-4B95-80E1-9A565BE93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814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075CE-2E6A-4CC3-9700-57B6B167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3E496C-4DF9-47FE-8B3B-83DF7BCC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CC4001-567B-43FC-8A3A-D244962E0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8B6E-74DB-4DBA-BD7F-AE0DABEAEB91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9A0E18-B833-45C8-A5A5-A04DDBBEB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74C08F-24B0-492D-8896-2D405B44E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F9DE-7311-4B95-80E1-9A565BE93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251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4DC00F-C8A8-4942-9015-CE9598E55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C35629-B6AF-4776-A0A2-1CAEADD16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D55713-E880-47B3-8388-982514D3C5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F9F092-0E97-46DE-9C91-6AAD47341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8B6E-74DB-4DBA-BD7F-AE0DABEAEB91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9FE2CA-54A0-4700-B5E7-C4D26833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CF50F4-C92A-403E-A4D8-ED580FCBC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F9DE-7311-4B95-80E1-9A565BE93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553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719B7-5C91-420A-8C92-AD1538E57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80FCC0-24DB-4E96-B820-6C2C8E853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A691E2-8BFB-4D52-AB5E-F16C4A6BC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0C6863D-7BE3-4AE5-A00C-457F18307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5E2129-D683-4228-B6B0-5F3D3B8C6E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074357-6B77-474E-9DDA-2FE3851B1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8B6E-74DB-4DBA-BD7F-AE0DABEAEB91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F69C9D-48D2-4499-AA63-340CFBA39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1D446B-1FA2-47B5-9E28-751F46ECA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F9DE-7311-4B95-80E1-9A565BE93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841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F55350-CBEF-478D-8B26-BE6E91A54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207E549-B27A-4B7B-B6F1-6695368C0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8B6E-74DB-4DBA-BD7F-AE0DABEAEB91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5CD236-D7A2-48CD-BC34-1B64EB3D6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DC08FE-97C2-44FB-BFDE-78F839A59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F9DE-7311-4B95-80E1-9A565BE93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600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FEE08BA-28C3-4C1D-80DC-EE1A47D93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8B6E-74DB-4DBA-BD7F-AE0DABEAEB91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A12AC07-C7FB-4C35-A561-15B3B25D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2FD248-895F-4456-844A-D154D60E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F9DE-7311-4B95-80E1-9A565BE93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269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94E44-5E44-454C-A625-85ABC472E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84E51D-AAE5-4B3B-98E5-D8FD2ADE2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F45793-5D7A-4DA2-823A-CD0EF6ED2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4C5034-D71E-4892-9253-BE9DC2AAC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8B6E-74DB-4DBA-BD7F-AE0DABEAEB91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A38C22-F18F-43D1-A30D-2766566FA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07B60A-93FC-4202-968C-FC25EF14F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F9DE-7311-4B95-80E1-9A565BE93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063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101032-7E9F-4C5D-816B-1CC96256F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5EA1AB7-C6F9-45DC-8C60-FCBAB43206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AE02E7-132A-47B5-ADE1-498A38237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D53245-7198-48E2-995B-27B825145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28B6E-74DB-4DBA-BD7F-AE0DABEAEB91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601C90-15D5-4729-A454-E0C8712E2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0EED99-CB6B-4C36-B421-0A021C675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F9DE-7311-4B95-80E1-9A565BE93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535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C9CF98-0860-4263-9A53-6614D236C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9952E9-DF1A-474D-A862-8819C555E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6B018F-531A-42CF-8070-67D529C016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B6E-74DB-4DBA-BD7F-AE0DABEAEB91}" type="datetimeFigureOut">
              <a:rPr lang="ru-RU" smtClean="0"/>
              <a:pPr/>
              <a:t>31.10.2024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892535-38C8-4A0F-A272-CBBB7A2E8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05C65D-522A-4E27-B0DB-21124220C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CF9DE-7311-4B95-80E1-9A565BE93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19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524000" y="714356"/>
            <a:ext cx="9144000" cy="2795607"/>
          </a:xfrm>
        </p:spPr>
        <p:txBody>
          <a:bodyPr>
            <a:normAutofit/>
          </a:bodyPr>
          <a:lstStyle/>
          <a:p>
            <a:r>
              <a:rPr lang="ru-RU" altLang="ru-RU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казенное учреждение </a:t>
            </a:r>
            <a:r>
              <a:rPr lang="ru-RU" altLang="ru-RU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Самарской </a:t>
            </a:r>
            <a:r>
              <a:rPr lang="ru-RU" altLang="ru-RU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«Комплексный центр социального обслуживания населения Восточного округа»</a:t>
            </a:r>
            <a:br>
              <a:rPr lang="ru-RU" altLang="ru-RU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956560" y="1850064"/>
            <a:ext cx="7406640" cy="4579332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4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АКТИВНОЕ ДВИЖЕНИЕ 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l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Автор: Заведующий отделением </a:t>
            </a:r>
          </a:p>
          <a:p>
            <a:pPr algn="l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                        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Н.В. Кулагина 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г.о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 Отрадный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 descr="ру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5391" y="3464915"/>
            <a:ext cx="2009778" cy="3009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83" y="3425699"/>
            <a:ext cx="4254369" cy="3190777"/>
          </a:xfrm>
          <a:prstGeom prst="rect">
            <a:avLst/>
          </a:prstGeom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 rotWithShape="1">
          <a:blip r:embed="rId4"/>
          <a:srcRect t="8916" r="-1" b="30010"/>
          <a:stretch/>
        </p:blipFill>
        <p:spPr bwMode="auto">
          <a:xfrm>
            <a:off x="7484876" y="93841"/>
            <a:ext cx="4950808" cy="3331858"/>
          </a:xfrm>
          <a:prstGeom prst="rect">
            <a:avLst/>
          </a:prstGeom>
          <a:noFill/>
          <a:effectLst>
            <a:softEdge rad="533400"/>
          </a:effectLst>
        </p:spPr>
      </p:pic>
      <p:pic>
        <p:nvPicPr>
          <p:cNvPr id="15363" name="Picture 133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386" y="556254"/>
            <a:ext cx="5613039" cy="1837724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Урок 3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. Как улучшить мозговое кровообращение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04997" y="2272143"/>
            <a:ext cx="4803637" cy="3788830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Цель: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Формирование представлений о состояниях, связанных с нарушением мозгового кровообращения и способах профилактики.</a:t>
            </a:r>
          </a:p>
          <a:p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864" y="3140968"/>
            <a:ext cx="4608511" cy="3214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фото для пректа\C3DiEGOUYAADU3S.jpg">
            <a:extLst>
              <a:ext uri="{FF2B5EF4-FFF2-40B4-BE49-F238E27FC236}">
                <a16:creationId xmlns:a16="http://schemas.microsoft.com/office/drawing/2014/main" id="{2B08807C-3538-4209-BDBB-3DB55DDE0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0687" r="11302" b="-1"/>
          <a:stretch/>
        </p:blipFill>
        <p:spPr bwMode="auto">
          <a:xfrm>
            <a:off x="6563300" y="-315416"/>
            <a:ext cx="6263640" cy="4215384"/>
          </a:xfrm>
          <a:prstGeom prst="rect">
            <a:avLst/>
          </a:prstGeom>
          <a:noFill/>
          <a:effectLst>
            <a:softEdge rad="5334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CAD1C-4EF3-4EEE-883F-F4DE83FDA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4"/>
            <a:ext cx="4803636" cy="1694451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Урок 4.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 Приемы психологической саморегуляции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4842AA-0DF1-455E-B2C5-C7AFD1518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410" y="2636912"/>
            <a:ext cx="4803637" cy="3788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Цель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: Знакомство с основными психологическими способами снятия нервно-психического напряжения в различных жизненных ситуациях, формирование навыков саморегуляции.</a:t>
            </a:r>
          </a:p>
          <a:p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7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sposoby-bystro-usnut-poborot-bessonnicu-7.jpg">
            <a:extLst>
              <a:ext uri="{FF2B5EF4-FFF2-40B4-BE49-F238E27FC236}">
                <a16:creationId xmlns:a16="http://schemas.microsoft.com/office/drawing/2014/main" id="{45AD5148-D329-4544-B695-B6F457E7F2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9541" r="-2" b="-2"/>
          <a:stretch/>
        </p:blipFill>
        <p:spPr>
          <a:xfrm>
            <a:off x="-182887" y="-164595"/>
            <a:ext cx="6447707" cy="4622292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6" name="Picture 2" descr="C:\Users\User\Desktop\фото для пректа\DSCF0544.JPG">
            <a:extLst>
              <a:ext uri="{FF2B5EF4-FFF2-40B4-BE49-F238E27FC236}">
                <a16:creationId xmlns:a16="http://schemas.microsoft.com/office/drawing/2014/main" id="{BE49FDE6-A5D3-4E4F-8BB9-956739337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/>
          </a:blip>
          <a:srcRect t="20478" r="-2" b="-2"/>
          <a:stretch/>
        </p:blipFill>
        <p:spPr bwMode="auto">
          <a:xfrm>
            <a:off x="-186572" y="3184611"/>
            <a:ext cx="6447707" cy="3845519"/>
          </a:xfrm>
          <a:prstGeom prst="rect">
            <a:avLst/>
          </a:prstGeom>
          <a:noFill/>
          <a:effectLst>
            <a:softEdge rad="5334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1E2C02-494F-4A6B-A67B-1D965948F9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8434A-EC5B-4497-BC41-D4DFC7DC0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976" y="404665"/>
            <a:ext cx="5371063" cy="2232248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Урок 5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</a:rPr>
              <a:t>. Особенности ухода за кожей лица в пожилом возрасте, точечный массаж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8DDF50-95AE-4CB5-AF2D-4CFEA4BF7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3461" y="2935245"/>
            <a:ext cx="4977578" cy="363928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Цель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: Ознакомить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граждан старшего поколения с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расположением биоактивных точек на лице, с техникой выполнения точечного массажа. Формировать интерес к самостоятельным занятиям точечным массажем, применять его в целях омоложения.</a:t>
            </a:r>
          </a:p>
          <a:p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0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EE5C6BA-FE2A-4C38-8D88-E70C06E54F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E66F28-0926-4CFB-BDAB-646CAB184C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506919-CD11-4ABB-AC6F-627B05DE5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Урок 6.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Нейробика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Freeform 60">
            <a:extLst>
              <a:ext uri="{FF2B5EF4-FFF2-40B4-BE49-F238E27FC236}">
                <a16:creationId xmlns:a16="http://schemas.microsoft.com/office/drawing/2014/main" id="{DE9FA85F-F0FB-4952-A05F-04CC67B18E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3099" y="1"/>
            <a:ext cx="3960192" cy="2251543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B428C5-EE12-4EED-8FB5-8F4C4064A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422" y="2720346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Цель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: Ознакомить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граждан старшего поколения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 новым видом гимнастики-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нейробикой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Заинтересовать комплексами упражнений в целях оздоровления  и омоложения организма.</a:t>
            </a:r>
          </a:p>
          <a:p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Freeform 68">
            <a:extLst>
              <a:ext uri="{FF2B5EF4-FFF2-40B4-BE49-F238E27FC236}">
                <a16:creationId xmlns:a16="http://schemas.microsoft.com/office/drawing/2014/main" id="{FEBD362A-CC27-47D9-8FC3-A5E91BA076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5296" y="2922177"/>
            <a:ext cx="4956705" cy="3945299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3F50AD-B12E-F406-E1BA-48E3B4B5F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631" y="2720346"/>
            <a:ext cx="4691370" cy="4145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610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1772816"/>
            <a:ext cx="5496368" cy="3091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47AFD2-C84E-48B2-86D0-FF7853015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Урок 7.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</a:rPr>
              <a:t>Социальный туризм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A31A87-C62B-4C99-9DCA-A4EAE3C02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9" y="2110109"/>
            <a:ext cx="5270360" cy="4130607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Культурно-краеведческое</a:t>
            </a:r>
            <a:r>
              <a:rPr lang="ru-RU" sz="2000" dirty="0">
                <a:solidFill>
                  <a:srgbClr val="002060"/>
                </a:solidFill>
              </a:rPr>
              <a:t>. Позволяет полюбоваться памятниками природы родного края, познакомиться со старинными народными песнями и танцами в исполнении фольклорных коллективов.</a:t>
            </a:r>
          </a:p>
          <a:p>
            <a:r>
              <a:rPr lang="ru-RU" sz="2000" dirty="0" err="1" smtClean="0">
                <a:solidFill>
                  <a:srgbClr val="002060"/>
                </a:solidFill>
              </a:rPr>
              <a:t>Православно</a:t>
            </a:r>
            <a:r>
              <a:rPr lang="ru-RU" sz="2000" dirty="0" smtClean="0">
                <a:solidFill>
                  <a:srgbClr val="002060"/>
                </a:solidFill>
              </a:rPr>
              <a:t>-этнографическое</a:t>
            </a:r>
            <a:r>
              <a:rPr lang="ru-RU" sz="2000" dirty="0">
                <a:solidFill>
                  <a:srgbClr val="002060"/>
                </a:solidFill>
              </a:rPr>
              <a:t>. Предлагает познакомиться с историей, архитектурой, иконописью, ремесленными традициями края.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Виртуальный </a:t>
            </a:r>
            <a:r>
              <a:rPr lang="ru-RU" sz="2000" dirty="0">
                <a:solidFill>
                  <a:srgbClr val="002060"/>
                </a:solidFill>
              </a:rPr>
              <a:t>туризм. Позволяет пенсионерам и инвалидам виртуально посетить достопримечательности России и зарубежных стран.</a:t>
            </a:r>
          </a:p>
          <a:p>
            <a:pPr marL="0" indent="0">
              <a:buNone/>
            </a:pP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6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человек, внутренний,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7714B2A8-5297-436B-8D8D-AD74898605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" r="11454" b="-2"/>
          <a:stretch/>
        </p:blipFill>
        <p:spPr>
          <a:xfrm>
            <a:off x="7786846" y="-9476"/>
            <a:ext cx="4405154" cy="3776782"/>
          </a:xfrm>
          <a:custGeom>
            <a:avLst/>
            <a:gdLst>
              <a:gd name="connsiteX0" fmla="*/ 279221 w 4405154"/>
              <a:gd name="connsiteY0" fmla="*/ 0 h 3776782"/>
              <a:gd name="connsiteX1" fmla="*/ 4405154 w 4405154"/>
              <a:gd name="connsiteY1" fmla="*/ 0 h 3776782"/>
              <a:gd name="connsiteX2" fmla="*/ 4405154 w 4405154"/>
              <a:gd name="connsiteY2" fmla="*/ 3055054 h 3776782"/>
              <a:gd name="connsiteX3" fmla="*/ 4266200 w 4405154"/>
              <a:gd name="connsiteY3" fmla="*/ 3181344 h 3776782"/>
              <a:gd name="connsiteX4" fmla="*/ 2607554 w 4405154"/>
              <a:gd name="connsiteY4" fmla="*/ 3776782 h 3776782"/>
              <a:gd name="connsiteX5" fmla="*/ 0 w 4405154"/>
              <a:gd name="connsiteY5" fmla="*/ 1169228 h 3776782"/>
              <a:gd name="connsiteX6" fmla="*/ 204915 w 4405154"/>
              <a:gd name="connsiteY6" fmla="*/ 154250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154" h="3776782">
                <a:moveTo>
                  <a:pt x="279221" y="0"/>
                </a:moveTo>
                <a:lnTo>
                  <a:pt x="4405154" y="0"/>
                </a:lnTo>
                <a:lnTo>
                  <a:pt x="4405154" y="3055054"/>
                </a:lnTo>
                <a:lnTo>
                  <a:pt x="4266200" y="3181344"/>
                </a:lnTo>
                <a:cubicBezTo>
                  <a:pt x="3815461" y="3553326"/>
                  <a:pt x="3237603" y="3776782"/>
                  <a:pt x="2607554" y="3776782"/>
                </a:cubicBezTo>
                <a:cubicBezTo>
                  <a:pt x="1167442" y="3776782"/>
                  <a:pt x="0" y="2609341"/>
                  <a:pt x="0" y="1169228"/>
                </a:cubicBezTo>
                <a:cubicBezTo>
                  <a:pt x="0" y="809200"/>
                  <a:pt x="72965" y="466214"/>
                  <a:pt x="204915" y="15425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Рисунок 6" descr="Изображение выглядит как внутренний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id="{76041A06-CEA8-453B-9194-F93357AE6D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8" r="15816"/>
          <a:stretch/>
        </p:blipFill>
        <p:spPr>
          <a:xfrm>
            <a:off x="8738478" y="3917271"/>
            <a:ext cx="3453522" cy="2950205"/>
          </a:xfrm>
          <a:custGeom>
            <a:avLst/>
            <a:gdLst>
              <a:gd name="connsiteX0" fmla="*/ 1901420 w 3453522"/>
              <a:gd name="connsiteY0" fmla="*/ 0 h 2950205"/>
              <a:gd name="connsiteX1" fmla="*/ 3368648 w 3453522"/>
              <a:gd name="connsiteY1" fmla="*/ 691940 h 2950205"/>
              <a:gd name="connsiteX2" fmla="*/ 3453522 w 3453522"/>
              <a:gd name="connsiteY2" fmla="*/ 805440 h 2950205"/>
              <a:gd name="connsiteX3" fmla="*/ 3453522 w 3453522"/>
              <a:gd name="connsiteY3" fmla="*/ 2950205 h 2950205"/>
              <a:gd name="connsiteX4" fmla="*/ 316036 w 3453522"/>
              <a:gd name="connsiteY4" fmla="*/ 2950205 h 2950205"/>
              <a:gd name="connsiteX5" fmla="*/ 229491 w 3453522"/>
              <a:gd name="connsiteY5" fmla="*/ 2807749 h 2950205"/>
              <a:gd name="connsiteX6" fmla="*/ 0 w 3453522"/>
              <a:gd name="connsiteY6" fmla="*/ 1901419 h 2950205"/>
              <a:gd name="connsiteX7" fmla="*/ 1901420 w 3453522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3522" h="2950205">
                <a:moveTo>
                  <a:pt x="1901420" y="0"/>
                </a:moveTo>
                <a:cubicBezTo>
                  <a:pt x="2492116" y="0"/>
                  <a:pt x="3019900" y="269355"/>
                  <a:pt x="3368648" y="691940"/>
                </a:cubicBezTo>
                <a:lnTo>
                  <a:pt x="3453522" y="805440"/>
                </a:lnTo>
                <a:lnTo>
                  <a:pt x="3453522" y="2950205"/>
                </a:lnTo>
                <a:lnTo>
                  <a:pt x="316036" y="2950205"/>
                </a:lnTo>
                <a:lnTo>
                  <a:pt x="229491" y="2807749"/>
                </a:lnTo>
                <a:cubicBezTo>
                  <a:pt x="83134" y="2538330"/>
                  <a:pt x="0" y="2229583"/>
                  <a:pt x="0" y="1901419"/>
                </a:cubicBezTo>
                <a:cubicBezTo>
                  <a:pt x="0" y="851294"/>
                  <a:pt x="851295" y="0"/>
                  <a:pt x="1901420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57749F-B943-4D30-8F08-8AA92F25A8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BEB4C0-B323-4952-B06F-41D9145CF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777166"/>
            <a:ext cx="4283082" cy="1454051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Урок 8.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</a:rPr>
              <a:t>Игры разума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D7CFB4-8C0A-4219-B799-01571F43D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7417" y="2257006"/>
            <a:ext cx="4683469" cy="3862879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Мозг, как и тело, нужно постоянно держать в тонусе. Чтобы сохранять ясность ума, ему необходимы регулярные тренировки. Интеллектуальные игры помогают замедлить старение мозга.</a:t>
            </a:r>
          </a:p>
          <a:p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7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E5C6BA-FE2A-4C38-8D88-E70C06E54F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E66F28-0926-4CFB-BDAB-646CAB184C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465E77-D3B5-4A32-8922-3B90B2B08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pPr algn="ctr"/>
            <a:r>
              <a:rPr lang="ru-RU" sz="3700" b="1" dirty="0">
                <a:solidFill>
                  <a:schemeClr val="accent1">
                    <a:lumMod val="50000"/>
                  </a:schemeClr>
                </a:solidFill>
              </a:rPr>
              <a:t>Урок 9.</a:t>
            </a:r>
            <a:r>
              <a:rPr lang="ru-RU" sz="3700" dirty="0">
                <a:solidFill>
                  <a:schemeClr val="accent1">
                    <a:lumMod val="50000"/>
                  </a:schemeClr>
                </a:solidFill>
              </a:rPr>
              <a:t> Скандинавская ходьба </a:t>
            </a:r>
          </a:p>
        </p:txBody>
      </p:sp>
      <p:sp>
        <p:nvSpPr>
          <p:cNvPr id="16" name="Freeform 60">
            <a:extLst>
              <a:ext uri="{FF2B5EF4-FFF2-40B4-BE49-F238E27FC236}">
                <a16:creationId xmlns:a16="http://schemas.microsoft.com/office/drawing/2014/main" id="{DE9FA85F-F0FB-4952-A05F-04CC67B18E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3099" y="1"/>
            <a:ext cx="3960192" cy="2251543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11D939-C18A-421E-B07B-0B7B50D29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64" y="2492896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Цель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: Пропаганда здорового образа жизни и улучшение физического здоровья граждан пожилого возраста через занятия скандинавской ходьбой. </a:t>
            </a:r>
          </a:p>
          <a:p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Freeform 68">
            <a:extLst>
              <a:ext uri="{FF2B5EF4-FFF2-40B4-BE49-F238E27FC236}">
                <a16:creationId xmlns:a16="http://schemas.microsoft.com/office/drawing/2014/main" id="{FEBD362A-CC27-47D9-8FC3-A5E91BA076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5296" y="2922177"/>
            <a:ext cx="4956705" cy="3945299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Рисунок 9"/>
          <p:cNvPicPr/>
          <p:nvPr/>
        </p:nvPicPr>
        <p:blipFill rotWithShape="1">
          <a:blip r:embed="rId4" cstate="print"/>
          <a:srcRect t="16020" r="21081" b="25413"/>
          <a:stretch/>
        </p:blipFill>
        <p:spPr bwMode="auto">
          <a:xfrm>
            <a:off x="7235296" y="2922177"/>
            <a:ext cx="5231904" cy="40014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 descr="C:\Users\expert\Desktop\Фото И ВИДЕО материалы на конкурс ПРОФЕССИОНАЛ ГОДА\т. с. 3.jpg"/>
          <p:cNvPicPr>
            <a:picLocks noChangeAspect="1" noChangeArrowheads="1"/>
          </p:cNvPicPr>
          <p:nvPr/>
        </p:nvPicPr>
        <p:blipFill rotWithShape="1">
          <a:blip r:embed="rId5"/>
          <a:srcRect t="19292" r="3193"/>
          <a:stretch/>
        </p:blipFill>
        <p:spPr bwMode="auto">
          <a:xfrm>
            <a:off x="6636552" y="-182840"/>
            <a:ext cx="4015594" cy="26172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03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4">
            <a:extLst>
              <a:ext uri="{FF2B5EF4-FFF2-40B4-BE49-F238E27FC236}">
                <a16:creationId xmlns:a16="http://schemas.microsoft.com/office/drawing/2014/main" id="{DE09615D-24FD-4086-87D4-3BC6FF4383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D1987F-8813-4F4A-BE57-BB00FB4F08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2BF21-C20F-4BD2-91C2-CCF791296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138" y="332657"/>
            <a:ext cx="5192438" cy="2089024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Урок 10.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Подводим итоги занятий.</a:t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 Практическая работа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коллаж-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«Время 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перемен»</a:t>
            </a:r>
            <a:endParaRPr lang="ru-R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Freeform 67">
            <a:extLst>
              <a:ext uri="{FF2B5EF4-FFF2-40B4-BE49-F238E27FC236}">
                <a16:creationId xmlns:a16="http://schemas.microsoft.com/office/drawing/2014/main" id="{68C00EAE-4816-44D0-8DA9-3F070179BA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53036"/>
            <a:ext cx="3242130" cy="2704964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5391212-5277-4C05-9E96-E724C96113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5971" y="2816635"/>
            <a:ext cx="2865340" cy="2865340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65">
            <a:extLst>
              <a:ext uri="{FF2B5EF4-FFF2-40B4-BE49-F238E27FC236}">
                <a16:creationId xmlns:a16="http://schemas.microsoft.com/office/drawing/2014/main" id="{0B331F10-0144-4133-AB48-EDEFB35465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090921" cy="3465906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3" descr="DSCF0524.JPG">
            <a:extLst>
              <a:ext uri="{FF2B5EF4-FFF2-40B4-BE49-F238E27FC236}">
                <a16:creationId xmlns:a16="http://schemas.microsoft.com/office/drawing/2014/main" id="{06250307-D1CC-4BA7-A192-B4FE12EE46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</a:blip>
          <a:srcRect l="9207" r="-3" b="-3"/>
          <a:stretch/>
        </p:blipFill>
        <p:spPr>
          <a:xfrm>
            <a:off x="20" y="4310923"/>
            <a:ext cx="3083422" cy="2547077"/>
          </a:xfrm>
          <a:custGeom>
            <a:avLst/>
            <a:gdLst>
              <a:gd name="connsiteX0" fmla="*/ 1464476 w 3083442"/>
              <a:gd name="connsiteY0" fmla="*/ 0 h 2547077"/>
              <a:gd name="connsiteX1" fmla="*/ 3083442 w 3083442"/>
              <a:gd name="connsiteY1" fmla="*/ 1618966 h 2547077"/>
              <a:gd name="connsiteX2" fmla="*/ 2806948 w 3083442"/>
              <a:gd name="connsiteY2" fmla="*/ 2524145 h 2547077"/>
              <a:gd name="connsiteX3" fmla="*/ 2789800 w 3083442"/>
              <a:gd name="connsiteY3" fmla="*/ 2547077 h 2547077"/>
              <a:gd name="connsiteX4" fmla="*/ 139152 w 3083442"/>
              <a:gd name="connsiteY4" fmla="*/ 2547077 h 2547077"/>
              <a:gd name="connsiteX5" fmla="*/ 122004 w 3083442"/>
              <a:gd name="connsiteY5" fmla="*/ 2524145 h 2547077"/>
              <a:gd name="connsiteX6" fmla="*/ 40911 w 3083442"/>
              <a:gd name="connsiteY6" fmla="*/ 2390661 h 2547077"/>
              <a:gd name="connsiteX7" fmla="*/ 0 w 3083442"/>
              <a:gd name="connsiteY7" fmla="*/ 2305737 h 2547077"/>
              <a:gd name="connsiteX8" fmla="*/ 0 w 3083442"/>
              <a:gd name="connsiteY8" fmla="*/ 932195 h 2547077"/>
              <a:gd name="connsiteX9" fmla="*/ 40911 w 3083442"/>
              <a:gd name="connsiteY9" fmla="*/ 847271 h 2547077"/>
              <a:gd name="connsiteX10" fmla="*/ 1464476 w 3083442"/>
              <a:gd name="connsiteY10" fmla="*/ 0 h 2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Рисунок 4" descr="DSCF0535.JPG">
            <a:extLst>
              <a:ext uri="{FF2B5EF4-FFF2-40B4-BE49-F238E27FC236}">
                <a16:creationId xmlns:a16="http://schemas.microsoft.com/office/drawing/2014/main" id="{6F0315F7-98AB-41EB-A7FE-B896046153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/>
          </a:blip>
          <a:srcRect l="4663" r="6207" b="-3"/>
          <a:stretch/>
        </p:blipFill>
        <p:spPr>
          <a:xfrm>
            <a:off x="1" y="-1"/>
            <a:ext cx="3943111" cy="3318096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C163CE72-D047-47D8-B75E-E274D15C0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6936" y="2754338"/>
            <a:ext cx="4922601" cy="38156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Цель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: Подведение итогов 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программы. 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Обсуждение изученных практических методов укрепления, сохранения здоровья и соблюдение принципов долголетия. Формирование положительной установки на дальнейшую жизнь.</a:t>
            </a:r>
          </a:p>
        </p:txBody>
      </p:sp>
      <p:pic>
        <p:nvPicPr>
          <p:cNvPr id="12" name="Объект 3" descr="Изображение выглядит как человек, одежда, в помещении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29C1BFB8-0588-2C49-22D8-79143458D8A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495" r="15555" b="1"/>
          <a:stretch/>
        </p:blipFill>
        <p:spPr>
          <a:xfrm>
            <a:off x="3274154" y="2661523"/>
            <a:ext cx="2990574" cy="30267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06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F0548.JPG">
            <a:extLst>
              <a:ext uri="{FF2B5EF4-FFF2-40B4-BE49-F238E27FC236}">
                <a16:creationId xmlns:a16="http://schemas.microsoft.com/office/drawing/2014/main" id="{0D3B9F45-5AC1-45C1-9856-F5BE4B9B4E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914" r="9091" b="270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8FFEA6-3613-4D95-95B4-7F993B53D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Буклеты к урокам</a:t>
            </a:r>
            <a:endParaRPr lang="ru-R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7581AC-F0B9-47DD-84C0-33FDE850C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2" y="1774372"/>
            <a:ext cx="4062642" cy="2754086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 конце занятия каждый участник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программы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получает буклет для самостоятельного выполнения упражнений, тестов, массажа и пр. в домашних условиях. </a:t>
            </a:r>
          </a:p>
          <a:p>
            <a:endParaRPr lang="ru-RU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63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C54F2F-50E1-43BA-8D8B-B49927934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2415322"/>
            <a:ext cx="3451730" cy="2399869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FFFFFF"/>
                </a:solidFill>
              </a:rPr>
              <a:t>Выводы</a:t>
            </a:r>
          </a:p>
        </p:txBody>
      </p:sp>
      <p:sp>
        <p:nvSpPr>
          <p:cNvPr id="37" name="Объект 2">
            <a:extLst>
              <a:ext uri="{FF2B5EF4-FFF2-40B4-BE49-F238E27FC236}">
                <a16:creationId xmlns:a16="http://schemas.microsoft.com/office/drawing/2014/main" id="{E5829423-ECCB-4FE5-B5E0-5F9F86D9F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0" y="804672"/>
            <a:ext cx="6281928" cy="5248656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Внедрение и реализация представленных технологий в деятельности КЦСОН города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Отрадного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позволяет: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Отметить позитивные изменения в самочувствии и настроении участников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программы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Повысить интерес к самостоятельным занятиям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Настроить участников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программы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на активное долголетие и вести здоровый образ жизни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Обучить участников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программы практическим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навыкам и методам укрепления, сохранения здоровья и красоты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Ознакомить с принципами и особенностями питания и режимом двигательной активности в пожилом возрасте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Внедрить в практику методы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самоподдержки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и самопомощи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5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04997" y="548680"/>
            <a:ext cx="4706803" cy="5512293"/>
          </a:xfrm>
        </p:spPr>
        <p:txBody>
          <a:bodyPr anchor="ctr">
            <a:normAutofit fontScale="92500" lnSpcReduction="10000"/>
          </a:bodyPr>
          <a:lstStyle/>
          <a:p>
            <a:pPr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Укрепление здоровья граждан пожилого возраста имеет не только важнейшее социальное, но и экономическое значение, связанное в том числе с проблемами продления трудоспособного возраста и пенсионного обеспечения граждан. </a:t>
            </a:r>
          </a:p>
          <a:p>
            <a:pPr fontAlgn="base">
              <a:buNone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    Сохранение и укрепление здоровья, замедление старческих сдвигов в организме, продление творческой деятельности — все это зависит от каждого из нас, и можно достичь многого, если к этому стремиться, активно работать, следовать нормам и принципам здорового образа жизни и питания.</a:t>
            </a:r>
          </a:p>
          <a:p>
            <a:pPr fontAlgn="base"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Участники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программы: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граждане пожилого возраста и инвалиды.</a:t>
            </a:r>
          </a:p>
          <a:p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 descr="C:\Users\expert\AppData\Local\Microsoft\Windows\INetCache\Content.Word\IMG-f8decaf50367c6166c8d62f78ec4c55c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6797" y="1052736"/>
            <a:ext cx="5228073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Социальный	 эффект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программы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12614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Полученные результаты свидетельствуют о наличии положительного социального эффекта в: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Повышении средней продолжительности жизни населения;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Улучшении показателей  здоровья, увеличении доли участия пожилого населения в общественно полезном труде;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Сокращении периода немощности в преклонном возрасте;</a:t>
            </a:r>
          </a:p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Повышении качества жизни.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4"/>
          <a:stretch/>
        </p:blipFill>
        <p:spPr>
          <a:xfrm>
            <a:off x="5899572" y="836712"/>
            <a:ext cx="5904656" cy="50851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75AC293-E6A5-4CCE-874B-07A05C960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836712"/>
            <a:ext cx="4706803" cy="522426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Представленный опыт работы может быть использован как эффективные технологии социальной работы по направлению долголетие в учреждениях социального обслуживания населения.</a:t>
            </a:r>
          </a:p>
          <a:p>
            <a:pPr marL="0" indent="0">
              <a:buNone/>
            </a:pP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18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05911-40DC-4F3D-A138-A8B310F69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Отзывы участников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практики: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B74C66-D2C6-42E5-B7FE-CCB08239A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</a:rPr>
              <a:t>Антонина Федоровна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, 73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года. 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«Я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занималась по программе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«Активное движение».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Интересные все занятия . Особенно </a:t>
            </a:r>
            <a:r>
              <a:rPr lang="ru-RU" sz="2200" dirty="0" err="1" smtClean="0">
                <a:solidFill>
                  <a:schemeClr val="accent1">
                    <a:lumMod val="50000"/>
                  </a:schemeClr>
                </a:solidFill>
              </a:rPr>
              <a:t>нейробика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. Очень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понравились занятия у психолога, как поддерживать себя, когда нападает хандра.  После этих занятий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сделала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выводы и начала заниматься скандинавской ходьбой. Всем довольна».</a:t>
            </a:r>
          </a:p>
          <a:p>
            <a:endParaRPr lang="ru-RU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5" t="21651" r="7479" b="43700"/>
          <a:stretch/>
        </p:blipFill>
        <p:spPr>
          <a:xfrm>
            <a:off x="1199456" y="2265037"/>
            <a:ext cx="2952328" cy="324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4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9ABCD-EC4D-4235-98EC-9487C548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Отзывы участников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программы: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C9941C-E721-4F3A-B117-B06B8DE37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Валентина Петровна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, 83 года.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«Программа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Уроки активного долголетия» мне очень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понравилась.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Я человек активный, люблю танцевать и много ходить. Посетив уроки я открыла для себя много нового.  Узнала, что такое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мандалы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,  теперь буду рисовать.  Все уроки настраивают на позитив, на активное долголетие. Для себя взяла много интересного и полезного». </a:t>
            </a:r>
          </a:p>
          <a:p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4" t="14300" r="2754" b="27951"/>
          <a:stretch/>
        </p:blipFill>
        <p:spPr>
          <a:xfrm>
            <a:off x="1047624" y="2312953"/>
            <a:ext cx="3744416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9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400" y="963877"/>
            <a:ext cx="3637162" cy="4930246"/>
          </a:xfrm>
        </p:spPr>
        <p:txBody>
          <a:bodyPr>
            <a:norm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План развития практики на ближайший год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12614" y="963877"/>
            <a:ext cx="6377769" cy="4930246"/>
          </a:xfrm>
        </p:spPr>
        <p:txBody>
          <a:bodyPr anchor="ctr">
            <a:normAutofit fontScale="92500" lnSpcReduction="1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Круглый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стол «Жить здорово!» 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Организация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лечебно-оздоровительных мероприятий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Организация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и проведение лектория «Помоги себе сам» 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Мастер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классы.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Работа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 разрушающими факторами (хронический стресс, депрессия, отсутствие смысла жизни).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Изменение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социальной роли, основные характеристики возраста. Адаптация к новым условиям жизни. </a:t>
            </a:r>
          </a:p>
        </p:txBody>
      </p:sp>
    </p:spTree>
    <p:extLst>
      <p:ext uri="{BB962C8B-B14F-4D97-AF65-F5344CB8AC3E}">
        <p14:creationId xmlns:p14="http://schemas.microsoft.com/office/powerpoint/2010/main" val="195628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 descr="Изображение выглядит как одежда, человек, на открытом воздухе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2B5A042C-40B9-20C0-FC17-6212DE8E4A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06" r="1" b="1"/>
          <a:stretch/>
        </p:blipFill>
        <p:spPr>
          <a:xfrm>
            <a:off x="5015880" y="620688"/>
            <a:ext cx="6888068" cy="5398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70914DD-CD73-4762-8F94-14CBE9171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476672"/>
            <a:ext cx="3867490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Закончить презентацию мы хотим словами известного геронтолога Владимира Вениаминовича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Фролькиса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: «Долголетие не надо ждать, вглядываясь в даль, необходимо идти к нему на встречу используя возможности каждого дня как маленькой жизни…»</a:t>
            </a:r>
          </a:p>
        </p:txBody>
      </p:sp>
    </p:spTree>
    <p:extLst>
      <p:ext uri="{BB962C8B-B14F-4D97-AF65-F5344CB8AC3E}">
        <p14:creationId xmlns:p14="http://schemas.microsoft.com/office/powerpoint/2010/main" val="259812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3B37BAF8-EA97-496B-9DF6-3D53B6A199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661" y="802955"/>
            <a:ext cx="5290594" cy="1454051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ctr"/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</a:rPr>
              <a:t>Цель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6600" b="1" dirty="0" smtClean="0">
                <a:solidFill>
                  <a:schemeClr val="accent1">
                    <a:lumMod val="50000"/>
                  </a:schemeClr>
                </a:solidFill>
              </a:rPr>
              <a:t>программы</a:t>
            </a:r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en-US" sz="6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05661" y="2421682"/>
            <a:ext cx="5286665" cy="363928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</a:rPr>
              <a:t>Поддержка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 и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</a:rPr>
              <a:t>пропаганда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</a:rPr>
              <a:t>здорового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</a:rPr>
              <a:t>образа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</a:rPr>
              <a:t>жизни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</a:rPr>
              <a:t>мотивация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 к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</a:rPr>
              <a:t>активному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</a:rPr>
              <a:t>долголетию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53059" y="39290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319216"/>
            <a:ext cx="4608511" cy="2813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9410" y="4235572"/>
            <a:ext cx="4002808" cy="2631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Задачи: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fontAlgn="base">
              <a:buNone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1.Формирование принципов активного долголетия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2200" dirty="0">
              <a:solidFill>
                <a:schemeClr val="accent1">
                  <a:lumMod val="50000"/>
                </a:schemeClr>
              </a:solidFill>
            </a:endParaRPr>
          </a:p>
          <a:p>
            <a:pPr fontAlgn="base">
              <a:buNone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2. Обучение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граждан пожилого возраста практическим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навыкам и методам укрепления, сохранения здоровья и красоты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2200" dirty="0">
              <a:solidFill>
                <a:schemeClr val="accent1">
                  <a:lumMod val="50000"/>
                </a:schemeClr>
              </a:solidFill>
            </a:endParaRPr>
          </a:p>
          <a:p>
            <a:pPr fontAlgn="base">
              <a:buNone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3. Ознакомление с принципами и особенностями питания и режимом двигательной активности в пожилом возрасте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22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4. Пропаганда здорового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образа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жизни;</a:t>
            </a:r>
          </a:p>
          <a:p>
            <a:pPr>
              <a:buNone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5. Укрепление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уверенности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в себе;</a:t>
            </a:r>
          </a:p>
          <a:p>
            <a:pPr>
              <a:buNone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6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. Обучение умению противостоять разрушительным для здоровья формам поведения.</a:t>
            </a:r>
            <a:endParaRPr lang="ru-RU" sz="22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ru-RU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Методика и технологии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fontAlgn="base"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Для реализации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программы используются: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fontAlgn="base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Информационно-коммуникативные технологии;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pPr fontAlgn="base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Арт -терапевтические технологии;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Анкетирование;</a:t>
            </a:r>
          </a:p>
          <a:p>
            <a:pPr fontAlgn="base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Социальная терапия; </a:t>
            </a:r>
          </a:p>
          <a:p>
            <a:pPr fontAlgn="base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Самомассаж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Технологии совершенствования физических качеств; 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Игровые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технологии;</a:t>
            </a:r>
          </a:p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Тренинговые технологии.</a:t>
            </a:r>
          </a:p>
          <a:p>
            <a:pPr>
              <a:buNone/>
            </a:pP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3" y="4551037"/>
            <a:ext cx="11133306" cy="2118323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Инновационность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программы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заключается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в том, что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многие направления выходят за рамки перечня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предоставляемых социальных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услуг, что отличает именно этот проект от простой  деятельности учреждения социального обслуживания. А так же в развитии новых форм и применении новых технологий. </a:t>
            </a:r>
          </a:p>
          <a:p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8225" r="399" b="25655"/>
          <a:stretch/>
        </p:blipFill>
        <p:spPr>
          <a:xfrm>
            <a:off x="2135560" y="260648"/>
            <a:ext cx="8279904" cy="4409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Этапы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реализации</a:t>
            </a:r>
            <a:r>
              <a:rPr lang="ru-RU" b="1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b="1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smtClean="0">
                <a:solidFill>
                  <a:schemeClr val="accent1">
                    <a:lumMod val="50000"/>
                  </a:schemeClr>
                </a:solidFill>
              </a:rPr>
              <a:t>программы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76031" y="963876"/>
            <a:ext cx="6377769" cy="5129419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</a:rPr>
              <a:t>1. Организационный этап</a:t>
            </a:r>
          </a:p>
          <a:p>
            <a:pPr>
              <a:buNone/>
            </a:pP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</a:rPr>
              <a:t>2. Основной этап:</a:t>
            </a:r>
          </a:p>
          <a:p>
            <a:pPr fontAlgn="base">
              <a:buNone/>
            </a:pP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</a:rPr>
              <a:t>		1 урок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 Как программируется наш мозг на продолжительность активной жизни? Определяем свой реальный возраст. Входная анкета</a:t>
            </a:r>
            <a:r>
              <a:rPr lang="en-US" sz="1500" dirty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1500" dirty="0">
              <a:solidFill>
                <a:schemeClr val="accent1">
                  <a:lumMod val="50000"/>
                </a:schemeClr>
              </a:solidFill>
            </a:endParaRPr>
          </a:p>
          <a:p>
            <a:pPr fontAlgn="base">
              <a:buNone/>
            </a:pP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</a:rPr>
              <a:t>		2 урок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Основы питания в зрелом возрасте</a:t>
            </a:r>
            <a:r>
              <a:rPr lang="en-US" sz="1500" dirty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1500" dirty="0">
              <a:solidFill>
                <a:schemeClr val="accent1">
                  <a:lumMod val="50000"/>
                </a:schemeClr>
              </a:solidFill>
            </a:endParaRPr>
          </a:p>
          <a:p>
            <a:pPr fontAlgn="base">
              <a:buNone/>
            </a:pP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</a:rPr>
              <a:t>		3 урок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Как улучшить мозговое кровообращение</a:t>
            </a:r>
            <a:r>
              <a:rPr lang="en-US" sz="1500" dirty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1500" dirty="0">
              <a:solidFill>
                <a:schemeClr val="accent1">
                  <a:lumMod val="50000"/>
                </a:schemeClr>
              </a:solidFill>
            </a:endParaRPr>
          </a:p>
          <a:p>
            <a:pPr fontAlgn="base">
              <a:buNone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		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</a:rPr>
              <a:t>4 урок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Техники саморегуляции и </a:t>
            </a:r>
            <a:r>
              <a:rPr lang="ru-RU" sz="1500" dirty="0" err="1">
                <a:solidFill>
                  <a:schemeClr val="accent1">
                    <a:lumMod val="50000"/>
                  </a:schemeClr>
                </a:solidFill>
              </a:rPr>
              <a:t>самоподдержки</a:t>
            </a:r>
            <a:r>
              <a:rPr lang="en-US" sz="1500" dirty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1500" dirty="0">
              <a:solidFill>
                <a:schemeClr val="accent1">
                  <a:lumMod val="50000"/>
                </a:schemeClr>
              </a:solidFill>
            </a:endParaRPr>
          </a:p>
          <a:p>
            <a:pPr fontAlgn="base">
              <a:buNone/>
            </a:pP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</a:rPr>
              <a:t>		5 урок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 Особенности ухода за кожей лица в пожилом возрасте, точечный массаж</a:t>
            </a:r>
            <a:r>
              <a:rPr lang="en-US" sz="1500" dirty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1500" dirty="0">
              <a:solidFill>
                <a:schemeClr val="accent1">
                  <a:lumMod val="50000"/>
                </a:schemeClr>
              </a:solidFill>
            </a:endParaRPr>
          </a:p>
          <a:p>
            <a:pPr fontAlgn="base">
              <a:buNone/>
            </a:pP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</a:rPr>
              <a:t>		6 урок </a:t>
            </a:r>
            <a:r>
              <a:rPr lang="ru-RU" sz="1500" dirty="0" err="1" smtClean="0">
                <a:solidFill>
                  <a:schemeClr val="accent1">
                    <a:lumMod val="50000"/>
                  </a:schemeClr>
                </a:solidFill>
              </a:rPr>
              <a:t>Нейробика</a:t>
            </a:r>
            <a:r>
              <a:rPr lang="en-US" sz="1500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1500" dirty="0">
              <a:solidFill>
                <a:schemeClr val="accent1">
                  <a:lumMod val="50000"/>
                </a:schemeClr>
              </a:solidFill>
            </a:endParaRPr>
          </a:p>
          <a:p>
            <a:pPr fontAlgn="base">
              <a:buNone/>
            </a:pP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</a:rPr>
              <a:t>		7 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</a:rPr>
              <a:t>урок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</a:rPr>
              <a:t>Социальный туризм</a:t>
            </a:r>
            <a:r>
              <a:rPr lang="en-US" sz="1500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1500" dirty="0">
              <a:solidFill>
                <a:schemeClr val="accent1">
                  <a:lumMod val="50000"/>
                </a:schemeClr>
              </a:solidFill>
            </a:endParaRPr>
          </a:p>
          <a:p>
            <a:pPr fontAlgn="base">
              <a:buNone/>
            </a:pP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</a:rPr>
              <a:t>		8 урок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</a:rPr>
              <a:t>Игры разума</a:t>
            </a:r>
            <a:r>
              <a:rPr lang="en-US" sz="1500" b="1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1500" dirty="0">
              <a:solidFill>
                <a:schemeClr val="accent1">
                  <a:lumMod val="50000"/>
                </a:schemeClr>
              </a:solidFill>
            </a:endParaRPr>
          </a:p>
          <a:p>
            <a:pPr fontAlgn="base">
              <a:buNone/>
            </a:pP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</a:rPr>
              <a:t>		9 урок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Занятие скандинавской ходьбой</a:t>
            </a:r>
            <a:r>
              <a:rPr lang="en-US" sz="1500" dirty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1500" dirty="0">
              <a:solidFill>
                <a:schemeClr val="accent1">
                  <a:lumMod val="50000"/>
                </a:schemeClr>
              </a:solidFill>
            </a:endParaRPr>
          </a:p>
          <a:p>
            <a:pPr fontAlgn="base">
              <a:buNone/>
            </a:pP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</a:rPr>
              <a:t>		10 урок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Подводим итоги. Практическая работа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</a:rPr>
              <a:t>коллаж-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«Время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</a:rPr>
              <a:t>перемен». 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Анкета-опросник</a:t>
            </a:r>
            <a:r>
              <a:rPr lang="en-US" sz="1500" dirty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15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</a:rPr>
              <a:t>3. Итоговый этап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</a:rPr>
              <a:t>Анализ анкет, проведенных занятий. При необходимости внесение корректив.</a:t>
            </a:r>
            <a:endParaRPr lang="ru-RU" sz="15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remature-ageing-of-the-skin.jpeg"/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5110" r="16360" b="-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384" y="476672"/>
            <a:ext cx="5328592" cy="273630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Урок 1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Как программируется наш мозг на продолжительность активной жизни? 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Определяем свой реальный биологический возраст 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778180" y="3429000"/>
            <a:ext cx="4706803" cy="3788830"/>
          </a:xfrm>
        </p:spPr>
        <p:txBody>
          <a:bodyPr anchor="ctr">
            <a:normAutofit/>
          </a:bodyPr>
          <a:lstStyle/>
          <a:p>
            <a:pPr lvl="0"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Цели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: Формирование и развитие мотивации  на  сохранение здоровья и продление активного образа жизни.  Определение возраста, как категории социальной геронтологии.</a:t>
            </a:r>
          </a:p>
          <a:p>
            <a:pPr>
              <a:buNone/>
            </a:pP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DEE5C6BA-FE2A-4C38-8D88-E70C06E54F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53E66F28-0926-4CFB-BDAB-646CAB184C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r>
              <a:rPr lang="ru-RU" sz="3700" b="1" dirty="0">
                <a:solidFill>
                  <a:schemeClr val="accent1">
                    <a:lumMod val="50000"/>
                  </a:schemeClr>
                </a:solidFill>
              </a:rPr>
              <a:t>Урок 2. </a:t>
            </a:r>
            <a:r>
              <a:rPr lang="ru-RU" sz="3700" dirty="0">
                <a:solidFill>
                  <a:schemeClr val="accent1">
                    <a:lumMod val="50000"/>
                  </a:schemeClr>
                </a:solidFill>
              </a:rPr>
              <a:t>Основы питания в зрелом возрасте</a:t>
            </a:r>
          </a:p>
        </p:txBody>
      </p:sp>
      <p:sp>
        <p:nvSpPr>
          <p:cNvPr id="77" name="Freeform 60">
            <a:extLst>
              <a:ext uri="{FF2B5EF4-FFF2-40B4-BE49-F238E27FC236}">
                <a16:creationId xmlns:a16="http://schemas.microsoft.com/office/drawing/2014/main" id="{DE9FA85F-F0FB-4952-A05F-04CC67B18E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3099" y="1"/>
            <a:ext cx="3960192" cy="2251543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4" descr="F2B4DE38-574D-B563-35F3-035E3187768D.jpg"/>
          <p:cNvPicPr>
            <a:picLocks noChangeAspect="1"/>
          </p:cNvPicPr>
          <p:nvPr/>
        </p:nvPicPr>
        <p:blipFill rotWithShape="1">
          <a:blip r:embed="rId4" cstate="print">
            <a:alphaModFix/>
          </a:blip>
          <a:srcRect t="18673" r="1" b="1"/>
          <a:stretch/>
        </p:blipFill>
        <p:spPr>
          <a:xfrm>
            <a:off x="6632714" y="1"/>
            <a:ext cx="3674754" cy="2106932"/>
          </a:xfrm>
          <a:custGeom>
            <a:avLst/>
            <a:gdLst>
              <a:gd name="connsiteX0" fmla="*/ 21954 w 3674754"/>
              <a:gd name="connsiteY0" fmla="*/ 0 h 2106932"/>
              <a:gd name="connsiteX1" fmla="*/ 3652800 w 3674754"/>
              <a:gd name="connsiteY1" fmla="*/ 0 h 2106932"/>
              <a:gd name="connsiteX2" fmla="*/ 3665268 w 3674754"/>
              <a:gd name="connsiteY2" fmla="*/ 81694 h 2106932"/>
              <a:gd name="connsiteX3" fmla="*/ 3674754 w 3674754"/>
              <a:gd name="connsiteY3" fmla="*/ 269555 h 2106932"/>
              <a:gd name="connsiteX4" fmla="*/ 1837377 w 3674754"/>
              <a:gd name="connsiteY4" fmla="*/ 2106932 h 2106932"/>
              <a:gd name="connsiteX5" fmla="*/ 0 w 3674754"/>
              <a:gd name="connsiteY5" fmla="*/ 269555 h 2106932"/>
              <a:gd name="connsiteX6" fmla="*/ 9486 w 3674754"/>
              <a:gd name="connsiteY6" fmla="*/ 81694 h 210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79" name="Freeform 68">
            <a:extLst>
              <a:ext uri="{FF2B5EF4-FFF2-40B4-BE49-F238E27FC236}">
                <a16:creationId xmlns:a16="http://schemas.microsoft.com/office/drawing/2014/main" id="{FEBD362A-CC27-47D9-8FC3-A5E91BA076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5296" y="2922177"/>
            <a:ext cx="4956705" cy="3945299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314" name="Picture 2" descr="C:\Users\User\Desktop\фото для пректа\2-11.jpg"/>
          <p:cNvPicPr>
            <a:picLocks noChangeAspect="1" noChangeArrowheads="1"/>
          </p:cNvPicPr>
          <p:nvPr/>
        </p:nvPicPr>
        <p:blipFill rotWithShape="1">
          <a:blip r:embed="rId5" cstate="print">
            <a:alphaModFix/>
          </a:blip>
          <a:srcRect t="9314" r="3" b="3"/>
          <a:stretch/>
        </p:blipFill>
        <p:spPr bwMode="auto">
          <a:xfrm>
            <a:off x="7399326" y="3086207"/>
            <a:ext cx="4792674" cy="3781268"/>
          </a:xfrm>
          <a:custGeom>
            <a:avLst/>
            <a:gdLst>
              <a:gd name="connsiteX0" fmla="*/ 2554615 w 4792674"/>
              <a:gd name="connsiteY0" fmla="*/ 0 h 3781268"/>
              <a:gd name="connsiteX1" fmla="*/ 4672942 w 4792674"/>
              <a:gd name="connsiteY1" fmla="*/ 1126306 h 3781268"/>
              <a:gd name="connsiteX2" fmla="*/ 4792674 w 4792674"/>
              <a:gd name="connsiteY2" fmla="*/ 1323391 h 3781268"/>
              <a:gd name="connsiteX3" fmla="*/ 4792674 w 4792674"/>
              <a:gd name="connsiteY3" fmla="*/ 3781268 h 3781268"/>
              <a:gd name="connsiteX4" fmla="*/ 313779 w 4792674"/>
              <a:gd name="connsiteY4" fmla="*/ 3781268 h 3781268"/>
              <a:gd name="connsiteX5" fmla="*/ 308328 w 4792674"/>
              <a:gd name="connsiteY5" fmla="*/ 3772297 h 3781268"/>
              <a:gd name="connsiteX6" fmla="*/ 0 w 4792674"/>
              <a:gd name="connsiteY6" fmla="*/ 2554615 h 3781268"/>
              <a:gd name="connsiteX7" fmla="*/ 2554615 w 4792674"/>
              <a:gd name="connsiteY7" fmla="*/ 0 h 378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noFill/>
          <a:effectLst>
            <a:softEdge rad="0"/>
          </a:effectLst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271464" y="3028310"/>
            <a:ext cx="497797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ts val="600"/>
              </a:spcAf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Цель: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Формирование представления о продуктах, приносящих пользу организму в зрелом возрасте. Обучение рациональному и здоровому питанию. </a:t>
            </a:r>
            <a:endParaRPr lang="ru-RU" sz="28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952</Words>
  <Application>Microsoft Office PowerPoint</Application>
  <PresentationFormat>Широкоэкранный</PresentationFormat>
  <Paragraphs>127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Государственное казенное учреждение  Самарской области «Комплексный центр социального обслуживания населения Восточного округа»    </vt:lpstr>
      <vt:lpstr>Презентация PowerPoint</vt:lpstr>
      <vt:lpstr>Цель программы:</vt:lpstr>
      <vt:lpstr>Задачи:</vt:lpstr>
      <vt:lpstr>Методика и технологии </vt:lpstr>
      <vt:lpstr>Презентация PowerPoint</vt:lpstr>
      <vt:lpstr>Этапы реализации программы</vt:lpstr>
      <vt:lpstr> Урок 1 Как программируется наш мозг на продолжительность активной жизни?   Определяем свой реальный биологический возраст  </vt:lpstr>
      <vt:lpstr>Урок 2. Основы питания в зрелом возрасте</vt:lpstr>
      <vt:lpstr>Урок 3. Как улучшить мозговое кровообращение</vt:lpstr>
      <vt:lpstr>Урок 4. Приемы психологической саморегуляции </vt:lpstr>
      <vt:lpstr>Урок 5. Особенности ухода за кожей лица в пожилом возрасте, точечный массаж</vt:lpstr>
      <vt:lpstr>Урок 6. Нейробика </vt:lpstr>
      <vt:lpstr>Урок 7. Социальный туризм</vt:lpstr>
      <vt:lpstr>Урок 8. Игры разума</vt:lpstr>
      <vt:lpstr>Урок 9. Скандинавская ходьба </vt:lpstr>
      <vt:lpstr>Урок 10. Подводим итоги занятий.  Практическая работа коллаж-«Время перемен»</vt:lpstr>
      <vt:lpstr>Буклеты к урокам</vt:lpstr>
      <vt:lpstr>Выводы</vt:lpstr>
      <vt:lpstr>Социальный  эффект программы</vt:lpstr>
      <vt:lpstr>Презентация PowerPoint</vt:lpstr>
      <vt:lpstr>Отзывы участников практики:</vt:lpstr>
      <vt:lpstr>Отзывы участников программы:</vt:lpstr>
      <vt:lpstr>План развития практики на ближайший год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Солодянкин</dc:creator>
  <cp:lastModifiedBy>Кулагина Наталья Владимировна</cp:lastModifiedBy>
  <cp:revision>33</cp:revision>
  <dcterms:created xsi:type="dcterms:W3CDTF">2019-08-20T11:02:09Z</dcterms:created>
  <dcterms:modified xsi:type="dcterms:W3CDTF">2024-10-31T11:44:08Z</dcterms:modified>
</cp:coreProperties>
</file>