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82" r:id="rId3"/>
    <p:sldId id="306" r:id="rId4"/>
    <p:sldId id="290" r:id="rId5"/>
    <p:sldId id="307" r:id="rId6"/>
    <p:sldId id="267" r:id="rId7"/>
    <p:sldId id="301" r:id="rId8"/>
  </p:sldIdLst>
  <p:sldSz cx="12192000" cy="6858000"/>
  <p:notesSz cx="6797675" cy="9928225"/>
  <p:defaultTextStyle>
    <a:defPPr>
      <a:defRPr lang="ru-RU"/>
    </a:defPPr>
    <a:lvl1pPr marL="0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8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8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7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6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6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5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4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дратьева Ольга Михайловна" initials="КОМ" lastIdx="1" clrIdx="0">
    <p:extLst>
      <p:ext uri="{19B8F6BF-5375-455C-9EA6-DF929625EA0E}">
        <p15:presenceInfo xmlns:p15="http://schemas.microsoft.com/office/powerpoint/2012/main" userId="S-1-5-21-1940440482-757757665-3137586720-3666" providerId="AD"/>
      </p:ext>
    </p:extLst>
  </p:cmAuthor>
  <p:cmAuthor id="2" name="Шакирова Оксана Викторовна" initials="ШОВ" lastIdx="3" clrIdx="1">
    <p:extLst>
      <p:ext uri="{19B8F6BF-5375-455C-9EA6-DF929625EA0E}">
        <p15:presenceInfo xmlns:p15="http://schemas.microsoft.com/office/powerpoint/2012/main" userId="Шакирова Оксана Викто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621"/>
    <a:srgbClr val="F28B2B"/>
    <a:srgbClr val="7AB930"/>
    <a:srgbClr val="FCC12C"/>
    <a:srgbClr val="FCC12D"/>
    <a:srgbClr val="7BBA33"/>
    <a:srgbClr val="92D050"/>
    <a:srgbClr val="FFE697"/>
    <a:srgbClr val="747574"/>
    <a:srgbClr val="F3B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52" autoAdjust="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сотрудников «старшего поколения», получивших путевки в санаторий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FE07C-39A6-4B52-9FFA-8DCF83402E1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2FA1CF-74A3-4211-8588-F43FDC16D13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Century Gothic" panose="020B0502020202020204" pitchFamily="34" charset="0"/>
            </a:rPr>
            <a:t>ГК «РОСТАГРО»-стабильный и социально-ответственный работодатель</a:t>
          </a:r>
        </a:p>
      </dgm:t>
    </dgm:pt>
    <dgm:pt modelId="{20884A2D-80B0-48A8-AB6E-954786756EA4}" type="parTrans" cxnId="{781A0A02-588B-49AD-9FB0-D11AB4D545A8}">
      <dgm:prSet/>
      <dgm:spPr/>
      <dgm:t>
        <a:bodyPr/>
        <a:lstStyle/>
        <a:p>
          <a:endParaRPr lang="ru-RU"/>
        </a:p>
      </dgm:t>
    </dgm:pt>
    <dgm:pt modelId="{043F2812-4361-4016-8011-200CD5A7EEB8}" type="sibTrans" cxnId="{781A0A02-588B-49AD-9FB0-D11AB4D545A8}">
      <dgm:prSet/>
      <dgm:spPr/>
      <dgm:t>
        <a:bodyPr/>
        <a:lstStyle/>
        <a:p>
          <a:endParaRPr lang="ru-RU"/>
        </a:p>
      </dgm:t>
    </dgm:pt>
    <dgm:pt modelId="{8E0B8518-114D-464B-9628-7BD3D21D749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tx1"/>
              </a:solidFill>
              <a:latin typeface="Century Gothic" panose="020B0502020202020204" pitchFamily="34" charset="0"/>
            </a:rPr>
            <a:t>Потраченные средства возмещает на санаторно-курортное лечение сотрудников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31E4DF1-1DB0-4C17-B193-0E86A92C3877}" type="parTrans" cxnId="{A359D73B-7F4E-4C4C-B1F7-6E5129BCA72E}">
      <dgm:prSet/>
      <dgm:spPr/>
      <dgm:t>
        <a:bodyPr/>
        <a:lstStyle/>
        <a:p>
          <a:endParaRPr lang="ru-RU"/>
        </a:p>
      </dgm:t>
    </dgm:pt>
    <dgm:pt modelId="{ED1B86FF-B4CD-43C6-A46D-1716FAA5548E}" type="sibTrans" cxnId="{A359D73B-7F4E-4C4C-B1F7-6E5129BCA72E}">
      <dgm:prSet/>
      <dgm:spPr/>
      <dgm:t>
        <a:bodyPr/>
        <a:lstStyle/>
        <a:p>
          <a:endParaRPr lang="ru-RU"/>
        </a:p>
      </dgm:t>
    </dgm:pt>
    <dgm:pt modelId="{4A280456-9946-4227-B388-7EC0A9EB7AAF}">
      <dgm:prSet phldrT="[Текст]" custT="1"/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tx1"/>
              </a:solidFill>
              <a:latin typeface="Century Gothic" panose="020B0502020202020204" pitchFamily="34" charset="0"/>
            </a:rPr>
            <a:t>Работодатель отправляет сотрудников «старшего поколения» в санаторий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36FD899-723B-4B62-BF4A-398F505909A4}" type="parTrans" cxnId="{31E2A35A-63F6-4D4D-9E81-1807B0C2E4E3}">
      <dgm:prSet/>
      <dgm:spPr/>
      <dgm:t>
        <a:bodyPr/>
        <a:lstStyle/>
        <a:p>
          <a:endParaRPr lang="ru-RU"/>
        </a:p>
      </dgm:t>
    </dgm:pt>
    <dgm:pt modelId="{84960630-B374-4A1B-8ED3-0B5E041858DC}" type="sibTrans" cxnId="{31E2A35A-63F6-4D4D-9E81-1807B0C2E4E3}">
      <dgm:prSet/>
      <dgm:spPr/>
      <dgm:t>
        <a:bodyPr/>
        <a:lstStyle/>
        <a:p>
          <a:endParaRPr lang="ru-RU"/>
        </a:p>
      </dgm:t>
    </dgm:pt>
    <dgm:pt modelId="{28880612-F6F1-4365-B3D0-3FBADD692A4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tx1"/>
              </a:solidFill>
              <a:latin typeface="Century Gothic" panose="020B0502020202020204" pitchFamily="34" charset="0"/>
            </a:rPr>
            <a:t>Сотрудники получают путевки в санаторий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dirty="0">
            <a:solidFill>
              <a:schemeClr val="tx1"/>
            </a:solidFill>
          </a:endParaRPr>
        </a:p>
      </dgm:t>
    </dgm:pt>
    <dgm:pt modelId="{0481F343-3B54-4CF4-B586-359376B3A565}" type="parTrans" cxnId="{7934CCCA-FFC4-4F7D-BA5F-3772A5908DEE}">
      <dgm:prSet/>
      <dgm:spPr/>
      <dgm:t>
        <a:bodyPr/>
        <a:lstStyle/>
        <a:p>
          <a:endParaRPr lang="ru-RU"/>
        </a:p>
      </dgm:t>
    </dgm:pt>
    <dgm:pt modelId="{2A2B4622-DC91-4E58-8D60-2C21FCF9236D}" type="sibTrans" cxnId="{7934CCCA-FFC4-4F7D-BA5F-3772A5908DEE}">
      <dgm:prSet/>
      <dgm:spPr/>
      <dgm:t>
        <a:bodyPr/>
        <a:lstStyle/>
        <a:p>
          <a:endParaRPr lang="ru-RU"/>
        </a:p>
      </dgm:t>
    </dgm:pt>
    <dgm:pt modelId="{8EBF6160-E935-4503-AAB9-917AB4D7079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Century Gothic" panose="020B0502020202020204" pitchFamily="34" charset="0"/>
            </a:rPr>
            <a:t>Работники восстанавливают здоровье</a:t>
          </a:r>
        </a:p>
      </dgm:t>
    </dgm:pt>
    <dgm:pt modelId="{7FC69B89-15CD-4438-B832-1DD22B8247C7}" type="parTrans" cxnId="{02F129C4-6956-4FB5-81CC-E85A7C8CD9E8}">
      <dgm:prSet/>
      <dgm:spPr/>
      <dgm:t>
        <a:bodyPr/>
        <a:lstStyle/>
        <a:p>
          <a:endParaRPr lang="ru-RU"/>
        </a:p>
      </dgm:t>
    </dgm:pt>
    <dgm:pt modelId="{1E198865-C746-4A7E-B007-0E61074895D9}" type="sibTrans" cxnId="{02F129C4-6956-4FB5-81CC-E85A7C8CD9E8}">
      <dgm:prSet/>
      <dgm:spPr/>
      <dgm:t>
        <a:bodyPr/>
        <a:lstStyle/>
        <a:p>
          <a:endParaRPr lang="ru-RU"/>
        </a:p>
      </dgm:t>
    </dgm:pt>
    <dgm:pt modelId="{0F24FCD0-5ED2-4D39-AE62-933CE98BBF7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tx1"/>
              </a:solidFill>
              <a:latin typeface="Century Gothic" panose="020B0502020202020204" pitchFamily="34" charset="0"/>
            </a:rPr>
            <a:t>Работодатель отчисляет денежные средства в ФСС</a:t>
          </a:r>
        </a:p>
        <a:p>
          <a:pPr marL="0" lvl="0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35A6848F-E254-4FBB-ADBC-F25508EA57C3}" type="parTrans" cxnId="{9978FFBB-CE17-4018-B296-49F2D548069D}">
      <dgm:prSet/>
      <dgm:spPr/>
      <dgm:t>
        <a:bodyPr/>
        <a:lstStyle/>
        <a:p>
          <a:endParaRPr lang="ru-RU"/>
        </a:p>
      </dgm:t>
    </dgm:pt>
    <dgm:pt modelId="{7B3142D4-0116-495C-B3A6-5FC5B45F3B8F}" type="sibTrans" cxnId="{9978FFBB-CE17-4018-B296-49F2D548069D}">
      <dgm:prSet/>
      <dgm:spPr/>
      <dgm:t>
        <a:bodyPr/>
        <a:lstStyle/>
        <a:p>
          <a:endParaRPr lang="ru-RU"/>
        </a:p>
      </dgm:t>
    </dgm:pt>
    <dgm:pt modelId="{7C16E024-8948-4982-A9F3-4E1490EBDAB3}" type="pres">
      <dgm:prSet presAssocID="{940FE07C-39A6-4B52-9FFA-8DCF83402E10}" presName="Name0" presStyleCnt="0">
        <dgm:presLayoutVars>
          <dgm:dir/>
          <dgm:resizeHandles val="exact"/>
        </dgm:presLayoutVars>
      </dgm:prSet>
      <dgm:spPr/>
    </dgm:pt>
    <dgm:pt modelId="{B9FC71CD-16AA-47A8-95A8-15E384096227}" type="pres">
      <dgm:prSet presAssocID="{5A2FA1CF-74A3-4211-8588-F43FDC16D137}" presName="node" presStyleLbl="node1" presStyleIdx="0" presStyleCnt="6" custScaleX="99703" custScaleY="79373" custLinFactNeighborX="4462" custLinFactNeighborY="-1787">
        <dgm:presLayoutVars>
          <dgm:bulletEnabled val="1"/>
        </dgm:presLayoutVars>
      </dgm:prSet>
      <dgm:spPr/>
    </dgm:pt>
    <dgm:pt modelId="{3CD9F64F-5B2A-42AB-86BB-3FE714E72579}" type="pres">
      <dgm:prSet presAssocID="{043F2812-4361-4016-8011-200CD5A7EEB8}" presName="sibTrans" presStyleLbl="sibTrans1D1" presStyleIdx="0" presStyleCnt="5"/>
      <dgm:spPr/>
    </dgm:pt>
    <dgm:pt modelId="{5A738988-CD0B-4CC4-A06C-395C246891C2}" type="pres">
      <dgm:prSet presAssocID="{043F2812-4361-4016-8011-200CD5A7EEB8}" presName="connectorText" presStyleLbl="sibTrans1D1" presStyleIdx="0" presStyleCnt="5"/>
      <dgm:spPr/>
    </dgm:pt>
    <dgm:pt modelId="{8B6EFB76-A5C5-4E72-83C6-B84392C23904}" type="pres">
      <dgm:prSet presAssocID="{0F24FCD0-5ED2-4D39-AE62-933CE98BBF75}" presName="node" presStyleLbl="node1" presStyleIdx="1" presStyleCnt="6" custScaleX="104519" custScaleY="80051">
        <dgm:presLayoutVars>
          <dgm:bulletEnabled val="1"/>
        </dgm:presLayoutVars>
      </dgm:prSet>
      <dgm:spPr/>
    </dgm:pt>
    <dgm:pt modelId="{080F8BFF-E37E-4AEF-9B1B-A10D3C253044}" type="pres">
      <dgm:prSet presAssocID="{7B3142D4-0116-495C-B3A6-5FC5B45F3B8F}" presName="sibTrans" presStyleLbl="sibTrans1D1" presStyleIdx="1" presStyleCnt="5"/>
      <dgm:spPr/>
    </dgm:pt>
    <dgm:pt modelId="{A234450E-D76C-466F-A96E-05402150AE84}" type="pres">
      <dgm:prSet presAssocID="{7B3142D4-0116-495C-B3A6-5FC5B45F3B8F}" presName="connectorText" presStyleLbl="sibTrans1D1" presStyleIdx="1" presStyleCnt="5"/>
      <dgm:spPr/>
    </dgm:pt>
    <dgm:pt modelId="{D1A9EED7-C93B-41B3-B71D-F8DC0D2A24F9}" type="pres">
      <dgm:prSet presAssocID="{8E0B8518-114D-464B-9628-7BD3D21D7495}" presName="node" presStyleLbl="node1" presStyleIdx="2" presStyleCnt="6" custScaleX="101881" custScaleY="85952">
        <dgm:presLayoutVars>
          <dgm:bulletEnabled val="1"/>
        </dgm:presLayoutVars>
      </dgm:prSet>
      <dgm:spPr/>
    </dgm:pt>
    <dgm:pt modelId="{9D3DAA1F-2D75-437E-B300-71AE88D20F18}" type="pres">
      <dgm:prSet presAssocID="{ED1B86FF-B4CD-43C6-A46D-1716FAA5548E}" presName="sibTrans" presStyleLbl="sibTrans1D1" presStyleIdx="2" presStyleCnt="5"/>
      <dgm:spPr/>
    </dgm:pt>
    <dgm:pt modelId="{3E949109-3C2D-4F89-B8C1-F49C3AA35D58}" type="pres">
      <dgm:prSet presAssocID="{ED1B86FF-B4CD-43C6-A46D-1716FAA5548E}" presName="connectorText" presStyleLbl="sibTrans1D1" presStyleIdx="2" presStyleCnt="5"/>
      <dgm:spPr/>
    </dgm:pt>
    <dgm:pt modelId="{D31D629F-A294-40A3-889F-A152576F7C75}" type="pres">
      <dgm:prSet presAssocID="{4A280456-9946-4227-B388-7EC0A9EB7AAF}" presName="node" presStyleLbl="node1" presStyleIdx="3" presStyleCnt="6" custScaleX="100912" custScaleY="82659">
        <dgm:presLayoutVars>
          <dgm:bulletEnabled val="1"/>
        </dgm:presLayoutVars>
      </dgm:prSet>
      <dgm:spPr/>
    </dgm:pt>
    <dgm:pt modelId="{DDCCBAE4-B715-433A-9995-C2F9F78F1C7B}" type="pres">
      <dgm:prSet presAssocID="{84960630-B374-4A1B-8ED3-0B5E041858DC}" presName="sibTrans" presStyleLbl="sibTrans1D1" presStyleIdx="3" presStyleCnt="5"/>
      <dgm:spPr/>
    </dgm:pt>
    <dgm:pt modelId="{6DD4D01D-10FE-425E-9673-E19BE22C5533}" type="pres">
      <dgm:prSet presAssocID="{84960630-B374-4A1B-8ED3-0B5E041858DC}" presName="connectorText" presStyleLbl="sibTrans1D1" presStyleIdx="3" presStyleCnt="5"/>
      <dgm:spPr/>
    </dgm:pt>
    <dgm:pt modelId="{409791F4-5D95-416A-9A49-F3E6C6BACDC3}" type="pres">
      <dgm:prSet presAssocID="{28880612-F6F1-4365-B3D0-3FBADD692A4A}" presName="node" presStyleLbl="node1" presStyleIdx="4" presStyleCnt="6">
        <dgm:presLayoutVars>
          <dgm:bulletEnabled val="1"/>
        </dgm:presLayoutVars>
      </dgm:prSet>
      <dgm:spPr/>
    </dgm:pt>
    <dgm:pt modelId="{05FEDB68-F7C4-4C82-A66F-B0654A87241D}" type="pres">
      <dgm:prSet presAssocID="{2A2B4622-DC91-4E58-8D60-2C21FCF9236D}" presName="sibTrans" presStyleLbl="sibTrans1D1" presStyleIdx="4" presStyleCnt="5"/>
      <dgm:spPr/>
    </dgm:pt>
    <dgm:pt modelId="{396D598F-F11D-488A-8FE9-777CC8740DDE}" type="pres">
      <dgm:prSet presAssocID="{2A2B4622-DC91-4E58-8D60-2C21FCF9236D}" presName="connectorText" presStyleLbl="sibTrans1D1" presStyleIdx="4" presStyleCnt="5"/>
      <dgm:spPr/>
    </dgm:pt>
    <dgm:pt modelId="{4FD612BF-A6FB-482E-845B-61779A529BE7}" type="pres">
      <dgm:prSet presAssocID="{8EBF6160-E935-4503-AAB9-917AB4D70793}" presName="node" presStyleLbl="node1" presStyleIdx="5" presStyleCnt="6" custLinFactNeighborX="5517" custLinFactNeighborY="-1173">
        <dgm:presLayoutVars>
          <dgm:bulletEnabled val="1"/>
        </dgm:presLayoutVars>
      </dgm:prSet>
      <dgm:spPr/>
    </dgm:pt>
  </dgm:ptLst>
  <dgm:cxnLst>
    <dgm:cxn modelId="{781A0A02-588B-49AD-9FB0-D11AB4D545A8}" srcId="{940FE07C-39A6-4B52-9FFA-8DCF83402E10}" destId="{5A2FA1CF-74A3-4211-8588-F43FDC16D137}" srcOrd="0" destOrd="0" parTransId="{20884A2D-80B0-48A8-AB6E-954786756EA4}" sibTransId="{043F2812-4361-4016-8011-200CD5A7EEB8}"/>
    <dgm:cxn modelId="{60C99008-FF93-4F08-814A-7D6AFBB291CE}" type="presOf" srcId="{8E0B8518-114D-464B-9628-7BD3D21D7495}" destId="{D1A9EED7-C93B-41B3-B71D-F8DC0D2A24F9}" srcOrd="0" destOrd="0" presId="urn:microsoft.com/office/officeart/2005/8/layout/bProcess3"/>
    <dgm:cxn modelId="{FED7E70B-ADAA-4C5E-9576-784B6A67263D}" type="presOf" srcId="{ED1B86FF-B4CD-43C6-A46D-1716FAA5548E}" destId="{9D3DAA1F-2D75-437E-B300-71AE88D20F18}" srcOrd="0" destOrd="0" presId="urn:microsoft.com/office/officeart/2005/8/layout/bProcess3"/>
    <dgm:cxn modelId="{72159512-D619-486F-922F-EE0F60567D31}" type="presOf" srcId="{0F24FCD0-5ED2-4D39-AE62-933CE98BBF75}" destId="{8B6EFB76-A5C5-4E72-83C6-B84392C23904}" srcOrd="0" destOrd="0" presId="urn:microsoft.com/office/officeart/2005/8/layout/bProcess3"/>
    <dgm:cxn modelId="{B3B1972A-9802-401C-8988-7F38934F8C7F}" type="presOf" srcId="{043F2812-4361-4016-8011-200CD5A7EEB8}" destId="{5A738988-CD0B-4CC4-A06C-395C246891C2}" srcOrd="1" destOrd="0" presId="urn:microsoft.com/office/officeart/2005/8/layout/bProcess3"/>
    <dgm:cxn modelId="{BF2EA13A-C2E1-416C-9AE7-73BC1CB03757}" type="presOf" srcId="{8EBF6160-E935-4503-AAB9-917AB4D70793}" destId="{4FD612BF-A6FB-482E-845B-61779A529BE7}" srcOrd="0" destOrd="0" presId="urn:microsoft.com/office/officeart/2005/8/layout/bProcess3"/>
    <dgm:cxn modelId="{A359D73B-7F4E-4C4C-B1F7-6E5129BCA72E}" srcId="{940FE07C-39A6-4B52-9FFA-8DCF83402E10}" destId="{8E0B8518-114D-464B-9628-7BD3D21D7495}" srcOrd="2" destOrd="0" parTransId="{731E4DF1-1DB0-4C17-B193-0E86A92C3877}" sibTransId="{ED1B86FF-B4CD-43C6-A46D-1716FAA5548E}"/>
    <dgm:cxn modelId="{03AA3757-1C74-415D-8C9A-16A0D5F17BE2}" type="presOf" srcId="{7B3142D4-0116-495C-B3A6-5FC5B45F3B8F}" destId="{080F8BFF-E37E-4AEF-9B1B-A10D3C253044}" srcOrd="0" destOrd="0" presId="urn:microsoft.com/office/officeart/2005/8/layout/bProcess3"/>
    <dgm:cxn modelId="{C2825278-EBEC-4615-BC45-02BAC3B5E42A}" type="presOf" srcId="{28880612-F6F1-4365-B3D0-3FBADD692A4A}" destId="{409791F4-5D95-416A-9A49-F3E6C6BACDC3}" srcOrd="0" destOrd="0" presId="urn:microsoft.com/office/officeart/2005/8/layout/bProcess3"/>
    <dgm:cxn modelId="{31E2A35A-63F6-4D4D-9E81-1807B0C2E4E3}" srcId="{940FE07C-39A6-4B52-9FFA-8DCF83402E10}" destId="{4A280456-9946-4227-B388-7EC0A9EB7AAF}" srcOrd="3" destOrd="0" parTransId="{136FD899-723B-4B62-BF4A-398F505909A4}" sibTransId="{84960630-B374-4A1B-8ED3-0B5E041858DC}"/>
    <dgm:cxn modelId="{879B2D84-EA96-4F0D-9D4A-EF8E8F283A64}" type="presOf" srcId="{2A2B4622-DC91-4E58-8D60-2C21FCF9236D}" destId="{05FEDB68-F7C4-4C82-A66F-B0654A87241D}" srcOrd="0" destOrd="0" presId="urn:microsoft.com/office/officeart/2005/8/layout/bProcess3"/>
    <dgm:cxn modelId="{1581A78B-8927-413D-B83C-D4715CCDA774}" type="presOf" srcId="{2A2B4622-DC91-4E58-8D60-2C21FCF9236D}" destId="{396D598F-F11D-488A-8FE9-777CC8740DDE}" srcOrd="1" destOrd="0" presId="urn:microsoft.com/office/officeart/2005/8/layout/bProcess3"/>
    <dgm:cxn modelId="{5E6E3F97-4E62-4F33-856D-E68C83D41C74}" type="presOf" srcId="{84960630-B374-4A1B-8ED3-0B5E041858DC}" destId="{DDCCBAE4-B715-433A-9995-C2F9F78F1C7B}" srcOrd="0" destOrd="0" presId="urn:microsoft.com/office/officeart/2005/8/layout/bProcess3"/>
    <dgm:cxn modelId="{9978FFBB-CE17-4018-B296-49F2D548069D}" srcId="{940FE07C-39A6-4B52-9FFA-8DCF83402E10}" destId="{0F24FCD0-5ED2-4D39-AE62-933CE98BBF75}" srcOrd="1" destOrd="0" parTransId="{35A6848F-E254-4FBB-ADBC-F25508EA57C3}" sibTransId="{7B3142D4-0116-495C-B3A6-5FC5B45F3B8F}"/>
    <dgm:cxn modelId="{02F129C4-6956-4FB5-81CC-E85A7C8CD9E8}" srcId="{940FE07C-39A6-4B52-9FFA-8DCF83402E10}" destId="{8EBF6160-E935-4503-AAB9-917AB4D70793}" srcOrd="5" destOrd="0" parTransId="{7FC69B89-15CD-4438-B832-1DD22B8247C7}" sibTransId="{1E198865-C746-4A7E-B007-0E61074895D9}"/>
    <dgm:cxn modelId="{7934CCCA-FFC4-4F7D-BA5F-3772A5908DEE}" srcId="{940FE07C-39A6-4B52-9FFA-8DCF83402E10}" destId="{28880612-F6F1-4365-B3D0-3FBADD692A4A}" srcOrd="4" destOrd="0" parTransId="{0481F343-3B54-4CF4-B586-359376B3A565}" sibTransId="{2A2B4622-DC91-4E58-8D60-2C21FCF9236D}"/>
    <dgm:cxn modelId="{B1C45AD1-7DA9-4922-8776-EF9BE374B762}" type="presOf" srcId="{043F2812-4361-4016-8011-200CD5A7EEB8}" destId="{3CD9F64F-5B2A-42AB-86BB-3FE714E72579}" srcOrd="0" destOrd="0" presId="urn:microsoft.com/office/officeart/2005/8/layout/bProcess3"/>
    <dgm:cxn modelId="{44793AD6-2238-43E7-9D7F-BE7D62694663}" type="presOf" srcId="{940FE07C-39A6-4B52-9FFA-8DCF83402E10}" destId="{7C16E024-8948-4982-A9F3-4E1490EBDAB3}" srcOrd="0" destOrd="0" presId="urn:microsoft.com/office/officeart/2005/8/layout/bProcess3"/>
    <dgm:cxn modelId="{A4362ADD-3C23-4423-9A76-196751C93F9A}" type="presOf" srcId="{4A280456-9946-4227-B388-7EC0A9EB7AAF}" destId="{D31D629F-A294-40A3-889F-A152576F7C75}" srcOrd="0" destOrd="0" presId="urn:microsoft.com/office/officeart/2005/8/layout/bProcess3"/>
    <dgm:cxn modelId="{CF7EC5E1-0ADC-467C-92C6-B8152F0B0559}" type="presOf" srcId="{84960630-B374-4A1B-8ED3-0B5E041858DC}" destId="{6DD4D01D-10FE-425E-9673-E19BE22C5533}" srcOrd="1" destOrd="0" presId="urn:microsoft.com/office/officeart/2005/8/layout/bProcess3"/>
    <dgm:cxn modelId="{450748E9-322C-4035-9356-7CAB72341BEE}" type="presOf" srcId="{7B3142D4-0116-495C-B3A6-5FC5B45F3B8F}" destId="{A234450E-D76C-466F-A96E-05402150AE84}" srcOrd="1" destOrd="0" presId="urn:microsoft.com/office/officeart/2005/8/layout/bProcess3"/>
    <dgm:cxn modelId="{E64D51F2-8BD3-47FC-A846-DE27CA2CAB14}" type="presOf" srcId="{ED1B86FF-B4CD-43C6-A46D-1716FAA5548E}" destId="{3E949109-3C2D-4F89-B8C1-F49C3AA35D58}" srcOrd="1" destOrd="0" presId="urn:microsoft.com/office/officeart/2005/8/layout/bProcess3"/>
    <dgm:cxn modelId="{9E7D93FC-47C7-42A3-9203-39ED03383A93}" type="presOf" srcId="{5A2FA1CF-74A3-4211-8588-F43FDC16D137}" destId="{B9FC71CD-16AA-47A8-95A8-15E384096227}" srcOrd="0" destOrd="0" presId="urn:microsoft.com/office/officeart/2005/8/layout/bProcess3"/>
    <dgm:cxn modelId="{D9C06181-5098-4E13-9718-CB836E56E464}" type="presParOf" srcId="{7C16E024-8948-4982-A9F3-4E1490EBDAB3}" destId="{B9FC71CD-16AA-47A8-95A8-15E384096227}" srcOrd="0" destOrd="0" presId="urn:microsoft.com/office/officeart/2005/8/layout/bProcess3"/>
    <dgm:cxn modelId="{94BCF30A-68BE-4CCB-A685-DFBD583B4246}" type="presParOf" srcId="{7C16E024-8948-4982-A9F3-4E1490EBDAB3}" destId="{3CD9F64F-5B2A-42AB-86BB-3FE714E72579}" srcOrd="1" destOrd="0" presId="urn:microsoft.com/office/officeart/2005/8/layout/bProcess3"/>
    <dgm:cxn modelId="{0D047492-B740-44DF-9305-A81FA3610256}" type="presParOf" srcId="{3CD9F64F-5B2A-42AB-86BB-3FE714E72579}" destId="{5A738988-CD0B-4CC4-A06C-395C246891C2}" srcOrd="0" destOrd="0" presId="urn:microsoft.com/office/officeart/2005/8/layout/bProcess3"/>
    <dgm:cxn modelId="{8A23D978-776F-4887-AB16-4B6B43EAE539}" type="presParOf" srcId="{7C16E024-8948-4982-A9F3-4E1490EBDAB3}" destId="{8B6EFB76-A5C5-4E72-83C6-B84392C23904}" srcOrd="2" destOrd="0" presId="urn:microsoft.com/office/officeart/2005/8/layout/bProcess3"/>
    <dgm:cxn modelId="{33053326-DDC8-4BA1-B182-4AE0BF2AE8F4}" type="presParOf" srcId="{7C16E024-8948-4982-A9F3-4E1490EBDAB3}" destId="{080F8BFF-E37E-4AEF-9B1B-A10D3C253044}" srcOrd="3" destOrd="0" presId="urn:microsoft.com/office/officeart/2005/8/layout/bProcess3"/>
    <dgm:cxn modelId="{3D96B859-A036-4CFD-A03C-7B69BA02B0A8}" type="presParOf" srcId="{080F8BFF-E37E-4AEF-9B1B-A10D3C253044}" destId="{A234450E-D76C-466F-A96E-05402150AE84}" srcOrd="0" destOrd="0" presId="urn:microsoft.com/office/officeart/2005/8/layout/bProcess3"/>
    <dgm:cxn modelId="{5594E055-E8E5-4923-9364-3455F0FB8FD9}" type="presParOf" srcId="{7C16E024-8948-4982-A9F3-4E1490EBDAB3}" destId="{D1A9EED7-C93B-41B3-B71D-F8DC0D2A24F9}" srcOrd="4" destOrd="0" presId="urn:microsoft.com/office/officeart/2005/8/layout/bProcess3"/>
    <dgm:cxn modelId="{752B341B-9BA3-4DF5-B392-DBDCF2520EBA}" type="presParOf" srcId="{7C16E024-8948-4982-A9F3-4E1490EBDAB3}" destId="{9D3DAA1F-2D75-437E-B300-71AE88D20F18}" srcOrd="5" destOrd="0" presId="urn:microsoft.com/office/officeart/2005/8/layout/bProcess3"/>
    <dgm:cxn modelId="{B59BD844-8868-4CE8-9B7F-AF699FB505B2}" type="presParOf" srcId="{9D3DAA1F-2D75-437E-B300-71AE88D20F18}" destId="{3E949109-3C2D-4F89-B8C1-F49C3AA35D58}" srcOrd="0" destOrd="0" presId="urn:microsoft.com/office/officeart/2005/8/layout/bProcess3"/>
    <dgm:cxn modelId="{BFB38F4F-E482-4F22-B6E4-C434AF7724BF}" type="presParOf" srcId="{7C16E024-8948-4982-A9F3-4E1490EBDAB3}" destId="{D31D629F-A294-40A3-889F-A152576F7C75}" srcOrd="6" destOrd="0" presId="urn:microsoft.com/office/officeart/2005/8/layout/bProcess3"/>
    <dgm:cxn modelId="{D0B5C746-33FD-4A75-9A70-738D1924B966}" type="presParOf" srcId="{7C16E024-8948-4982-A9F3-4E1490EBDAB3}" destId="{DDCCBAE4-B715-433A-9995-C2F9F78F1C7B}" srcOrd="7" destOrd="0" presId="urn:microsoft.com/office/officeart/2005/8/layout/bProcess3"/>
    <dgm:cxn modelId="{92F6C9B8-7DA9-4675-9989-24D05754BDBB}" type="presParOf" srcId="{DDCCBAE4-B715-433A-9995-C2F9F78F1C7B}" destId="{6DD4D01D-10FE-425E-9673-E19BE22C5533}" srcOrd="0" destOrd="0" presId="urn:microsoft.com/office/officeart/2005/8/layout/bProcess3"/>
    <dgm:cxn modelId="{6242D2AF-8BD1-4C4B-A8D8-52244EEBD685}" type="presParOf" srcId="{7C16E024-8948-4982-A9F3-4E1490EBDAB3}" destId="{409791F4-5D95-416A-9A49-F3E6C6BACDC3}" srcOrd="8" destOrd="0" presId="urn:microsoft.com/office/officeart/2005/8/layout/bProcess3"/>
    <dgm:cxn modelId="{C25C9EF9-71AD-4B7C-9576-38869B98C3F6}" type="presParOf" srcId="{7C16E024-8948-4982-A9F3-4E1490EBDAB3}" destId="{05FEDB68-F7C4-4C82-A66F-B0654A87241D}" srcOrd="9" destOrd="0" presId="urn:microsoft.com/office/officeart/2005/8/layout/bProcess3"/>
    <dgm:cxn modelId="{73DAD993-F404-4B3E-8152-37C5E2080F54}" type="presParOf" srcId="{05FEDB68-F7C4-4C82-A66F-B0654A87241D}" destId="{396D598F-F11D-488A-8FE9-777CC8740DDE}" srcOrd="0" destOrd="0" presId="urn:microsoft.com/office/officeart/2005/8/layout/bProcess3"/>
    <dgm:cxn modelId="{61A5B0EC-8BD5-4364-8ED8-63770E4B9E26}" type="presParOf" srcId="{7C16E024-8948-4982-A9F3-4E1490EBDAB3}" destId="{4FD612BF-A6FB-482E-845B-61779A529BE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9F64F-5B2A-42AB-86BB-3FE714E72579}">
      <dsp:nvSpPr>
        <dsp:cNvPr id="0" name=""/>
        <dsp:cNvSpPr/>
      </dsp:nvSpPr>
      <dsp:spPr>
        <a:xfrm>
          <a:off x="2792176" y="526230"/>
          <a:ext cx="4146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437" y="45720"/>
              </a:lnTo>
              <a:lnTo>
                <a:pt x="224437" y="54475"/>
              </a:lnTo>
              <a:lnTo>
                <a:pt x="414674" y="5447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88380" y="569185"/>
        <a:ext cx="22268" cy="5529"/>
      </dsp:txXfrm>
    </dsp:sp>
    <dsp:sp modelId="{B9FC71CD-16AA-47A8-95A8-15E384096227}">
      <dsp:nvSpPr>
        <dsp:cNvPr id="0" name=""/>
        <dsp:cNvSpPr/>
      </dsp:nvSpPr>
      <dsp:spPr>
        <a:xfrm>
          <a:off x="399156" y="0"/>
          <a:ext cx="2394820" cy="11439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ГК «РОСТАГРО»-стабильный и социально-ответственный работодатель</a:t>
          </a:r>
        </a:p>
      </dsp:txBody>
      <dsp:txXfrm>
        <a:off x="399156" y="0"/>
        <a:ext cx="2394820" cy="1143901"/>
      </dsp:txXfrm>
    </dsp:sp>
    <dsp:sp modelId="{080F8BFF-E37E-4AEF-9B1B-A10D3C253044}">
      <dsp:nvSpPr>
        <dsp:cNvPr id="0" name=""/>
        <dsp:cNvSpPr/>
      </dsp:nvSpPr>
      <dsp:spPr>
        <a:xfrm>
          <a:off x="1515548" y="1155742"/>
          <a:ext cx="2978951" cy="521849"/>
        </a:xfrm>
        <a:custGeom>
          <a:avLst/>
          <a:gdLst/>
          <a:ahLst/>
          <a:cxnLst/>
          <a:rect l="0" t="0" r="0" b="0"/>
          <a:pathLst>
            <a:path>
              <a:moveTo>
                <a:pt x="2978951" y="0"/>
              </a:moveTo>
              <a:lnTo>
                <a:pt x="2978951" y="278024"/>
              </a:lnTo>
              <a:lnTo>
                <a:pt x="0" y="278024"/>
              </a:lnTo>
              <a:lnTo>
                <a:pt x="0" y="52184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29280" y="1413902"/>
        <a:ext cx="151487" cy="5529"/>
      </dsp:txXfrm>
    </dsp:sp>
    <dsp:sp modelId="{8B6EFB76-A5C5-4E72-83C6-B84392C23904}">
      <dsp:nvSpPr>
        <dsp:cNvPr id="0" name=""/>
        <dsp:cNvSpPr/>
      </dsp:nvSpPr>
      <dsp:spPr>
        <a:xfrm>
          <a:off x="3239251" y="3869"/>
          <a:ext cx="2510498" cy="1153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Работодатель отчисляет денежные средства в ФСС</a:t>
          </a:r>
        </a:p>
        <a:p>
          <a:pPr marL="0"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3239251" y="3869"/>
        <a:ext cx="2510498" cy="1153673"/>
      </dsp:txXfrm>
    </dsp:sp>
    <dsp:sp modelId="{9D3DAA1F-2D75-437E-B300-71AE88D20F18}">
      <dsp:nvSpPr>
        <dsp:cNvPr id="0" name=""/>
        <dsp:cNvSpPr/>
      </dsp:nvSpPr>
      <dsp:spPr>
        <a:xfrm>
          <a:off x="2737316" y="2283630"/>
          <a:ext cx="521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18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84429" y="2326585"/>
        <a:ext cx="27622" cy="5529"/>
      </dsp:txXfrm>
    </dsp:sp>
    <dsp:sp modelId="{D1A9EED7-C93B-41B3-B71D-F8DC0D2A24F9}">
      <dsp:nvSpPr>
        <dsp:cNvPr id="0" name=""/>
        <dsp:cNvSpPr/>
      </dsp:nvSpPr>
      <dsp:spPr>
        <a:xfrm>
          <a:off x="291981" y="1709991"/>
          <a:ext cx="2447134" cy="123871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Потраченные средства возмещает на санаторно-курортное лечение сотрудников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91981" y="1709991"/>
        <a:ext cx="2447134" cy="1238716"/>
      </dsp:txXfrm>
    </dsp:sp>
    <dsp:sp modelId="{DDCCBAE4-B715-433A-9995-C2F9F78F1C7B}">
      <dsp:nvSpPr>
        <dsp:cNvPr id="0" name=""/>
        <dsp:cNvSpPr/>
      </dsp:nvSpPr>
      <dsp:spPr>
        <a:xfrm>
          <a:off x="1492958" y="2923179"/>
          <a:ext cx="3010537" cy="545578"/>
        </a:xfrm>
        <a:custGeom>
          <a:avLst/>
          <a:gdLst/>
          <a:ahLst/>
          <a:cxnLst/>
          <a:rect l="0" t="0" r="0" b="0"/>
          <a:pathLst>
            <a:path>
              <a:moveTo>
                <a:pt x="3010537" y="0"/>
              </a:moveTo>
              <a:lnTo>
                <a:pt x="3010537" y="289889"/>
              </a:lnTo>
              <a:lnTo>
                <a:pt x="0" y="289889"/>
              </a:lnTo>
              <a:lnTo>
                <a:pt x="0" y="54557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21597" y="3193203"/>
        <a:ext cx="153258" cy="5529"/>
      </dsp:txXfrm>
    </dsp:sp>
    <dsp:sp modelId="{D31D629F-A294-40A3-889F-A152576F7C75}">
      <dsp:nvSpPr>
        <dsp:cNvPr id="0" name=""/>
        <dsp:cNvSpPr/>
      </dsp:nvSpPr>
      <dsp:spPr>
        <a:xfrm>
          <a:off x="3291565" y="1733720"/>
          <a:ext cx="2423860" cy="119125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Работодатель отправляет сотрудников «старшего поколения» в санаторий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291565" y="1733720"/>
        <a:ext cx="2423860" cy="1191258"/>
      </dsp:txXfrm>
    </dsp:sp>
    <dsp:sp modelId="{05FEDB68-F7C4-4C82-A66F-B0654A87241D}">
      <dsp:nvSpPr>
        <dsp:cNvPr id="0" name=""/>
        <dsp:cNvSpPr/>
      </dsp:nvSpPr>
      <dsp:spPr>
        <a:xfrm>
          <a:off x="2692135" y="4159119"/>
          <a:ext cx="654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2624"/>
              </a:moveTo>
              <a:lnTo>
                <a:pt x="344282" y="62624"/>
              </a:lnTo>
              <a:lnTo>
                <a:pt x="344282" y="45720"/>
              </a:lnTo>
              <a:lnTo>
                <a:pt x="6543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02188" y="4202074"/>
        <a:ext cx="34258" cy="5529"/>
      </dsp:txXfrm>
    </dsp:sp>
    <dsp:sp modelId="{409791F4-5D95-416A-9A49-F3E6C6BACDC3}">
      <dsp:nvSpPr>
        <dsp:cNvPr id="0" name=""/>
        <dsp:cNvSpPr/>
      </dsp:nvSpPr>
      <dsp:spPr>
        <a:xfrm>
          <a:off x="291981" y="3501158"/>
          <a:ext cx="2401954" cy="144117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Сотрудники получают путевки в санаторий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</dsp:txBody>
      <dsp:txXfrm>
        <a:off x="291981" y="3501158"/>
        <a:ext cx="2401954" cy="1441172"/>
      </dsp:txXfrm>
    </dsp:sp>
    <dsp:sp modelId="{4FD612BF-A6FB-482E-845B-61779A529BE7}">
      <dsp:nvSpPr>
        <dsp:cNvPr id="0" name=""/>
        <dsp:cNvSpPr/>
      </dsp:nvSpPr>
      <dsp:spPr>
        <a:xfrm>
          <a:off x="3378900" y="3484253"/>
          <a:ext cx="2401954" cy="144117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Работники восстанавливают здоровье</a:t>
          </a:r>
        </a:p>
      </dsp:txBody>
      <dsp:txXfrm>
        <a:off x="3378900" y="3484253"/>
        <a:ext cx="2401954" cy="1441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0.03757</cdr:x>
      <cdr:y>0.21566</cdr:y>
    </cdr:from>
    <cdr:to>
      <cdr:x>0.62577</cdr:x>
      <cdr:y>0.91529</cdr:y>
    </cdr:to>
    <cdr:pic>
      <cdr:nvPicPr>
        <cdr:cNvPr id="2" name="Picture 5">
          <a:extLst xmlns:a="http://schemas.openxmlformats.org/drawingml/2006/main">
            <a:ext uri="{FF2B5EF4-FFF2-40B4-BE49-F238E27FC236}">
              <a16:creationId xmlns:a16="http://schemas.microsoft.com/office/drawing/2014/main" id="{DD95ACC1-3631-4996-BF47-3221327D42F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75394" y="1179267"/>
          <a:ext cx="4311593" cy="382560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  <cdr:relSizeAnchor xmlns:cdr="http://schemas.openxmlformats.org/drawingml/2006/chartDrawing">
    <cdr:from>
      <cdr:x>0.67514</cdr:x>
      <cdr:y>0.1051</cdr:y>
    </cdr:from>
    <cdr:to>
      <cdr:x>0.75181</cdr:x>
      <cdr:y>0.15736</cdr:y>
    </cdr:to>
    <cdr:sp macro="" textlink="">
      <cdr:nvSpPr>
        <cdr:cNvPr id="3" name="Стрелка: вправо 2">
          <a:extLst xmlns:a="http://schemas.openxmlformats.org/drawingml/2006/main">
            <a:ext uri="{FF2B5EF4-FFF2-40B4-BE49-F238E27FC236}">
              <a16:creationId xmlns:a16="http://schemas.microsoft.com/office/drawing/2014/main" id="{165BB6DD-82C6-4831-B798-F4E2B759E6F7}"/>
            </a:ext>
          </a:extLst>
        </cdr:cNvPr>
        <cdr:cNvSpPr/>
      </cdr:nvSpPr>
      <cdr:spPr>
        <a:xfrm xmlns:a="http://schemas.openxmlformats.org/drawingml/2006/main">
          <a:off x="4948937" y="574715"/>
          <a:ext cx="561975" cy="28575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BD18D886-0B30-406B-B361-4045A1050E1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E6213AD-2359-430E-8828-AEDC1FA0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7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8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8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7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6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6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5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4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8CDAF-24E6-44A0-A589-1E975C741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98F7B5-6028-4F18-9427-05005431E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4D4B1-DB51-4CCA-A4B5-DEAD25E6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738-CFB7-478A-BCEA-349C6CCACC7E}" type="datetime1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D56CE-2B02-42A4-931A-9F8C76EB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633F5-E183-4D25-9378-2B9ADFA2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9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8E268-CC06-477B-AFEC-42B6EB41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B29C5-6508-423E-A363-A4D38D7CA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12C72-E6BE-46E6-B128-CC11AEC1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5B61-87E4-4CDB-AA4A-3F9419E2E05F}" type="datetime1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E1DB4-2E0B-49AD-977D-A00EEF93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E1EA-9FB2-4D57-80CE-77CD12F7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2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662B82-8715-4DF2-86E4-DD30E5F76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AECC21-01BB-4794-8140-A8ED662D3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7C9E3-4D81-48A2-84C0-B456CE61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67E8-4C83-46E3-98D6-9623B1682826}" type="datetime1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4F14F-7E6E-45AF-9305-603F31AD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2D28C-B6F4-41CF-93BA-A05463FC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03EA1-EB8C-47CC-BC44-A041192E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2291C-56D8-4CF6-9FDD-9BD9E1671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6BED0F-C56E-4FB0-8AFF-F610388E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855D-A128-445F-8398-4527ED7C2D1D}" type="datetime1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1D8C8-6E03-4104-A4A9-1C8075F0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90122-1078-4E22-A6F8-E0545C53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FE052-5CF8-4607-85A5-E3430722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AD3E7F-65ED-48A7-93B6-72BF848AC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23E651-40F6-4E9D-881B-68A4DF2B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795-5AD8-4DD4-AEE6-C05E4876C677}" type="datetime1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D130BB-EC8B-4EAD-A306-C04FEA8B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C25C7-F277-4385-AA81-73F612BF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612F4-2880-4924-A4EE-364BC3D6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93337-45CD-4800-8398-8224C95C7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606376-2932-4CD1-8C11-DEC0AE645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17AB8-8BF9-4934-8276-13A2631C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B148-ADBB-4069-900C-7CCCE8ACA562}" type="datetime1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7FD125-7CD2-48F3-8C98-65E5FF7B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13D60-6418-4D55-B859-BC73070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9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83F93-0D91-496C-AE44-2C43DAA2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71326-96EF-4284-8C0C-B0D682159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09C780-2CA6-44DA-A1A6-BB84D80FE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6B7BE6-EDAA-45F8-9591-FA27A7A2D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3CCEA8-86DB-475A-B86A-5B46072ED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CD1DF3-12F9-407E-92AA-EC4D56B9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EE94-8280-49CF-818D-D22B7C1A9FB4}" type="datetime1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89B4BF-048F-443C-9F41-1AD4F3C8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955040-986D-46E9-AA61-25FB9FFE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6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8C71C-0EF9-4032-87DE-E5195BEF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C13256-B46E-4BC0-8FB1-4B39083E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2F4-0F8F-446A-9B4C-FA178EBF1BF1}" type="datetime1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DE6C4C-74D5-4F30-9635-DEFE202F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B39DAD-6B8F-45D9-AA90-388B43CC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2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A6BB73-ABB0-4E85-BD13-D6334A79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FCC-400B-4F50-BCF5-97D6EC2B88A9}" type="datetime1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B4BE45-E082-4FDE-B7A2-DEE072FA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059DFF-47C8-401A-936B-8237DA95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91660-F080-4927-B0A8-A6B675C5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847FE-F8DA-415F-A6AC-A396B214A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AFA9EB-2589-49BE-8522-775574CCC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660CB5-4E7A-4B29-A486-A7615315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9F6F-D9B2-4940-9FDE-01F5C89F35AD}" type="datetime1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36311C-7851-498B-AB15-0B11B6A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C98B08-F64C-44C3-8DA2-F4618BEF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5FEAA-70FD-482A-8ED5-A3EF5090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2E5091-FB9D-41DE-9D5D-70E2144F0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B0ECEB-9674-4EC0-BC86-8B80267F1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764F8-8167-4356-8D46-23C1D2E0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B228-5359-41AD-A234-3FC9FBCE55E6}" type="datetime1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BA0C56-235F-4C96-AA5E-D9B87087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43CA8-8921-4248-8CDB-C41EA66A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9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98947-66D0-4475-A042-5A7E3107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9E444-BB73-4DF7-9086-78D295D6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8CBED-2742-4BD4-9168-C204A1EF8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D571-A8A2-431E-A65D-DC489604B469}" type="datetime1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DA94F-08AF-4E63-A393-DBB958B85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799265-A7C7-4475-B3C1-004DA5AEE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952FA-1A2C-435A-A54B-2DA654DD7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9">
            <a:extLst>
              <a:ext uri="{FF2B5EF4-FFF2-40B4-BE49-F238E27FC236}">
                <a16:creationId xmlns:a16="http://schemas.microsoft.com/office/drawing/2014/main" id="{9FDB45F2-05B8-468D-B820-B76D6CEE5349}"/>
              </a:ext>
            </a:extLst>
          </p:cNvPr>
          <p:cNvSpPr txBox="1"/>
          <p:nvPr/>
        </p:nvSpPr>
        <p:spPr>
          <a:xfrm>
            <a:off x="516612" y="838985"/>
            <a:ext cx="11268988" cy="215443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Санаторно-курортное лечение сотрудников </a:t>
            </a:r>
          </a:p>
          <a:p>
            <a:pPr algn="ctr"/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"старшего поколения"</a:t>
            </a:r>
            <a:endParaRPr lang="en-US" sz="2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endParaRPr lang="en-US" sz="1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endParaRPr lang="en-US" sz="1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CB81D66-FAB9-44B5-B061-231B876294A3}"/>
              </a:ext>
            </a:extLst>
          </p:cNvPr>
          <p:cNvCxnSpPr>
            <a:cxnSpLocks/>
          </p:cNvCxnSpPr>
          <p:nvPr/>
        </p:nvCxnSpPr>
        <p:spPr>
          <a:xfrm>
            <a:off x="516612" y="696077"/>
            <a:ext cx="897483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40F7E3-20AE-4493-9339-762F100C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951" y="212976"/>
            <a:ext cx="2000437" cy="4831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102DA9-4D05-408E-A8FF-28345C377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4" y="1989055"/>
            <a:ext cx="10237510" cy="452486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0744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58EC483-B258-442A-84FA-A84FCE583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42600"/>
              </p:ext>
            </p:extLst>
          </p:nvPr>
        </p:nvGraphicFramePr>
        <p:xfrm>
          <a:off x="585089" y="1000557"/>
          <a:ext cx="11164284" cy="499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4284">
                  <a:extLst>
                    <a:ext uri="{9D8B030D-6E8A-4147-A177-3AD203B41FA5}">
                      <a16:colId xmlns:a16="http://schemas.microsoft.com/office/drawing/2014/main" val="3324969784"/>
                    </a:ext>
                  </a:extLst>
                </a:gridCol>
              </a:tblGrid>
              <a:tr h="1284347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effectLst/>
                          <a:latin typeface="Century Gothic" panose="020B0502020202020204" pitchFamily="34" charset="0"/>
                        </a:rPr>
                        <a:t>По инициативе директора ГК РОСТАГРО летом 2023 года были внесены изменения в части затрат на улучшение условий труда работников, в том числе была запланирована программа </a:t>
                      </a:r>
                      <a:r>
                        <a:rPr lang="ru-RU" sz="2400" b="1" dirty="0" err="1">
                          <a:effectLst/>
                          <a:latin typeface="Century Gothic" panose="020B0502020202020204" pitchFamily="34" charset="0"/>
                        </a:rPr>
                        <a:t>санаторно</a:t>
                      </a:r>
                      <a:r>
                        <a:rPr lang="ru-RU" sz="2400" b="1" dirty="0">
                          <a:effectLst/>
                          <a:latin typeface="Century Gothic" panose="020B0502020202020204" pitchFamily="34" charset="0"/>
                        </a:rPr>
                        <a:t> – курортного лечения сотрудников.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/>
                      <a:endParaRPr lang="ru-RU" sz="1400" b="0" u="sng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057734"/>
                  </a:ext>
                </a:extLst>
              </a:tr>
              <a:tr h="231604">
                <a:tc>
                  <a:txBody>
                    <a:bodyPr/>
                    <a:lstStyle/>
                    <a:p>
                      <a:pPr algn="l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1042487"/>
                  </a:ext>
                </a:extLst>
              </a:tr>
              <a:tr h="231604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9622164"/>
                  </a:ext>
                </a:extLst>
              </a:tr>
              <a:tr h="231604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977467"/>
                  </a:ext>
                </a:extLst>
              </a:tr>
              <a:tr h="231604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7448750"/>
                  </a:ext>
                </a:extLst>
              </a:tr>
              <a:tr h="231604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0109326"/>
                  </a:ext>
                </a:extLst>
              </a:tr>
              <a:tr h="231604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048745"/>
                  </a:ext>
                </a:extLst>
              </a:tr>
              <a:tr h="231604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896604"/>
                  </a:ext>
                </a:extLst>
              </a:tr>
              <a:tr h="231604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413731"/>
                  </a:ext>
                </a:extLst>
              </a:tr>
              <a:tr h="231604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5102567"/>
                  </a:ext>
                </a:extLst>
              </a:tr>
            </a:tbl>
          </a:graphicData>
        </a:graphic>
      </p:graphicFrame>
      <p:sp>
        <p:nvSpPr>
          <p:cNvPr id="14" name="Номер слайда 27">
            <a:extLst>
              <a:ext uri="{FF2B5EF4-FFF2-40B4-BE49-F238E27FC236}">
                <a16:creationId xmlns:a16="http://schemas.microsoft.com/office/drawing/2014/main" id="{B23EEF80-329B-4866-96ED-855B4F21C828}"/>
              </a:ext>
            </a:extLst>
          </p:cNvPr>
          <p:cNvSpPr txBox="1">
            <a:spLocks/>
          </p:cNvSpPr>
          <p:nvPr/>
        </p:nvSpPr>
        <p:spPr>
          <a:xfrm>
            <a:off x="11582684" y="6326310"/>
            <a:ext cx="33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latin typeface="Century Gothic" panose="020B0502020202020204" pitchFamily="34" charset="0"/>
              </a:rPr>
              <a:t>2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831C307-3FD1-4973-A500-A7013D323121}"/>
              </a:ext>
            </a:extLst>
          </p:cNvPr>
          <p:cNvCxnSpPr>
            <a:cxnSpLocks/>
          </p:cNvCxnSpPr>
          <p:nvPr/>
        </p:nvCxnSpPr>
        <p:spPr>
          <a:xfrm>
            <a:off x="585088" y="580622"/>
            <a:ext cx="897483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4CA330-0357-464B-8AFB-5C715AB318C6}"/>
              </a:ext>
            </a:extLst>
          </p:cNvPr>
          <p:cNvSpPr txBox="1"/>
          <p:nvPr/>
        </p:nvSpPr>
        <p:spPr>
          <a:xfrm>
            <a:off x="585090" y="874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34813E-E673-486F-955D-555AE93E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36" y="166571"/>
            <a:ext cx="2000437" cy="4831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1C71C-4E8A-445A-A28C-12D7FD861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" y="2648932"/>
            <a:ext cx="11051789" cy="38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56DFFB-8A5B-461D-8B10-D2115FD54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060AC1-7F83-4208-B9F4-D9C35788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307B28-9840-465B-902D-9BF755FD3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5" y="1145309"/>
            <a:ext cx="11028937" cy="2022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Компания-организатор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«Управляющая компания «РОСТАГРО»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221A42-ABF8-43B7-8A43-05EEE56FA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3429000"/>
            <a:ext cx="11028937" cy="2851727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17FA9F6-0602-4271-8E80-EB4A1B1F2EE7}"/>
              </a:ext>
            </a:extLst>
          </p:cNvPr>
          <p:cNvCxnSpPr>
            <a:cxnSpLocks/>
          </p:cNvCxnSpPr>
          <p:nvPr/>
        </p:nvCxnSpPr>
        <p:spPr>
          <a:xfrm>
            <a:off x="720435" y="580622"/>
            <a:ext cx="8839487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FD3BC1-813F-4279-BA88-2F309265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936" y="166571"/>
            <a:ext cx="2000437" cy="4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58EC483-B258-442A-84FA-A84FCE583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98650"/>
              </p:ext>
            </p:extLst>
          </p:nvPr>
        </p:nvGraphicFramePr>
        <p:xfrm>
          <a:off x="779646" y="1000557"/>
          <a:ext cx="10969727" cy="5610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9727">
                  <a:extLst>
                    <a:ext uri="{9D8B030D-6E8A-4147-A177-3AD203B41FA5}">
                      <a16:colId xmlns:a16="http://schemas.microsoft.com/office/drawing/2014/main" val="3324969784"/>
                    </a:ext>
                  </a:extLst>
                </a:gridCol>
              </a:tblGrid>
              <a:tr h="2592626">
                <a:tc>
                  <a:txBody>
                    <a:bodyPr/>
                    <a:lstStyle/>
                    <a:p>
                      <a:pPr algn="l"/>
                      <a:endParaRPr lang="ru-RU" sz="1400" b="0" u="sng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057734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l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1042487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9622164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977467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7448750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0109326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048745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896604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413731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/>
                      <a:endParaRPr lang="ru-RU" sz="16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5102567"/>
                  </a:ext>
                </a:extLst>
              </a:tr>
            </a:tbl>
          </a:graphicData>
        </a:graphic>
      </p:graphicFrame>
      <p:sp>
        <p:nvSpPr>
          <p:cNvPr id="14" name="Номер слайда 27">
            <a:extLst>
              <a:ext uri="{FF2B5EF4-FFF2-40B4-BE49-F238E27FC236}">
                <a16:creationId xmlns:a16="http://schemas.microsoft.com/office/drawing/2014/main" id="{B23EEF80-329B-4866-96ED-855B4F21C828}"/>
              </a:ext>
            </a:extLst>
          </p:cNvPr>
          <p:cNvSpPr txBox="1">
            <a:spLocks/>
          </p:cNvSpPr>
          <p:nvPr/>
        </p:nvSpPr>
        <p:spPr>
          <a:xfrm>
            <a:off x="11582684" y="6326310"/>
            <a:ext cx="33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latin typeface="Century Gothic" panose="020B0502020202020204" pitchFamily="34" charset="0"/>
              </a:rPr>
              <a:t>4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831C307-3FD1-4973-A500-A7013D323121}"/>
              </a:ext>
            </a:extLst>
          </p:cNvPr>
          <p:cNvCxnSpPr>
            <a:cxnSpLocks/>
          </p:cNvCxnSpPr>
          <p:nvPr/>
        </p:nvCxnSpPr>
        <p:spPr>
          <a:xfrm>
            <a:off x="585088" y="580622"/>
            <a:ext cx="897483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34813E-E673-486F-955D-555AE93E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36" y="166571"/>
            <a:ext cx="2000437" cy="483101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FD23F604-AF51-45E2-9666-F5F3A78CB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874655"/>
              </p:ext>
            </p:extLst>
          </p:nvPr>
        </p:nvGraphicFramePr>
        <p:xfrm>
          <a:off x="5874327" y="1299379"/>
          <a:ext cx="6041731" cy="49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3ABFFD-B102-43B8-BE1E-31CE329FE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8" y="631703"/>
            <a:ext cx="5187639" cy="559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FE4CE-F907-45B2-9134-184F550B2B4D}"/>
              </a:ext>
            </a:extLst>
          </p:cNvPr>
          <p:cNvSpPr txBox="1"/>
          <p:nvPr/>
        </p:nvSpPr>
        <p:spPr>
          <a:xfrm>
            <a:off x="1200727" y="1299379"/>
            <a:ext cx="37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СУТЬ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403754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31194-C88C-426A-B0BE-55932E6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343891"/>
            <a:ext cx="10642600" cy="70658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Arial Black" panose="020B0A04020102020204" pitchFamily="34" charset="0"/>
              </a:rPr>
            </a:b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Arial Black" panose="020B0A04020102020204" pitchFamily="34" charset="0"/>
              </a:rPr>
              <a:t>ОСНОВНАЯ ЦЕЛЬ-</a:t>
            </a:r>
            <a:b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Arial Black" panose="020B0A04020102020204" pitchFamily="34" charset="0"/>
              </a:rPr>
            </a:b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Arial Black" panose="020B0A04020102020204" pitchFamily="34" charset="0"/>
              </a:rPr>
              <a:t>сохранение, укрепление и профилактика здоровья сотрудников «старшего поколения», увеличение продолжительности жизни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</a:rPr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5583CF-D850-4E74-A736-20D74E98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52FA-1A2C-435A-A54B-2DA654DD7923}" type="slidenum">
              <a:rPr lang="ru-RU" smtClean="0"/>
              <a:t>5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610373A-5439-4374-A517-253DF0450F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95782"/>
            <a:ext cx="3512127" cy="308159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FFCE628-69F5-448F-A3CB-0544438E1FE1}"/>
              </a:ext>
            </a:extLst>
          </p:cNvPr>
          <p:cNvCxnSpPr>
            <a:cxnSpLocks/>
          </p:cNvCxnSpPr>
          <p:nvPr/>
        </p:nvCxnSpPr>
        <p:spPr>
          <a:xfrm>
            <a:off x="711200" y="580622"/>
            <a:ext cx="884872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8A584C-2037-4E8F-9AEA-A01457C98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936" y="166571"/>
            <a:ext cx="2000437" cy="483101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5E188EF7-65B9-4560-92B5-8C643B93B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2500" y="2513783"/>
            <a:ext cx="4202546" cy="4618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dirty="0"/>
              <a:t>ЗАДАЧИ ПРОЕКТА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E3D361-737E-4252-81F8-3D0F78AAB211}"/>
              </a:ext>
            </a:extLst>
          </p:cNvPr>
          <p:cNvSpPr/>
          <p:nvPr/>
        </p:nvSpPr>
        <p:spPr>
          <a:xfrm>
            <a:off x="4581236" y="3195782"/>
            <a:ext cx="7168137" cy="308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>
                <a:latin typeface="Arial Black" panose="020B0A04020102020204" pitchFamily="34" charset="0"/>
              </a:rPr>
              <a:t>-Определение группы лиц "старшего поколения" для предоставления путевки в санаторий</a:t>
            </a:r>
          </a:p>
          <a:p>
            <a:pPr algn="just"/>
            <a:r>
              <a:rPr lang="ru-RU" sz="1700" dirty="0">
                <a:latin typeface="Arial Black" panose="020B0A04020102020204" pitchFamily="34" charset="0"/>
              </a:rPr>
              <a:t>-Согласование служебной записки с генеральным директором</a:t>
            </a:r>
          </a:p>
          <a:p>
            <a:pPr algn="just"/>
            <a:r>
              <a:rPr lang="ru-RU" sz="1700" dirty="0">
                <a:latin typeface="Arial Black" panose="020B0A04020102020204" pitchFamily="34" charset="0"/>
              </a:rPr>
              <a:t>-Заключение договора с санаторием "</a:t>
            </a:r>
            <a:r>
              <a:rPr lang="ru-RU" sz="1700" dirty="0" err="1">
                <a:latin typeface="Arial Black" panose="020B0A04020102020204" pitchFamily="34" charset="0"/>
              </a:rPr>
              <a:t>Хопровские</a:t>
            </a:r>
            <a:r>
              <a:rPr lang="ru-RU" sz="1700" dirty="0">
                <a:latin typeface="Arial Black" panose="020B0A04020102020204" pitchFamily="34" charset="0"/>
              </a:rPr>
              <a:t> зори»</a:t>
            </a:r>
          </a:p>
          <a:p>
            <a:pPr algn="just"/>
            <a:r>
              <a:rPr lang="ru-RU" sz="1700" dirty="0">
                <a:latin typeface="Arial Black" panose="020B0A04020102020204" pitchFamily="34" charset="0"/>
              </a:rPr>
              <a:t>-Отправка сотрудников "старшего поколения" на лечение в санаторий</a:t>
            </a:r>
          </a:p>
          <a:p>
            <a:pPr algn="just"/>
            <a:r>
              <a:rPr lang="ru-RU" sz="1700" dirty="0">
                <a:latin typeface="Arial Black" panose="020B0A04020102020204" pitchFamily="34" charset="0"/>
              </a:rPr>
              <a:t>-Сохранение и укрепление здоровья сотрудников "старшего поколения"</a:t>
            </a:r>
          </a:p>
          <a:p>
            <a:r>
              <a:rPr lang="ru-RU" sz="1700" dirty="0">
                <a:latin typeface="Arial Black" panose="020B0A04020102020204" pitchFamily="34" charset="0"/>
              </a:rPr>
              <a:t>-Восстановление физической работоспособности сотрудников «старшего поколения»</a:t>
            </a:r>
          </a:p>
        </p:txBody>
      </p:sp>
    </p:spTree>
    <p:extLst>
      <p:ext uri="{BB962C8B-B14F-4D97-AF65-F5344CB8AC3E}">
        <p14:creationId xmlns:p14="http://schemas.microsoft.com/office/powerpoint/2010/main" val="368958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E5F0DB-F0C9-4B00-856E-1076CD68EA8F}"/>
              </a:ext>
            </a:extLst>
          </p:cNvPr>
          <p:cNvSpPr txBox="1"/>
          <p:nvPr/>
        </p:nvSpPr>
        <p:spPr>
          <a:xfrm>
            <a:off x="585088" y="164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08FC4A71-C404-4F0F-999A-8B7CA0E7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535058" y="6285033"/>
            <a:ext cx="381001" cy="406400"/>
          </a:xfrm>
        </p:spPr>
        <p:txBody>
          <a:bodyPr/>
          <a:lstStyle/>
          <a:p>
            <a:r>
              <a:rPr lang="ru-RU" sz="900" dirty="0">
                <a:latin typeface="Century Gothic" panose="020B0502020202020204" pitchFamily="34" charset="0"/>
              </a:rPr>
              <a:t>6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515377-1A48-452E-A819-D0330D51D419}"/>
              </a:ext>
            </a:extLst>
          </p:cNvPr>
          <p:cNvCxnSpPr>
            <a:cxnSpLocks/>
          </p:cNvCxnSpPr>
          <p:nvPr/>
        </p:nvCxnSpPr>
        <p:spPr>
          <a:xfrm>
            <a:off x="585088" y="580622"/>
            <a:ext cx="897483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6D3AEA-EE98-4D06-B70B-D90833C6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36" y="166571"/>
            <a:ext cx="2000437" cy="483101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B6DDB61-A735-4891-B614-8F612427A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916692"/>
              </p:ext>
            </p:extLst>
          </p:nvPr>
        </p:nvGraphicFramePr>
        <p:xfrm>
          <a:off x="585088" y="1092160"/>
          <a:ext cx="7330186" cy="546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A427FE-F7DB-4A85-85BF-D81AD1A97995}"/>
              </a:ext>
            </a:extLst>
          </p:cNvPr>
          <p:cNvSpPr/>
          <p:nvPr/>
        </p:nvSpPr>
        <p:spPr>
          <a:xfrm>
            <a:off x="6353175" y="1219201"/>
            <a:ext cx="5396198" cy="2209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Century Gothic" panose="020B0502020202020204" pitchFamily="34" charset="0"/>
              </a:rPr>
              <a:t>Счастливыми обладателями бесплатных путевок в марте 2024 в санаторий «</a:t>
            </a:r>
            <a:r>
              <a:rPr lang="ru-RU" sz="2000" dirty="0" err="1">
                <a:latin typeface="Century Gothic" panose="020B0502020202020204" pitchFamily="34" charset="0"/>
              </a:rPr>
              <a:t>Хопровские</a:t>
            </a:r>
            <a:r>
              <a:rPr lang="ru-RU" sz="2000" dirty="0">
                <a:latin typeface="Century Gothic" panose="020B0502020202020204" pitchFamily="34" charset="0"/>
              </a:rPr>
              <a:t> зори»  </a:t>
            </a:r>
            <a:r>
              <a:rPr lang="ru-RU" sz="2000" dirty="0" err="1">
                <a:latin typeface="Century Gothic" panose="020B0502020202020204" pitchFamily="34" charset="0"/>
              </a:rPr>
              <a:t>Колышлейского</a:t>
            </a:r>
            <a:r>
              <a:rPr lang="ru-RU" sz="2000" dirty="0">
                <a:latin typeface="Century Gothic" panose="020B0502020202020204" pitchFamily="34" charset="0"/>
              </a:rPr>
              <a:t> района Пензенской области стали 15 работников ГК «РОСТАГРО»</a:t>
            </a:r>
            <a:endParaRPr lang="ru-RU" sz="20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52A172-4E71-4D72-9A1B-31BC13158077}"/>
              </a:ext>
            </a:extLst>
          </p:cNvPr>
          <p:cNvSpPr/>
          <p:nvPr/>
        </p:nvSpPr>
        <p:spPr>
          <a:xfrm>
            <a:off x="6429375" y="4122354"/>
            <a:ext cx="5319998" cy="19746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Century Gothic" panose="020B0502020202020204" pitchFamily="34" charset="0"/>
              </a:rPr>
              <a:t>В конце 2024 года руководство компании «РОСТАГРО» планирует направить на лечение еще минимум 10 сотрудников</a:t>
            </a:r>
            <a:endParaRPr lang="ru-RU" sz="24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DFDAF9-A3AD-48A2-9A3C-D0CDB7EA7923}"/>
              </a:ext>
            </a:extLst>
          </p:cNvPr>
          <p:cNvSpPr/>
          <p:nvPr/>
        </p:nvSpPr>
        <p:spPr>
          <a:xfrm>
            <a:off x="838200" y="1514475"/>
            <a:ext cx="43338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ИТОГИ ПРАКТИКИ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B80FCCA-E1FC-4632-91D8-388E24405BDF}"/>
              </a:ext>
            </a:extLst>
          </p:cNvPr>
          <p:cNvSpPr/>
          <p:nvPr/>
        </p:nvSpPr>
        <p:spPr>
          <a:xfrm>
            <a:off x="9096374" y="3552825"/>
            <a:ext cx="285751" cy="445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28567-03E4-4A64-B1E3-C219BC7338E6}"/>
              </a:ext>
            </a:extLst>
          </p:cNvPr>
          <p:cNvSpPr txBox="1">
            <a:spLocks/>
          </p:cNvSpPr>
          <p:nvPr/>
        </p:nvSpPr>
        <p:spPr>
          <a:xfrm flipH="1">
            <a:off x="11535058" y="6285033"/>
            <a:ext cx="381001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90808-3002-41B3-A9E0-EB22139E5109}"/>
              </a:ext>
            </a:extLst>
          </p:cNvPr>
          <p:cNvSpPr txBox="1"/>
          <p:nvPr/>
        </p:nvSpPr>
        <p:spPr>
          <a:xfrm>
            <a:off x="585088" y="13813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2B22F74-1855-4E8C-AC0F-7A9D5AC2DBEF}"/>
              </a:ext>
            </a:extLst>
          </p:cNvPr>
          <p:cNvSpPr/>
          <p:nvPr/>
        </p:nvSpPr>
        <p:spPr>
          <a:xfrm>
            <a:off x="5477256" y="1023111"/>
            <a:ext cx="6165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7AB93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200" b="1" dirty="0">
              <a:solidFill>
                <a:srgbClr val="7AB93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200" b="1" dirty="0">
              <a:solidFill>
                <a:srgbClr val="7AB93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C8C452A-CA4A-42FF-9C02-8FE3FF20D869}"/>
              </a:ext>
            </a:extLst>
          </p:cNvPr>
          <p:cNvCxnSpPr>
            <a:cxnSpLocks/>
          </p:cNvCxnSpPr>
          <p:nvPr/>
        </p:nvCxnSpPr>
        <p:spPr>
          <a:xfrm>
            <a:off x="585088" y="580622"/>
            <a:ext cx="897483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3F290D-D438-4601-BEB3-90BA7014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36" y="166571"/>
            <a:ext cx="2000437" cy="48310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FB7B713-4D2F-4273-9B43-7A92095F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6" y="1579421"/>
            <a:ext cx="10740944" cy="477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98CC0E-FFFE-44EE-94B8-194DCA121354}"/>
              </a:ext>
            </a:extLst>
          </p:cNvPr>
          <p:cNvSpPr/>
          <p:nvPr/>
        </p:nvSpPr>
        <p:spPr>
          <a:xfrm>
            <a:off x="2493817" y="905164"/>
            <a:ext cx="7139709" cy="4798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78203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2479</TotalTime>
  <Words>211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Century Gothic</vt:lpstr>
      <vt:lpstr>Tahoma</vt:lpstr>
      <vt:lpstr>Times New Roman</vt:lpstr>
      <vt:lpstr>Тема Office</vt:lpstr>
      <vt:lpstr>Презентация PowerPoint</vt:lpstr>
      <vt:lpstr>Презентация PowerPoint</vt:lpstr>
      <vt:lpstr>Компания-организатор ООО «Управляющая компания «РОСТАГРО» </vt:lpstr>
      <vt:lpstr>Презентация PowerPoint</vt:lpstr>
      <vt:lpstr> ОСНОВНАЯ ЦЕЛЬ- сохранение, укрепление и профилактика здоровья сотрудников «старшего поколения», увеличение продолжительности жизни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Кондратьева Ольга Михайловна</dc:creator>
  <cp:lastModifiedBy>Корпунцова Елена Александровна</cp:lastModifiedBy>
  <cp:revision>599</cp:revision>
  <cp:lastPrinted>2023-06-15T03:44:59Z</cp:lastPrinted>
  <dcterms:created xsi:type="dcterms:W3CDTF">2021-06-24T05:39:09Z</dcterms:created>
  <dcterms:modified xsi:type="dcterms:W3CDTF">2024-11-06T08:20:30Z</dcterms:modified>
</cp:coreProperties>
</file>