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6" r:id="rId4"/>
  </p:sldMasterIdLst>
  <p:notesMasterIdLst>
    <p:notesMasterId r:id="rId12"/>
  </p:notesMasterIdLst>
  <p:handoutMasterIdLst>
    <p:handoutMasterId r:id="rId13"/>
  </p:handoutMasterIdLst>
  <p:sldIdLst>
    <p:sldId id="256" r:id="rId5"/>
    <p:sldId id="277" r:id="rId6"/>
    <p:sldId id="261" r:id="rId7"/>
    <p:sldId id="258" r:id="rId8"/>
    <p:sldId id="298" r:id="rId9"/>
    <p:sldId id="262" r:id="rId10"/>
    <p:sldId id="289" r:id="rId11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3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Автор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58" d="100"/>
          <a:sy n="58" d="100"/>
        </p:scale>
        <p:origin x="-924" y="-1194"/>
      </p:cViewPr>
      <p:guideLst>
        <p:guide orient="horz" pos="33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75" d="100"/>
          <a:sy n="75" d="100"/>
        </p:scale>
        <p:origin x="4032" y="3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Relationship Id="rId35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53F6ED8B-CF52-4A64-BACC-61D9C1041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0D7022B2-02C5-4E03-99BC-0BA3C57AC4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2C48FB7-4632-4FB7-A822-C8EE7A1BCE57}" type="datetime1">
              <a:rPr lang="ru-RU" smtClean="0"/>
              <a:t>12.11.2024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BC3FEE8C-8D38-4F2A-950E-071C6823E2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8C567A6D-959B-4552-AB8D-4CCA819CAA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BF9A36D-7FAC-478F-9944-F324014F6F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467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7D626-816E-4770-8022-B9B504B09470}" type="datetime1">
              <a:rPr lang="ru-RU" smtClean="0"/>
              <a:pPr/>
              <a:t>12.11.2024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4B9A9E5-4F7F-4A7D-9DE1-899232329269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8778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51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716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579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512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659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785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415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18.sv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rtlCol="0" anchor="b">
            <a:noAutofit/>
          </a:bodyPr>
          <a:lstStyle>
            <a:lvl1pPr algn="l">
              <a:defRPr sz="3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СТИЛЬ ОБРАЗЦА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pic>
        <p:nvPicPr>
          <p:cNvPr id="8" name="Графический объект 7">
            <a:extLst>
              <a:ext uri="{FF2B5EF4-FFF2-40B4-BE49-F238E27FC236}">
                <a16:creationId xmlns=""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08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ыночное сравнение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3855" y="3064615"/>
            <a:ext cx="1240971" cy="82391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="" xmlns:a16="http://schemas.microsoft.com/office/drawing/2014/main" id="{A066E2EA-C6EA-4A02-818E-33BD582D92E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475514" y="3064615"/>
            <a:ext cx="1240971" cy="82391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="" xmlns:a16="http://schemas.microsoft.com/office/drawing/2014/main" id="{97B9C3B0-3522-407C-B662-631E19ECC95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887174" y="3064615"/>
            <a:ext cx="1240971" cy="82391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129698" y="4824188"/>
            <a:ext cx="3124093" cy="462927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526261" y="4824188"/>
            <a:ext cx="3139479" cy="46292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2" name="Объект 3">
            <a:extLst>
              <a:ext uri="{FF2B5EF4-FFF2-40B4-BE49-F238E27FC236}">
                <a16:creationId xmlns=""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938210" y="4824188"/>
            <a:ext cx="3124093" cy="462927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pic>
        <p:nvPicPr>
          <p:cNvPr id="11" name="Графический объект 10">
            <a:extLst>
              <a:ext uri="{FF2B5EF4-FFF2-40B4-BE49-F238E27FC236}">
                <a16:creationId xmlns="" xmlns:a16="http://schemas.microsoft.com/office/drawing/2014/main" id="{B38B0D13-BD5F-460B-B337-F4A9342026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5141" y="2358007"/>
            <a:ext cx="2438400" cy="2019300"/>
          </a:xfrm>
          <a:prstGeom prst="rect">
            <a:avLst/>
          </a:prstGeom>
        </p:spPr>
      </p:pic>
      <p:pic>
        <p:nvPicPr>
          <p:cNvPr id="13" name="Графический объект 12">
            <a:extLst>
              <a:ext uri="{FF2B5EF4-FFF2-40B4-BE49-F238E27FC236}">
                <a16:creationId xmlns="" xmlns:a16="http://schemas.microsoft.com/office/drawing/2014/main" id="{BE72876B-D3DA-4462-9E24-3354D8D02A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0625" y="2531837"/>
            <a:ext cx="2190750" cy="1943100"/>
          </a:xfrm>
          <a:prstGeom prst="rect">
            <a:avLst/>
          </a:prstGeom>
        </p:spPr>
      </p:pic>
      <p:pic>
        <p:nvPicPr>
          <p:cNvPr id="15" name="Графический объект 14">
            <a:extLst>
              <a:ext uri="{FF2B5EF4-FFF2-40B4-BE49-F238E27FC236}">
                <a16:creationId xmlns="" xmlns:a16="http://schemas.microsoft.com/office/drawing/2014/main" id="{14A539B6-6E3F-41BA-ACE2-76E8BB6516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5608" y="2421056"/>
            <a:ext cx="2324100" cy="2057400"/>
          </a:xfrm>
          <a:prstGeom prst="rect">
            <a:avLst/>
          </a:prstGeom>
        </p:spPr>
      </p:pic>
      <p:sp>
        <p:nvSpPr>
          <p:cNvPr id="25" name="Объект 3">
            <a:extLst>
              <a:ext uri="{FF2B5EF4-FFF2-40B4-BE49-F238E27FC236}">
                <a16:creationId xmlns="" xmlns:a16="http://schemas.microsoft.com/office/drawing/2014/main" id="{82D8880F-3EAC-45C9-91F2-19A193791A18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1129698" y="5280763"/>
            <a:ext cx="3124093" cy="46292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6" name="Объект 5">
            <a:extLst>
              <a:ext uri="{FF2B5EF4-FFF2-40B4-BE49-F238E27FC236}">
                <a16:creationId xmlns="" xmlns:a16="http://schemas.microsoft.com/office/drawing/2014/main" id="{9019518E-E850-403D-A5B5-4B53F8C4A56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526261" y="5280763"/>
            <a:ext cx="3139479" cy="46292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endParaRPr lang="ru-RU" noProof="0"/>
          </a:p>
        </p:txBody>
      </p:sp>
      <p:sp>
        <p:nvSpPr>
          <p:cNvPr id="27" name="Объект 3">
            <a:extLst>
              <a:ext uri="{FF2B5EF4-FFF2-40B4-BE49-F238E27FC236}">
                <a16:creationId xmlns="" xmlns:a16="http://schemas.microsoft.com/office/drawing/2014/main" id="{A8058154-45E5-403E-B714-AC85774F391F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7938210" y="5280763"/>
            <a:ext cx="3124093" cy="46292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42619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Два объект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 rtlCol="0">
            <a:normAutofit/>
          </a:bodyPr>
          <a:lstStyle>
            <a:lvl1pPr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933700" y="3834606"/>
            <a:ext cx="3924300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7410173" y="3834606"/>
            <a:ext cx="3943627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pic>
        <p:nvPicPr>
          <p:cNvPr id="11" name="Графический объект 10">
            <a:extLst>
              <a:ext uri="{FF2B5EF4-FFF2-40B4-BE49-F238E27FC236}">
                <a16:creationId xmlns=""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40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Графический объект 13">
            <a:extLst>
              <a:ext uri="{FF2B5EF4-FFF2-40B4-BE49-F238E27FC236}">
                <a16:creationId xmlns="" xmlns:a16="http://schemas.microsoft.com/office/drawing/2014/main" id="{AE202E03-5C65-4305-B969-65220AD410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18301" r="41825" b="23071"/>
          <a:stretch/>
        </p:blipFill>
        <p:spPr>
          <a:xfrm flipH="1">
            <a:off x="0" y="0"/>
            <a:ext cx="5441888" cy="6858000"/>
          </a:xfrm>
          <a:custGeom>
            <a:avLst/>
            <a:gdLst>
              <a:gd name="connsiteX0" fmla="*/ 5441888 w 5441888"/>
              <a:gd name="connsiteY0" fmla="*/ 0 h 6858000"/>
              <a:gd name="connsiteX1" fmla="*/ 0 w 5441888"/>
              <a:gd name="connsiteY1" fmla="*/ 0 h 6858000"/>
              <a:gd name="connsiteX2" fmla="*/ 0 w 5441888"/>
              <a:gd name="connsiteY2" fmla="*/ 6858000 h 6858000"/>
              <a:gd name="connsiteX3" fmla="*/ 5441888 w 54418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1888" h="6858000">
                <a:moveTo>
                  <a:pt x="5441888" y="0"/>
                </a:moveTo>
                <a:lnTo>
                  <a:pt x="0" y="0"/>
                </a:lnTo>
                <a:lnTo>
                  <a:pt x="0" y="6858000"/>
                </a:lnTo>
                <a:lnTo>
                  <a:pt x="5441888" y="6858000"/>
                </a:lnTo>
                <a:close/>
              </a:path>
            </a:pathLst>
          </a:custGeom>
        </p:spPr>
      </p:pic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1E1C8C6D-0530-475B-A7F7-0E00C33AC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rtlCol="0"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sp>
        <p:nvSpPr>
          <p:cNvPr id="20" name="Текст 15">
            <a:extLst>
              <a:ext uri="{FF2B5EF4-FFF2-40B4-BE49-F238E27FC236}">
                <a16:creationId xmlns="" xmlns:a16="http://schemas.microsoft.com/office/drawing/2014/main" id="{3D2778A3-7084-4333-8349-03B1FEB5FE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25" name="Текст 18">
            <a:extLst>
              <a:ext uri="{FF2B5EF4-FFF2-40B4-BE49-F238E27FC236}">
                <a16:creationId xmlns="" xmlns:a16="http://schemas.microsoft.com/office/drawing/2014/main" id="{70ED2545-F96B-400C-B6F4-F1D2D83B72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6" name="Текст 15">
            <a:extLst>
              <a:ext uri="{FF2B5EF4-FFF2-40B4-BE49-F238E27FC236}">
                <a16:creationId xmlns="" xmlns:a16="http://schemas.microsoft.com/office/drawing/2014/main" id="{4A2FECA2-3808-47DC-84EB-CD3395C205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27" name="Текст 18">
            <a:extLst>
              <a:ext uri="{FF2B5EF4-FFF2-40B4-BE49-F238E27FC236}">
                <a16:creationId xmlns="" xmlns:a16="http://schemas.microsoft.com/office/drawing/2014/main" id="{24393B9A-03C4-45C1-8172-F8B354458A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8" name="Текст 15">
            <a:extLst>
              <a:ext uri="{FF2B5EF4-FFF2-40B4-BE49-F238E27FC236}">
                <a16:creationId xmlns="" xmlns:a16="http://schemas.microsoft.com/office/drawing/2014/main" id="{18EC24A5-B4A5-4BAB-AE40-30EB69D6EF7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29" name="Текст 18">
            <a:extLst>
              <a:ext uri="{FF2B5EF4-FFF2-40B4-BE49-F238E27FC236}">
                <a16:creationId xmlns="" xmlns:a16="http://schemas.microsoft.com/office/drawing/2014/main" id="{726F36C0-4E6A-4A10-960D-11D78D0444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1" name="Дата 6">
            <a:extLst>
              <a:ext uri="{FF2B5EF4-FFF2-40B4-BE49-F238E27FC236}">
                <a16:creationId xmlns=""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22" name="Нижний колонтитул 7">
            <a:extLst>
              <a:ext uri="{FF2B5EF4-FFF2-40B4-BE49-F238E27FC236}">
                <a16:creationId xmlns=""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24" name="Номер слайда 8">
            <a:extLst>
              <a:ext uri="{FF2B5EF4-FFF2-40B4-BE49-F238E27FC236}">
                <a16:creationId xmlns=""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7693348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7D46070C-E825-43D0-99F4-8B4614131131}"/>
              </a:ext>
            </a:extLst>
          </p:cNvPr>
          <p:cNvSpPr/>
          <p:nvPr userDrawn="1"/>
        </p:nvSpPr>
        <p:spPr>
          <a:xfrm>
            <a:off x="0" y="3057683"/>
            <a:ext cx="12191998" cy="2010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 algn="l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Текст 10">
            <a:extLst>
              <a:ext uri="{FF2B5EF4-FFF2-40B4-BE49-F238E27FC236}">
                <a16:creationId xmlns="" xmlns:a16="http://schemas.microsoft.com/office/drawing/2014/main" id="{E4E92FC5-6FC2-45C2-9200-3244F9EA6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rtlCol="0" anchor="ctr"/>
          <a:lstStyle>
            <a:lvl1pPr marL="0" indent="0" algn="l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Год</a:t>
            </a:r>
          </a:p>
        </p:txBody>
      </p:sp>
      <p:sp>
        <p:nvSpPr>
          <p:cNvPr id="7" name="Текст 10">
            <a:extLst>
              <a:ext uri="{FF2B5EF4-FFF2-40B4-BE49-F238E27FC236}">
                <a16:creationId xmlns="" xmlns:a16="http://schemas.microsoft.com/office/drawing/2014/main" id="{4D75C136-D6C3-4431-8776-997070627A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8" name="Текст 10">
            <a:extLst>
              <a:ext uri="{FF2B5EF4-FFF2-40B4-BE49-F238E27FC236}">
                <a16:creationId xmlns="" xmlns:a16="http://schemas.microsoft.com/office/drawing/2014/main" id="{FD15D323-BFE3-4ACE-9A2E-C9EB69458B1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9" name="Текст 10">
            <a:extLst>
              <a:ext uri="{FF2B5EF4-FFF2-40B4-BE49-F238E27FC236}">
                <a16:creationId xmlns="" xmlns:a16="http://schemas.microsoft.com/office/drawing/2014/main" id="{3B520767-B49F-4503-8120-B66E411F33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="" xmlns:a16="http://schemas.microsoft.com/office/drawing/2014/main" id="{30C2F5A0-E03E-4C89-B9EB-8D48889F5F9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="" xmlns:a16="http://schemas.microsoft.com/office/drawing/2014/main" id="{AB3645A3-D681-45BF-B195-452D000802C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rtlCol="0" anchor="ctr"/>
          <a:lstStyle>
            <a:lvl1pPr marL="0" indent="0" algn="l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Год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="" xmlns:a16="http://schemas.microsoft.com/office/drawing/2014/main" id="{59D3CBFE-13C8-4DB1-A831-9393264923E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="" xmlns:a16="http://schemas.microsoft.com/office/drawing/2014/main" id="{82385A0A-C61D-4BBD-AC77-D7642F895E2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="" xmlns:a16="http://schemas.microsoft.com/office/drawing/2014/main" id="{FED89FCE-7507-4C8C-923F-92229058946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="" xmlns:a16="http://schemas.microsoft.com/office/drawing/2014/main" id="{F2F73935-BF53-4510-8B8F-EDB1CD56A1B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="" xmlns:a16="http://schemas.microsoft.com/office/drawing/2014/main" id="{2A9276DB-F427-4F8E-8E4C-466600F390F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="" xmlns:a16="http://schemas.microsoft.com/office/drawing/2014/main" id="{79023948-0C1E-4DAB-B885-1C713409AA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8" name="Текст 10">
            <a:extLst>
              <a:ext uri="{FF2B5EF4-FFF2-40B4-BE49-F238E27FC236}">
                <a16:creationId xmlns="" xmlns:a16="http://schemas.microsoft.com/office/drawing/2014/main" id="{4AB6A03C-6180-41ED-A88D-ECBB80D160F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="" xmlns:a16="http://schemas.microsoft.com/office/drawing/2014/main" id="{145AD645-55F0-41A9-AC53-ED30BF1340B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0" name="Текст 10">
            <a:extLst>
              <a:ext uri="{FF2B5EF4-FFF2-40B4-BE49-F238E27FC236}">
                <a16:creationId xmlns="" xmlns:a16="http://schemas.microsoft.com/office/drawing/2014/main" id="{C39F248D-01B4-40EE-B483-E8E81806DFB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1" name="Текст 10">
            <a:extLst>
              <a:ext uri="{FF2B5EF4-FFF2-40B4-BE49-F238E27FC236}">
                <a16:creationId xmlns="" xmlns:a16="http://schemas.microsoft.com/office/drawing/2014/main" id="{1D0F1859-7A34-42DF-873E-2CF864E4C4B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="" xmlns:a16="http://schemas.microsoft.com/office/drawing/2014/main" id="{6EB397AF-B5C1-40FE-86D4-BA660E4C6E4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3" name="Текст 10">
            <a:extLst>
              <a:ext uri="{FF2B5EF4-FFF2-40B4-BE49-F238E27FC236}">
                <a16:creationId xmlns="" xmlns:a16="http://schemas.microsoft.com/office/drawing/2014/main" id="{AF1343D5-DC0F-4C7E-967F-CFC300A2C80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4" name="Текст 10">
            <a:extLst>
              <a:ext uri="{FF2B5EF4-FFF2-40B4-BE49-F238E27FC236}">
                <a16:creationId xmlns="" xmlns:a16="http://schemas.microsoft.com/office/drawing/2014/main" id="{9AD688A5-D2DF-4FC3-8171-FAEA8C4F556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5" name="Текст 10">
            <a:extLst>
              <a:ext uri="{FF2B5EF4-FFF2-40B4-BE49-F238E27FC236}">
                <a16:creationId xmlns="" xmlns:a16="http://schemas.microsoft.com/office/drawing/2014/main" id="{EA05A5D4-01B0-4932-B03E-571986E282E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6" name="Текст 10">
            <a:extLst>
              <a:ext uri="{FF2B5EF4-FFF2-40B4-BE49-F238E27FC236}">
                <a16:creationId xmlns="" xmlns:a16="http://schemas.microsoft.com/office/drawing/2014/main" id="{72A84601-CD4F-49ED-8D51-CEF03236305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7" name="Текст 10">
            <a:extLst>
              <a:ext uri="{FF2B5EF4-FFF2-40B4-BE49-F238E27FC236}">
                <a16:creationId xmlns="" xmlns:a16="http://schemas.microsoft.com/office/drawing/2014/main" id="{C49FB196-753D-4A12-9460-57D8AB4B540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8" name="Текст 10">
            <a:extLst>
              <a:ext uri="{FF2B5EF4-FFF2-40B4-BE49-F238E27FC236}">
                <a16:creationId xmlns="" xmlns:a16="http://schemas.microsoft.com/office/drawing/2014/main" id="{DFC05EC7-9D6C-486B-9E2F-D3612013C0A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9" name="Текст 10">
            <a:extLst>
              <a:ext uri="{FF2B5EF4-FFF2-40B4-BE49-F238E27FC236}">
                <a16:creationId xmlns="" xmlns:a16="http://schemas.microsoft.com/office/drawing/2014/main" id="{98F455FB-241B-4E1F-B581-FA6CBA23954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0" name="Текст 10">
            <a:extLst>
              <a:ext uri="{FF2B5EF4-FFF2-40B4-BE49-F238E27FC236}">
                <a16:creationId xmlns="" xmlns:a16="http://schemas.microsoft.com/office/drawing/2014/main" id="{9E38664A-8108-4E24-800B-3C32ADA4397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1" name="Текст 10">
            <a:extLst>
              <a:ext uri="{FF2B5EF4-FFF2-40B4-BE49-F238E27FC236}">
                <a16:creationId xmlns="" xmlns:a16="http://schemas.microsoft.com/office/drawing/2014/main" id="{2908458B-A3ED-4855-9E08-108D7C4A8D3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FFA35437-CCDE-4D92-B879-F23B329C8EC3}"/>
              </a:ext>
            </a:extLst>
          </p:cNvPr>
          <p:cNvSpPr/>
          <p:nvPr userDrawn="1"/>
        </p:nvSpPr>
        <p:spPr>
          <a:xfrm>
            <a:off x="929640" y="4034785"/>
            <a:ext cx="10332720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6" name="Дата 2">
            <a:extLst>
              <a:ext uri="{FF2B5EF4-FFF2-40B4-BE49-F238E27FC236}">
                <a16:creationId xmlns="" xmlns:a16="http://schemas.microsoft.com/office/drawing/2014/main" id="{1CDC588F-73BC-4108-974B-0EAAB8213C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37" name="Нижний колонтитул 3">
            <a:extLst>
              <a:ext uri="{FF2B5EF4-FFF2-40B4-BE49-F238E27FC236}">
                <a16:creationId xmlns="" xmlns:a16="http://schemas.microsoft.com/office/drawing/2014/main" id="{B2AC1EB2-9B8F-4077-8B66-64F9549F2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38" name="Номер слайда 4">
            <a:extLst>
              <a:ext uri="{FF2B5EF4-FFF2-40B4-BE49-F238E27FC236}">
                <a16:creationId xmlns="" xmlns:a16="http://schemas.microsoft.com/office/drawing/2014/main" id="{28DE3E33-346A-45AF-B164-CB5DF04F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56323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полнитель графического элемента SmartArt 6">
            <a:extLst>
              <a:ext uri="{FF2B5EF4-FFF2-40B4-BE49-F238E27FC236}">
                <a16:creationId xmlns="" xmlns:a16="http://schemas.microsoft.com/office/drawing/2014/main" id="{156CA116-0F6E-4EE9-B34F-03BA07161A7A}"/>
              </a:ext>
            </a:extLst>
          </p:cNvPr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2136776"/>
            <a:ext cx="10515600" cy="369764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графический элемент SmartArt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66988B2D-0240-4256-8268-4B9FF1E72363}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2590800" cy="7620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D8EEAAE1-3D04-41C3-B2D2-B3BEF34C3B27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704850" cy="102790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543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 команды: 4 человек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=""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87181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7" name="Рисунок 10">
            <a:extLst>
              <a:ext uri="{FF2B5EF4-FFF2-40B4-BE49-F238E27FC236}">
                <a16:creationId xmlns=""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836914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8" name="Рисунок 10">
            <a:extLst>
              <a:ext uri="{FF2B5EF4-FFF2-40B4-BE49-F238E27FC236}">
                <a16:creationId xmlns=""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2757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9" name="Рисунок 10">
            <a:extLst>
              <a:ext uri="{FF2B5EF4-FFF2-40B4-BE49-F238E27FC236}">
                <a16:creationId xmlns=""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74745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3248" y="5084524"/>
            <a:ext cx="2123743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=""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692980" y="5099206"/>
            <a:ext cx="2135755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=""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83644" y="5099206"/>
            <a:ext cx="2123743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=""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603525" y="5084524"/>
            <a:ext cx="2123742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=""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487181" y="5464114"/>
            <a:ext cx="1845511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=""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36913" y="5478796"/>
            <a:ext cx="1855949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8" name="Текст 2">
            <a:extLst>
              <a:ext uri="{FF2B5EF4-FFF2-40B4-BE49-F238E27FC236}">
                <a16:creationId xmlns=""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27577" y="5478796"/>
            <a:ext cx="1845511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9" name="Текст 2">
            <a:extLst>
              <a:ext uri="{FF2B5EF4-FFF2-40B4-BE49-F238E27FC236}">
                <a16:creationId xmlns=""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7458" y="5464114"/>
            <a:ext cx="184551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4E4B72DA-52CB-4D39-A342-8857B4D959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7334250" y="0"/>
            <a:ext cx="4857750" cy="76200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21D9BCDA-DFB7-41A4-A7C7-CEE86CEDCB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487150" y="0"/>
            <a:ext cx="704850" cy="1724025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372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2" pos="93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 команды: 8 человек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=""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7" name="Рисунок 10">
            <a:extLst>
              <a:ext uri="{FF2B5EF4-FFF2-40B4-BE49-F238E27FC236}">
                <a16:creationId xmlns=""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8" name="Рисунок 10">
            <a:extLst>
              <a:ext uri="{FF2B5EF4-FFF2-40B4-BE49-F238E27FC236}">
                <a16:creationId xmlns=""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16934" y="2428875"/>
            <a:ext cx="1066800" cy="1066800"/>
          </a:xfrm>
          <a:solidFill>
            <a:schemeClr val="tx1"/>
          </a:solidFill>
        </p:spPr>
        <p:txBody>
          <a:bodyPr rtlCol="0">
            <a:noAutofit/>
          </a:bodyPr>
          <a:lstStyle>
            <a:lvl1pPr marL="0" indent="0" algn="l"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</a:lstStyle>
          <a:p>
            <a:pPr lvl="0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9" name="Рисунок 10">
            <a:extLst>
              <a:ext uri="{FF2B5EF4-FFF2-40B4-BE49-F238E27FC236}">
                <a16:creationId xmlns=""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=""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390120" y="3782039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=""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69060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=""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739214" y="3796721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=""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339926" y="3669060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8" name="Текст 2">
            <a:extLst>
              <a:ext uri="{FF2B5EF4-FFF2-40B4-BE49-F238E27FC236}">
                <a16:creationId xmlns=""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217963" y="3796721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=""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9" name="Текст 2">
            <a:extLst>
              <a:ext uri="{FF2B5EF4-FFF2-40B4-BE49-F238E27FC236}">
                <a16:creationId xmlns=""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634432" y="3782039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55" name="Рисунок 10">
            <a:extLst>
              <a:ext uri="{FF2B5EF4-FFF2-40B4-BE49-F238E27FC236}">
                <a16:creationId xmlns=""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6" name="Рисунок 10">
            <a:extLst>
              <a:ext uri="{FF2B5EF4-FFF2-40B4-BE49-F238E27FC236}">
                <a16:creationId xmlns=""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7" name="Рисунок 10">
            <a:extLst>
              <a:ext uri="{FF2B5EF4-FFF2-40B4-BE49-F238E27FC236}">
                <a16:creationId xmlns="" xmlns:a16="http://schemas.microsoft.com/office/drawing/2014/main" id="{0FB38616-82FB-4DAD-A82E-3777ACB4114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716934" y="4287711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</a:lstStyle>
          <a:p>
            <a:pPr lvl="0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8" name="Рисунок 10">
            <a:extLst>
              <a:ext uri="{FF2B5EF4-FFF2-40B4-BE49-F238E27FC236}">
                <a16:creationId xmlns=""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4" name="Текст 2">
            <a:extLst>
              <a:ext uri="{FF2B5EF4-FFF2-40B4-BE49-F238E27FC236}">
                <a16:creationId xmlns=""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62" name="Текст 2">
            <a:extLst>
              <a:ext uri="{FF2B5EF4-FFF2-40B4-BE49-F238E27FC236}">
                <a16:creationId xmlns=""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390120" y="5640875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59" name="Текст 2">
            <a:extLst>
              <a:ext uri="{FF2B5EF4-FFF2-40B4-BE49-F238E27FC236}">
                <a16:creationId xmlns=""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27896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63" name="Текст 2">
            <a:extLst>
              <a:ext uri="{FF2B5EF4-FFF2-40B4-BE49-F238E27FC236}">
                <a16:creationId xmlns=""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739214" y="5655557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60" name="Текст 2">
            <a:extLst>
              <a:ext uri="{FF2B5EF4-FFF2-40B4-BE49-F238E27FC236}">
                <a16:creationId xmlns=""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27896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64" name="Текст 2">
            <a:extLst>
              <a:ext uri="{FF2B5EF4-FFF2-40B4-BE49-F238E27FC236}">
                <a16:creationId xmlns=""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229878" y="5655557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61" name="Текст 2">
            <a:extLst>
              <a:ext uri="{FF2B5EF4-FFF2-40B4-BE49-F238E27FC236}">
                <a16:creationId xmlns=""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65" name="Текст 2">
            <a:extLst>
              <a:ext uri="{FF2B5EF4-FFF2-40B4-BE49-F238E27FC236}">
                <a16:creationId xmlns=""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634432" y="5640875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pic>
        <p:nvPicPr>
          <p:cNvPr id="13" name="Графический объект 12">
            <a:extLst>
              <a:ext uri="{FF2B5EF4-FFF2-40B4-BE49-F238E27FC236}">
                <a16:creationId xmlns="" xmlns:a16="http://schemas.microsoft.com/office/drawing/2014/main" id="{B0DFD584-E5CF-41EF-B51E-679CE22DDF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14" name="Графический объект 13">
            <a:extLst>
              <a:ext uri="{FF2B5EF4-FFF2-40B4-BE49-F238E27FC236}">
                <a16:creationId xmlns="" xmlns:a16="http://schemas.microsoft.com/office/drawing/2014/main" id="{E5C02DDF-25A6-42C7-9525-F279CE2095C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95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содержимо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="" xmlns:a16="http://schemas.microsoft.com/office/drawing/2014/main" id="{ADC2540D-94C4-405B-8607-0CEDD6F54B9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075447" y="2370670"/>
            <a:ext cx="1856232" cy="1664208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788813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="" xmlns:a16="http://schemas.microsoft.com/office/drawing/2014/main" id="{E43D2F47-FAF2-42C2-967D-251DD4B940D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200" y="4464810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200" y="5120722"/>
            <a:ext cx="2330726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4" name="Объект 10">
            <a:extLst>
              <a:ext uri="{FF2B5EF4-FFF2-40B4-BE49-F238E27FC236}">
                <a16:creationId xmlns="" xmlns:a16="http://schemas.microsoft.com/office/drawing/2014/main" id="{11C6EC54-ADFA-4CFF-9E9B-DC7E96C854C2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805651" y="2370670"/>
            <a:ext cx="1856232" cy="1664208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3788813"/>
            <a:ext cx="2342205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="" xmlns:a16="http://schemas.microsoft.com/office/drawing/2014/main" id="{3322C250-87FC-4F14-A42C-FFDA120D0D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2665" y="4464810"/>
            <a:ext cx="2342205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562665" y="5120722"/>
            <a:ext cx="2342205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5" name="Объект 10">
            <a:extLst>
              <a:ext uri="{FF2B5EF4-FFF2-40B4-BE49-F238E27FC236}">
                <a16:creationId xmlns="" xmlns:a16="http://schemas.microsoft.com/office/drawing/2014/main" id="{1B6DD41C-FCE2-4AC6-A235-2FF1B905DAAD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530117" y="2370670"/>
            <a:ext cx="1856232" cy="1664208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=""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3788813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="" xmlns:a16="http://schemas.microsoft.com/office/drawing/2014/main" id="{D3C675D6-83FA-4036-B516-098EDCAF2506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98609" y="4464810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2" name="Объект 3">
            <a:extLst>
              <a:ext uri="{FF2B5EF4-FFF2-40B4-BE49-F238E27FC236}">
                <a16:creationId xmlns=""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98609" y="5120722"/>
            <a:ext cx="2330726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6" name="Объект 10">
            <a:extLst>
              <a:ext uri="{FF2B5EF4-FFF2-40B4-BE49-F238E27FC236}">
                <a16:creationId xmlns="" xmlns:a16="http://schemas.microsoft.com/office/drawing/2014/main" id="{CEB4C3DB-E51E-4479-90C2-DFE5DB4B248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60321" y="2370670"/>
            <a:ext cx="1856232" cy="1664208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="" xmlns:a16="http://schemas.microsoft.com/office/drawing/2014/main" id="{84A1E92D-A5BF-4268-BFF3-1418A1F0358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3788457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="" xmlns:a16="http://schemas.microsoft.com/office/drawing/2014/main" id="{B6439AAC-8A96-4015-8A87-ED8DF7027B6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023074" y="4464454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463D7850-C2A6-43CE-BBE4-8E81A0A593B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1328057"/>
          </a:xfrm>
          <a:prstGeom prst="line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="" xmlns:a16="http://schemas.microsoft.com/office/drawing/2014/main" id="{EBAD3E03-2E3B-440C-9105-6F9D33006D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790950" cy="89217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бъект 3">
            <a:extLst>
              <a:ext uri="{FF2B5EF4-FFF2-40B4-BE49-F238E27FC236}">
                <a16:creationId xmlns="" xmlns:a16="http://schemas.microsoft.com/office/drawing/2014/main" id="{492F9083-A886-4EEB-94D6-1FAE6DC3300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9023074" y="5120366"/>
            <a:ext cx="2330726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86696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С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rtlCol="0" anchor="b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76875" y="3682546"/>
            <a:ext cx="5111750" cy="1525588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="" xmlns:a16="http://schemas.microsoft.com/office/drawing/2014/main" id="{D87F08D6-2CA7-4A5A-BE34-07113DCA535D}"/>
              </a:ext>
            </a:extLst>
          </p:cNvPr>
          <p:cNvCxnSpPr>
            <a:cxnSpLocks/>
          </p:cNvCxnSpPr>
          <p:nvPr/>
        </p:nvCxnSpPr>
        <p:spPr>
          <a:xfrm flipH="1" flipV="1">
            <a:off x="0" y="876300"/>
            <a:ext cx="4762500" cy="1628775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A768C87F-B9C3-4DFF-8454-F3F52CE4346B}"/>
              </a:ext>
            </a:extLst>
          </p:cNvPr>
          <p:cNvCxnSpPr>
            <a:cxnSpLocks/>
          </p:cNvCxnSpPr>
          <p:nvPr/>
        </p:nvCxnSpPr>
        <p:spPr>
          <a:xfrm flipH="1" flipV="1">
            <a:off x="2638425" y="0"/>
            <a:ext cx="2124076" cy="518636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Дата 6">
            <a:extLst>
              <a:ext uri="{FF2B5EF4-FFF2-40B4-BE49-F238E27FC236}">
                <a16:creationId xmlns=""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22" name="Нижний колонтитул 7">
            <a:extLst>
              <a:ext uri="{FF2B5EF4-FFF2-40B4-BE49-F238E27FC236}">
                <a16:creationId xmlns=""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24" name="Номер слайда 8">
            <a:extLst>
              <a:ext uri="{FF2B5EF4-FFF2-40B4-BE49-F238E27FC236}">
                <a16:creationId xmlns=""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1631676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ключение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rtlCol="0" anchor="b">
            <a:noAutofit/>
          </a:bodyPr>
          <a:lstStyle>
            <a:lvl1pPr algn="l">
              <a:defRPr sz="32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СТИЛЬ ОБРАЗЦА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2004161"/>
          </a:xfrm>
        </p:spPr>
        <p:txBody>
          <a:bodyPr rtlCol="0"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pic>
        <p:nvPicPr>
          <p:cNvPr id="6" name="Графический объект 5">
            <a:extLst>
              <a:ext uri="{FF2B5EF4-FFF2-40B4-BE49-F238E27FC236}">
                <a16:creationId xmlns=""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Дата 6">
            <a:extLst>
              <a:ext uri="{FF2B5EF4-FFF2-40B4-BE49-F238E27FC236}">
                <a16:creationId xmlns=""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10" name="Нижний колонтитул 7">
            <a:extLst>
              <a:ext uri="{FF2B5EF4-FFF2-40B4-BE49-F238E27FC236}">
                <a16:creationId xmlns=""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11" name="Номер слайда 8">
            <a:extLst>
              <a:ext uri="{FF2B5EF4-FFF2-40B4-BE49-F238E27FC236}">
                <a16:creationId xmlns=""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9355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Повестка дн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Графический объект 7">
            <a:extLst>
              <a:ext uri="{FF2B5EF4-FFF2-40B4-BE49-F238E27FC236}">
                <a16:creationId xmlns=""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499" y="1020445"/>
            <a:ext cx="3171825" cy="1325563"/>
          </a:xfrm>
        </p:spPr>
        <p:txBody>
          <a:bodyPr rtlCol="0" anchor="b">
            <a:normAutofit/>
          </a:bodyPr>
          <a:lstStyle>
            <a:lvl1pPr>
              <a:defRPr sz="28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СТИЛЬ ОБРАЗЦА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33499" y="2924175"/>
            <a:ext cx="3171825" cy="2519363"/>
          </a:xfrm>
        </p:spPr>
        <p:txBody>
          <a:bodyPr rtlCol="0">
            <a:normAutofit/>
          </a:bodyPr>
          <a:lstStyle>
            <a:lvl1pPr marL="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31270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Графический объект 10">
            <a:extLst>
              <a:ext uri="{FF2B5EF4-FFF2-40B4-BE49-F238E27FC236}">
                <a16:creationId xmlns="" xmlns:a16="http://schemas.microsoft.com/office/drawing/2014/main" id="{9D2AF524-D4B4-4A3A-9CE4-EDAFE1D5A3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>
              <a:latin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 rtlCol="0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=""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318" y="1481138"/>
            <a:ext cx="2141764" cy="514350"/>
          </a:xfrm>
        </p:spPr>
        <p:txBody>
          <a:bodyPr rtlCol="0"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СТИЛЬ ТЕКСТА НА ОБРАЗЦЕ СЛАЙДА</a:t>
            </a:r>
          </a:p>
        </p:txBody>
      </p:sp>
      <p:sp>
        <p:nvSpPr>
          <p:cNvPr id="17" name="Текст 15">
            <a:extLst>
              <a:ext uri="{FF2B5EF4-FFF2-40B4-BE49-F238E27FC236}">
                <a16:creationId xmlns=""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4375" y="2557463"/>
            <a:ext cx="2141764" cy="514350"/>
          </a:xfrm>
        </p:spPr>
        <p:txBody>
          <a:bodyPr rtlCol="0"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СТИЛЬ ТЕКСТА НА ОБРАЗЦЕ СЛАЙДА</a:t>
            </a:r>
          </a:p>
        </p:txBody>
      </p:sp>
      <p:sp>
        <p:nvSpPr>
          <p:cNvPr id="18" name="Текст 15">
            <a:extLst>
              <a:ext uri="{FF2B5EF4-FFF2-40B4-BE49-F238E27FC236}">
                <a16:creationId xmlns=""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0800" y="3633788"/>
            <a:ext cx="2141764" cy="514350"/>
          </a:xfrm>
        </p:spPr>
        <p:txBody>
          <a:bodyPr rtlCol="0"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СТИЛЬ ТЕКСТА НА ОБРАЗЦЕ СЛАЙДА</a:t>
            </a:r>
          </a:p>
        </p:txBody>
      </p:sp>
      <p:sp>
        <p:nvSpPr>
          <p:cNvPr id="19" name="Текст 15">
            <a:extLst>
              <a:ext uri="{FF2B5EF4-FFF2-40B4-BE49-F238E27FC236}">
                <a16:creationId xmlns=""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05000" y="4710114"/>
            <a:ext cx="2141764" cy="514350"/>
          </a:xfrm>
        </p:spPr>
        <p:txBody>
          <a:bodyPr rtlCol="0"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СТИЛЬ ТЕКСТА НА ОБРАЗЦЕ СЛАЙДА</a:t>
            </a:r>
          </a:p>
        </p:txBody>
      </p:sp>
      <p:sp>
        <p:nvSpPr>
          <p:cNvPr id="34" name="Текст 15">
            <a:extLst>
              <a:ext uri="{FF2B5EF4-FFF2-40B4-BE49-F238E27FC236}">
                <a16:creationId xmlns=""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5" y="1594478"/>
            <a:ext cx="5539095" cy="1010842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стиль текста на образце слайда</a:t>
            </a:r>
          </a:p>
        </p:txBody>
      </p:sp>
      <p:sp>
        <p:nvSpPr>
          <p:cNvPr id="35" name="Текст 15">
            <a:extLst>
              <a:ext uri="{FF2B5EF4-FFF2-40B4-BE49-F238E27FC236}">
                <a16:creationId xmlns=""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8" y="2682564"/>
            <a:ext cx="5539095" cy="1010842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стиль текста на образце слайда</a:t>
            </a:r>
          </a:p>
        </p:txBody>
      </p:sp>
      <p:sp>
        <p:nvSpPr>
          <p:cNvPr id="36" name="Текст 15">
            <a:extLst>
              <a:ext uri="{FF2B5EF4-FFF2-40B4-BE49-F238E27FC236}">
                <a16:creationId xmlns=""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7" y="3755394"/>
            <a:ext cx="5539095" cy="1010842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стиль текста на образце слайда</a:t>
            </a:r>
          </a:p>
        </p:txBody>
      </p:sp>
      <p:sp>
        <p:nvSpPr>
          <p:cNvPr id="37" name="Текст 15">
            <a:extLst>
              <a:ext uri="{FF2B5EF4-FFF2-40B4-BE49-F238E27FC236}">
                <a16:creationId xmlns=""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79" y="4824430"/>
            <a:ext cx="5539095" cy="1010842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стиль текста на образце слайда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3795F91-C721-4363-956D-756673AE79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8AC14461-E27D-413D-B31A-47B74646AF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4D6AEA4C-7710-4829-BA87-8DD77F1593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E9BD473E-6203-491C-87AC-54AC0AB233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pPr rtl="0"/>
            <a:r>
              <a:rPr lang="ru-RU" noProof="0"/>
              <a:t>20XX г.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5823" y="6356350"/>
            <a:ext cx="1808712" cy="365125"/>
          </a:xfrm>
        </p:spPr>
        <p:txBody>
          <a:bodyPr rtlCol="0"/>
          <a:lstStyle>
            <a:lvl1pPr algn="l"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52812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 3 столбцами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sp>
        <p:nvSpPr>
          <p:cNvPr id="15" name="Текст 15">
            <a:extLst>
              <a:ext uri="{FF2B5EF4-FFF2-40B4-BE49-F238E27FC236}">
                <a16:creationId xmlns=""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2563123"/>
            <a:ext cx="4031945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7" name="Текст 18">
            <a:extLst>
              <a:ext uri="{FF2B5EF4-FFF2-40B4-BE49-F238E27FC236}">
                <a16:creationId xmlns=""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5664" y="3070348"/>
            <a:ext cx="4031030" cy="1057308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1" name="Текст 15">
            <a:extLst>
              <a:ext uri="{FF2B5EF4-FFF2-40B4-BE49-F238E27FC236}">
                <a16:creationId xmlns=""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73004" y="2563123"/>
            <a:ext cx="4031945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32" name="Текст 18">
            <a:extLst>
              <a:ext uri="{FF2B5EF4-FFF2-40B4-BE49-F238E27FC236}">
                <a16:creationId xmlns=""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73143" y="3070348"/>
            <a:ext cx="4031030" cy="1057308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3" name="Текст 15">
            <a:extLst>
              <a:ext uri="{FF2B5EF4-FFF2-40B4-BE49-F238E27FC236}">
                <a16:creationId xmlns=""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85899" y="4319431"/>
            <a:ext cx="4031945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34" name="Текст 18">
            <a:extLst>
              <a:ext uri="{FF2B5EF4-FFF2-40B4-BE49-F238E27FC236}">
                <a16:creationId xmlns=""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86412" y="4826656"/>
            <a:ext cx="4031030" cy="1057308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2" name="Текст 15">
            <a:extLst>
              <a:ext uri="{FF2B5EF4-FFF2-40B4-BE49-F238E27FC236}">
                <a16:creationId xmlns="" xmlns:a16="http://schemas.microsoft.com/office/drawing/2014/main" id="{3B05E19C-DF33-4515-AC52-F95850810E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72630" y="4319431"/>
            <a:ext cx="4031945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3" name="Текст 18">
            <a:extLst>
              <a:ext uri="{FF2B5EF4-FFF2-40B4-BE49-F238E27FC236}">
                <a16:creationId xmlns="" xmlns:a16="http://schemas.microsoft.com/office/drawing/2014/main" id="{C0EBC62D-442C-45D3-B66B-C6578FBB33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73143" y="4826656"/>
            <a:ext cx="4031030" cy="1057308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="" xmlns:a16="http://schemas.microsoft.com/office/drawing/2014/main" id="{9298DCF7-7DC1-4618-8133-F63847B0AF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688388" y="0"/>
            <a:ext cx="3503612" cy="23529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653A6567-233D-4A3B-B52B-DE7E5E35A1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20943" y="0"/>
            <a:ext cx="2471057" cy="2699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Графический объект 6">
            <a:extLst>
              <a:ext uri="{FF2B5EF4-FFF2-40B4-BE49-F238E27FC236}">
                <a16:creationId xmlns="" xmlns:a16="http://schemas.microsoft.com/office/drawing/2014/main" id="{64D564EB-CA78-42C6-AD76-3C4E7B3AEA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8" name="Графический объект 7">
            <a:extLst>
              <a:ext uri="{FF2B5EF4-FFF2-40B4-BE49-F238E27FC236}">
                <a16:creationId xmlns="" xmlns:a16="http://schemas.microsoft.com/office/drawing/2014/main" id="{1CFFBB3A-BDCF-4878-8D04-E8BB9A050E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8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 2 столбцам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4156405"/>
            <a:ext cx="3139440" cy="1325563"/>
          </a:xfrm>
        </p:spPr>
        <p:txBody>
          <a:bodyPr rtlCol="0" anchor="b">
            <a:normAutofit/>
          </a:bodyPr>
          <a:lstStyle>
            <a:lvl1pPr algn="l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sp>
        <p:nvSpPr>
          <p:cNvPr id="15" name="Текст 15">
            <a:extLst>
              <a:ext uri="{FF2B5EF4-FFF2-40B4-BE49-F238E27FC236}">
                <a16:creationId xmlns=""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1530635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7" name="Текст 18">
            <a:extLst>
              <a:ext uri="{FF2B5EF4-FFF2-40B4-BE49-F238E27FC236}">
                <a16:creationId xmlns=""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1860060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=""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2630431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8" name="Текст 18">
            <a:extLst>
              <a:ext uri="{FF2B5EF4-FFF2-40B4-BE49-F238E27FC236}">
                <a16:creationId xmlns=""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2959856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9" name="Текст 15">
            <a:extLst>
              <a:ext uri="{FF2B5EF4-FFF2-40B4-BE49-F238E27FC236}">
                <a16:creationId xmlns=""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3730227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20" name="Текст 18">
            <a:extLst>
              <a:ext uri="{FF2B5EF4-FFF2-40B4-BE49-F238E27FC236}">
                <a16:creationId xmlns=""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059652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3" name="Текст 15">
            <a:extLst>
              <a:ext uri="{FF2B5EF4-FFF2-40B4-BE49-F238E27FC236}">
                <a16:creationId xmlns=""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0106" y="4830024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24" name="Текст 18">
            <a:extLst>
              <a:ext uri="{FF2B5EF4-FFF2-40B4-BE49-F238E27FC236}">
                <a16:creationId xmlns=""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19680" y="5159449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  <p:pic>
        <p:nvPicPr>
          <p:cNvPr id="2" name="Графический объект 1">
            <a:extLst>
              <a:ext uri="{FF2B5EF4-FFF2-40B4-BE49-F238E27FC236}">
                <a16:creationId xmlns="" xmlns:a16="http://schemas.microsoft.com/office/drawing/2014/main" id="{6D8D9106-8780-461D-9091-E074B0A3C9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-4696" y="-1"/>
            <a:ext cx="4896735" cy="43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50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Вступление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rtlCol="0" anchor="b">
            <a:normAutofit/>
          </a:bodyPr>
          <a:lstStyle>
            <a:lvl1pPr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62075" y="3660774"/>
            <a:ext cx="5111750" cy="1525588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49FBD260-5143-4B12-B9F8-33E48D548909}"/>
              </a:ext>
            </a:extLst>
          </p:cNvPr>
          <p:cNvCxnSpPr/>
          <p:nvPr/>
        </p:nvCxnSpPr>
        <p:spPr>
          <a:xfrm>
            <a:off x="9096375" y="1497012"/>
            <a:ext cx="3095625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="" xmlns:a16="http://schemas.microsoft.com/office/drawing/2014/main" id="{D87F08D6-2CA7-4A5A-BE34-07113DCA535D}"/>
              </a:ext>
            </a:extLst>
          </p:cNvPr>
          <p:cNvCxnSpPr/>
          <p:nvPr/>
        </p:nvCxnSpPr>
        <p:spPr>
          <a:xfrm flipH="1">
            <a:off x="6953250" y="-25401"/>
            <a:ext cx="3790950" cy="690245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Дата 6">
            <a:extLst>
              <a:ext uri="{FF2B5EF4-FFF2-40B4-BE49-F238E27FC236}">
                <a16:creationId xmlns="" xmlns:a16="http://schemas.microsoft.com/office/drawing/2014/main" id="{70146B66-4F07-44BE-8AAB-48EA5170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10" name="Нижний колонтитул 7">
            <a:extLst>
              <a:ext uri="{FF2B5EF4-FFF2-40B4-BE49-F238E27FC236}">
                <a16:creationId xmlns="" xmlns:a16="http://schemas.microsoft.com/office/drawing/2014/main" id="{3A927BE5-2F4C-4EBD-9093-C4ED6E30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24463" y="6356350"/>
            <a:ext cx="1743075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11" name="Номер слайда 8">
            <a:extLst>
              <a:ext uri="{FF2B5EF4-FFF2-40B4-BE49-F238E27FC236}">
                <a16:creationId xmlns="" xmlns:a16="http://schemas.microsoft.com/office/drawing/2014/main" id="{C4C1336B-CF5E-42FF-80E8-7D33A2D6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9327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рыв раздела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571235"/>
            <a:ext cx="4179570" cy="1715531"/>
          </a:xfrm>
        </p:spPr>
        <p:txBody>
          <a:bodyPr rtlCol="0" anchor="ctr">
            <a:noAutofit/>
          </a:bodyPr>
          <a:lstStyle>
            <a:lvl1pPr algn="l">
              <a:defRPr sz="36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pic>
        <p:nvPicPr>
          <p:cNvPr id="5" name="Графический объект 4">
            <a:extLst>
              <a:ext uri="{FF2B5EF4-FFF2-40B4-BE49-F238E27FC236}">
                <a16:creationId xmlns=""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68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Графический объект 6">
            <a:extLst>
              <a:ext uri="{FF2B5EF4-FFF2-40B4-BE49-F238E27FC236}">
                <a16:creationId xmlns="" xmlns:a16="http://schemas.microsoft.com/office/drawing/2014/main" id="{AEE644D4-F9A4-4237-BD5C-4B97ABA93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rtlCol="0"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СТИЛЬ ОБРАЗЦА 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BDAC7E4E-FE06-4E90-8107-6B543E5515ED}"/>
              </a:ext>
            </a:extLst>
          </p:cNvPr>
          <p:cNvCxnSpPr/>
          <p:nvPr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15">
            <a:extLst>
              <a:ext uri="{FF2B5EF4-FFF2-40B4-BE49-F238E27FC236}">
                <a16:creationId xmlns="" xmlns:a16="http://schemas.microsoft.com/office/drawing/2014/main" id="{3864668D-D640-4ABF-BB9A-D60176660F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2" name="Текст 18">
            <a:extLst>
              <a:ext uri="{FF2B5EF4-FFF2-40B4-BE49-F238E27FC236}">
                <a16:creationId xmlns="" xmlns:a16="http://schemas.microsoft.com/office/drawing/2014/main" id="{2E289D5A-B06B-43D4-A3CA-3B06C4D49F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3" name="Текст 15">
            <a:extLst>
              <a:ext uri="{FF2B5EF4-FFF2-40B4-BE49-F238E27FC236}">
                <a16:creationId xmlns="" xmlns:a16="http://schemas.microsoft.com/office/drawing/2014/main" id="{1DCC2995-DE17-436D-82AE-6E107865CB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4" name="Текст 18">
            <a:extLst>
              <a:ext uri="{FF2B5EF4-FFF2-40B4-BE49-F238E27FC236}">
                <a16:creationId xmlns="" xmlns:a16="http://schemas.microsoft.com/office/drawing/2014/main" id="{C7E70A65-1FB1-4F42-854B-8213ED73F7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5" name="Текст 15">
            <a:extLst>
              <a:ext uri="{FF2B5EF4-FFF2-40B4-BE49-F238E27FC236}">
                <a16:creationId xmlns="" xmlns:a16="http://schemas.microsoft.com/office/drawing/2014/main" id="{45657994-DC61-4DEB-BB2B-65DFCA997A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6" name="Текст 18">
            <a:extLst>
              <a:ext uri="{FF2B5EF4-FFF2-40B4-BE49-F238E27FC236}">
                <a16:creationId xmlns="" xmlns:a16="http://schemas.microsoft.com/office/drawing/2014/main" id="{18397EE2-60CD-47FD-AF8F-83A5324D9D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7" name="Дата 2">
            <a:extLst>
              <a:ext uri="{FF2B5EF4-FFF2-40B4-BE49-F238E27FC236}">
                <a16:creationId xmlns="" xmlns:a16="http://schemas.microsoft.com/office/drawing/2014/main" id="{1E25EFF1-65C7-4F93-8740-46885C6BEA57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18" name="Нижний колонтитул 3">
            <a:extLst>
              <a:ext uri="{FF2B5EF4-FFF2-40B4-BE49-F238E27FC236}">
                <a16:creationId xmlns="" xmlns:a16="http://schemas.microsoft.com/office/drawing/2014/main" id="{C16D80BF-B599-4FC0-ABD5-98777872FE5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19" name="Номер слайда 4">
            <a:extLst>
              <a:ext uri="{FF2B5EF4-FFF2-40B4-BE49-F238E27FC236}">
                <a16:creationId xmlns="" xmlns:a16="http://schemas.microsoft.com/office/drawing/2014/main" id="{F64421B1-FF90-4939-90BD-8206DE5036D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4798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объект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243104" y="3834606"/>
            <a:ext cx="2882475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647665" y="3834606"/>
            <a:ext cx="2896671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=""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ОБРАЗЕЦ ТЕКСТА</a:t>
            </a:r>
          </a:p>
        </p:txBody>
      </p:sp>
      <p:sp>
        <p:nvSpPr>
          <p:cNvPr id="22" name="Объект 3">
            <a:extLst>
              <a:ext uri="{FF2B5EF4-FFF2-40B4-BE49-F238E27FC236}">
                <a16:creationId xmlns=""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066421" y="3834606"/>
            <a:ext cx="2882475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463D7850-C2A6-43CE-BBE4-8E81A0A593B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3105150"/>
          </a:xfrm>
          <a:prstGeom prst="line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="" xmlns:a16="http://schemas.microsoft.com/office/drawing/2014/main" id="{EBAD3E03-2E3B-440C-9105-6F9D33006D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2238376" cy="24765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189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ru-RU" noProof="0"/>
              <a:t>Набор слайдов для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2845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0" r:id="rId3"/>
    <p:sldLayoutId id="2147483688" r:id="rId4"/>
    <p:sldLayoutId id="2147483694" r:id="rId5"/>
    <p:sldLayoutId id="2147483697" r:id="rId6"/>
    <p:sldLayoutId id="2147483673" r:id="rId7"/>
    <p:sldLayoutId id="2147483676" r:id="rId8"/>
    <p:sldLayoutId id="2147483672" r:id="rId9"/>
    <p:sldLayoutId id="2147483699" r:id="rId10"/>
    <p:sldLayoutId id="2147483671" r:id="rId11"/>
    <p:sldLayoutId id="2147483700" r:id="rId12"/>
    <p:sldLayoutId id="2147483692" r:id="rId13"/>
    <p:sldLayoutId id="2147483681" r:id="rId14"/>
    <p:sldLayoutId id="2147483674" r:id="rId15"/>
    <p:sldLayoutId id="2147483675" r:id="rId16"/>
    <p:sldLayoutId id="2147483696" r:id="rId17"/>
    <p:sldLayoutId id="2147483677" r:id="rId18"/>
    <p:sldLayoutId id="2147483678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3086" y="2961856"/>
            <a:ext cx="5450768" cy="1868557"/>
          </a:xfrm>
        </p:spPr>
        <p:txBody>
          <a:bodyPr rtlCol="0"/>
          <a:lstStyle/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Кузнецова Ирина Петровна</a:t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ведущий-психолог</a:t>
            </a:r>
            <a:r>
              <a:rPr lang="ru-RU" sz="2400" dirty="0"/>
              <a:t/>
            </a:r>
            <a:br>
              <a:rPr lang="ru-RU" sz="2400" dirty="0"/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142" y="684194"/>
            <a:ext cx="8077716" cy="1292083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2400" dirty="0"/>
              <a:t>Областное </a:t>
            </a:r>
            <a:r>
              <a:rPr lang="ru-RU" sz="2400" dirty="0" smtClean="0"/>
              <a:t>бюджетное </a:t>
            </a:r>
            <a:r>
              <a:rPr lang="ru-RU" sz="2400" dirty="0"/>
              <a:t>учреждение </a:t>
            </a:r>
            <a:r>
              <a:rPr lang="ru-RU" sz="2400" dirty="0" smtClean="0"/>
              <a:t>«Геронтологический центр Липецкой области»</a:t>
            </a:r>
            <a:endParaRPr lang="ru-RU" sz="2400" dirty="0"/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2E057FBB-FE3A-4697-93B9-271CD1AD90C5}"/>
              </a:ext>
            </a:extLst>
          </p:cNvPr>
          <p:cNvSpPr txBox="1">
            <a:spLocks/>
          </p:cNvSpPr>
          <p:nvPr/>
        </p:nvSpPr>
        <p:spPr>
          <a:xfrm>
            <a:off x="2860198" y="6030874"/>
            <a:ext cx="6098272" cy="5058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/>
              <a:t>Липецкая область Г. Липецк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66" y="1600200"/>
            <a:ext cx="2915789" cy="19431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User\Downloads\photo_5303342196407263438_y (1)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15" y="4229801"/>
            <a:ext cx="2155161" cy="1436213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719F29B-F233-48AF-8261-F33A4E079E3E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1" y="1018903"/>
            <a:ext cx="11450494" cy="1341120"/>
          </a:xfrm>
        </p:spPr>
        <p:txBody>
          <a:bodyPr rtlCol="0">
            <a:normAutofit/>
          </a:bodyPr>
          <a:lstStyle/>
          <a:p>
            <a:pPr algn="ctr"/>
            <a:r>
              <a:rPr lang="ru-RU" sz="2400" dirty="0"/>
              <a:t>Сенсорно-интегративный </a:t>
            </a:r>
            <a:br>
              <a:rPr lang="ru-RU" sz="2400" dirty="0"/>
            </a:br>
            <a:r>
              <a:rPr lang="ru-RU" sz="2400" dirty="0"/>
              <a:t>подход как метод работы с людьми </a:t>
            </a:r>
            <a:br>
              <a:rPr lang="ru-RU" sz="2400" dirty="0"/>
            </a:br>
            <a:r>
              <a:rPr lang="ru-RU" sz="2400" dirty="0"/>
              <a:t>с последствиями перенесенного инсульта</a:t>
            </a:r>
            <a:r>
              <a:rPr lang="ru-RU" dirty="0"/>
              <a:t>.</a:t>
            </a:r>
            <a:endParaRPr lang="ru-RU" sz="2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35E3EA69-4E0E-41BD-8095-A124225A2647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394" y="3071191"/>
            <a:ext cx="11285031" cy="1689770"/>
          </a:xfrm>
        </p:spPr>
        <p:txBody>
          <a:bodyPr rtlCol="0">
            <a:norm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Данная практика была распространена на получателей социальных услуг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п</a:t>
            </a:r>
            <a:r>
              <a:rPr lang="ru-RU" sz="2400" dirty="0" smtClean="0">
                <a:solidFill>
                  <a:schemeClr val="tx1"/>
                </a:solidFill>
              </a:rPr>
              <a:t>роживающих  в ОГБУ «ГЦЛО2</a:t>
            </a:r>
            <a:endParaRPr lang="ru-RU" sz="2400" dirty="0">
              <a:solidFill>
                <a:schemeClr val="tx1"/>
              </a:solidFill>
            </a:endParaRP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с последствиями перенесенного инсульта – </a:t>
            </a:r>
            <a:r>
              <a:rPr lang="ru-RU" sz="2400" dirty="0" smtClean="0">
                <a:solidFill>
                  <a:schemeClr val="tx1"/>
                </a:solidFill>
              </a:rPr>
              <a:t>43 </a:t>
            </a:r>
            <a:r>
              <a:rPr lang="ru-RU" sz="2400" dirty="0">
                <a:solidFill>
                  <a:schemeClr val="tx1"/>
                </a:solidFill>
              </a:rPr>
              <a:t>человека.</a:t>
            </a:r>
          </a:p>
        </p:txBody>
      </p:sp>
    </p:spTree>
    <p:extLst>
      <p:ext uri="{BB962C8B-B14F-4D97-AF65-F5344CB8AC3E}">
        <p14:creationId xmlns:p14="http://schemas.microsoft.com/office/powerpoint/2010/main" val="2243494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7708C79-A4AC-4B5D-92DF-600737E4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461" y="1516129"/>
            <a:ext cx="1930300" cy="585788"/>
          </a:xfrm>
        </p:spPr>
        <p:txBody>
          <a:bodyPr rtlCol="0"/>
          <a:lstStyle/>
          <a:p>
            <a:pPr algn="ctr" rtl="0"/>
            <a:r>
              <a:rPr lang="ru-RU" sz="1800" dirty="0">
                <a:solidFill>
                  <a:schemeClr val="tx1"/>
                </a:solidFill>
              </a:rPr>
              <a:t>ПРОБЛЕМА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D779DE4-CAEA-4617-897E-FEC9A2AC2D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7977" y="2618212"/>
            <a:ext cx="2297255" cy="5143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dirty="0">
                <a:solidFill>
                  <a:schemeClr val="tx1"/>
                </a:solidFill>
              </a:rPr>
              <a:t>Цель </a:t>
            </a:r>
            <a:r>
              <a:rPr lang="ru-RU" sz="1800" dirty="0">
                <a:solidFill>
                  <a:schemeClr val="tx1"/>
                </a:solidFill>
              </a:rPr>
              <a:t>практики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5FF1291-56EB-4A7B-A198-1D91F9ECC5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39636" y="3713811"/>
            <a:ext cx="2141764" cy="514350"/>
          </a:xfrm>
        </p:spPr>
        <p:txBody>
          <a:bodyPr rtlCol="0"/>
          <a:lstStyle/>
          <a:p>
            <a:pPr rtl="0"/>
            <a:r>
              <a:rPr lang="ru-RU" sz="1800" dirty="0">
                <a:solidFill>
                  <a:schemeClr val="tx1"/>
                </a:solidFill>
              </a:rPr>
              <a:t>задачи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D7EB25CA-DA83-483D-AF83-0001BDF2DE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11397" y="2434506"/>
            <a:ext cx="6850516" cy="810277"/>
          </a:xfrm>
        </p:spPr>
        <p:txBody>
          <a:bodyPr rtlCol="0">
            <a:normAutofit/>
          </a:bodyPr>
          <a:lstStyle/>
          <a:p>
            <a:pPr rtl="0"/>
            <a:r>
              <a:rPr lang="ru-RU" sz="1800" dirty="0">
                <a:solidFill>
                  <a:schemeClr val="tx1"/>
                </a:solidFill>
              </a:rPr>
              <a:t>СНИЖЕНИЕ ПОСЛЕДСТВИЙ, ВЕДУЩИХ К ГЛУБОКОЙ ИНВАЛИДИЗАЦИИ ПОСЛЕ ПЕРЕНЕСЕННОГО ИНСУЛЬТА.</a:t>
            </a:r>
          </a:p>
          <a:p>
            <a:pPr rtl="0"/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B46CE8C6-E12D-4A0D-8553-7FFA31941D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07565" y="3235801"/>
            <a:ext cx="6624995" cy="1145327"/>
          </a:xfrm>
        </p:spPr>
        <p:txBody>
          <a:bodyPr rtlCol="0">
            <a:noAutofit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СОЗДАНИЕ СПЕЦИАЛЬНЫХ СРЕДОВЫХ УСЛОВИЙ, КОТОРЫЕ ОБЛЕГЧАЮТ ВОСПРИЯТИЕ ОКРУЖАЮЩЕГО МИРА И ПОМОГАЮТ ЭФФЕКТИВНО ВЗАИМОДЕЙСТВОВАТЬ С НИМ;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02D305EF-9A88-496B-BFC1-D589A01EE38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75519" y="4512532"/>
            <a:ext cx="5957041" cy="1843818"/>
          </a:xfrm>
        </p:spPr>
        <p:txBody>
          <a:bodyPr rtlCol="0"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ru-RU" sz="7200" dirty="0">
                <a:solidFill>
                  <a:schemeClr val="tx1"/>
                </a:solidFill>
              </a:rPr>
              <a:t>ОБУЧЕНИЕ КОМПЛЕКСНОМУ ИСПОЛЬЗОВАНИЮ ТАКТИЛЬНЫХ, СЛУХОВЫХ, ЗРИТЕЛЬНЫХ И ДРУГИХ УМЕНИЙ, СИНТЕЗУ ИНФОРМАЦИИ, ПОСТУПАЮЩЕЙ ОТ РАЗНЫХ ОРГАНОВ ЧУВСТВ, А ТАКЖЕ СОВЕРШЕНСТВО-ВАНИЕ ОТДЕЛЬНЫХ ПЕРЦЕПТИВНЫХ УМЕНИЙ. </a:t>
            </a:r>
          </a:p>
          <a:p>
            <a:pPr rtl="0"/>
            <a:endParaRPr lang="ru-RU" sz="1600" dirty="0"/>
          </a:p>
        </p:txBody>
      </p:sp>
      <p:sp>
        <p:nvSpPr>
          <p:cNvPr id="11" name="Дата 10">
            <a:extLst>
              <a:ext uri="{FF2B5EF4-FFF2-40B4-BE49-F238E27FC236}">
                <a16:creationId xmlns="" xmlns:a16="http://schemas.microsoft.com/office/drawing/2014/main" id="{40BF6865-7FAE-4B56-A995-ADF1582DC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ru-RU" dirty="0"/>
              <a:t>2023 г.</a:t>
            </a:r>
          </a:p>
        </p:txBody>
      </p:sp>
      <p:sp>
        <p:nvSpPr>
          <p:cNvPr id="20" name="Текст 6">
            <a:extLst>
              <a:ext uri="{FF2B5EF4-FFF2-40B4-BE49-F238E27FC236}">
                <a16:creationId xmlns="" xmlns:a16="http://schemas.microsoft.com/office/drawing/2014/main" id="{EB55A744-B475-4AE1-9207-2D04553A4548}"/>
              </a:ext>
            </a:extLst>
          </p:cNvPr>
          <p:cNvSpPr txBox="1">
            <a:spLocks/>
          </p:cNvSpPr>
          <p:nvPr/>
        </p:nvSpPr>
        <p:spPr>
          <a:xfrm>
            <a:off x="4811397" y="1306930"/>
            <a:ext cx="5539095" cy="8305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21" name="Текст 6">
            <a:extLst>
              <a:ext uri="{FF2B5EF4-FFF2-40B4-BE49-F238E27FC236}">
                <a16:creationId xmlns="" xmlns:a16="http://schemas.microsoft.com/office/drawing/2014/main" id="{36B609AD-6571-4F7D-B729-EA31DED95E04}"/>
              </a:ext>
            </a:extLst>
          </p:cNvPr>
          <p:cNvSpPr txBox="1">
            <a:spLocks/>
          </p:cNvSpPr>
          <p:nvPr/>
        </p:nvSpPr>
        <p:spPr>
          <a:xfrm>
            <a:off x="3439486" y="247474"/>
            <a:ext cx="8623881" cy="13327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75008" y="1145964"/>
            <a:ext cx="69528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ПОСЛЕДСТВИЯ СЕНСОРНОЙ ДЕЗИНТЕГРАЦИИ - ОТКЛОНЕНИЯ ПОВЕДЕНИЯ, МОТОРНАЯ НЕЛОВКОСТЬ, СНИЖЕНИЕ ТАКТИЛЬНЫХ И ВЕСТИБУЛЯРНЫХ ОЩУЩЕНИЙ.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561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2EB9E240-510A-4A53-A5CF-CE54DC9D7BAD}"/>
              </a:ext>
            </a:extLst>
          </p:cNvPr>
          <p:cNvSpPr txBox="1">
            <a:spLocks/>
          </p:cNvSpPr>
          <p:nvPr/>
        </p:nvSpPr>
        <p:spPr>
          <a:xfrm>
            <a:off x="956345" y="4156405"/>
            <a:ext cx="36918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/>
              <a:t>реализация</a:t>
            </a:r>
            <a:endParaRPr lang="ru-RU" dirty="0"/>
          </a:p>
        </p:txBody>
      </p:sp>
      <p:sp>
        <p:nvSpPr>
          <p:cNvPr id="6" name="Текст 4">
            <a:extLst>
              <a:ext uri="{FF2B5EF4-FFF2-40B4-BE49-F238E27FC236}">
                <a16:creationId xmlns="" xmlns:a16="http://schemas.microsoft.com/office/drawing/2014/main" id="{0180A910-3AF5-47B9-A4D6-2E32512173A6}"/>
              </a:ext>
            </a:extLst>
          </p:cNvPr>
          <p:cNvSpPr txBox="1">
            <a:spLocks/>
          </p:cNvSpPr>
          <p:nvPr/>
        </p:nvSpPr>
        <p:spPr>
          <a:xfrm>
            <a:off x="4926496" y="940904"/>
            <a:ext cx="6866284" cy="5247861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dirty="0"/>
              <a:t>Практика применялась педагогами-психологами учреждения для людей с последствиями </a:t>
            </a:r>
            <a:r>
              <a:rPr lang="ru-RU"/>
              <a:t>инсульта </a:t>
            </a:r>
            <a:r>
              <a:rPr lang="ru-RU" smtClean="0"/>
              <a:t>проживающих в ОБУ «ГЦЛО» </a:t>
            </a:r>
            <a:r>
              <a:rPr lang="ru-RU" dirty="0"/>
              <a:t>в стационарной форме.</a:t>
            </a:r>
          </a:p>
          <a:p>
            <a:pPr algn="just"/>
            <a:endParaRPr lang="ru-RU" dirty="0"/>
          </a:p>
          <a:p>
            <a:pPr marL="0" indent="0" algn="just">
              <a:buNone/>
            </a:pPr>
            <a:r>
              <a:rPr lang="ru-RU" dirty="0"/>
              <a:t>Количество и длительность занятии для каждого получателя социальных услуг определялись индивидуально. Как правило это занятия 3 раза в неделю на протяжении всего срока реабилитации (от 1 месяца до 10 месяцев).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56" y="277586"/>
            <a:ext cx="1371601" cy="1828801"/>
          </a:xfrm>
          <a:prstGeom prst="rect">
            <a:avLst/>
          </a:prstGeom>
          <a:noFill/>
          <a:ln>
            <a:noFill/>
          </a:ln>
          <a:scene3d>
            <a:camera prst="perspectiveContrastingLeftFacing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093" y="465365"/>
            <a:ext cx="2447107" cy="1453242"/>
          </a:xfrm>
          <a:prstGeom prst="rect">
            <a:avLst/>
          </a:prstGeom>
          <a:noFill/>
          <a:ln>
            <a:noFill/>
          </a:ln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28" y="2383972"/>
            <a:ext cx="1907682" cy="1430761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406" y="2453264"/>
            <a:ext cx="1968262" cy="1476196"/>
          </a:xfrm>
          <a:prstGeom prst="rect">
            <a:avLst/>
          </a:prstGeom>
          <a:noFill/>
          <a:ln>
            <a:noFill/>
          </a:ln>
          <a:scene3d>
            <a:camera prst="perspectiveContrasting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789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495CD641-6FFB-45B2-88F1-4615F3DB9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1" y="563217"/>
            <a:ext cx="5273290" cy="512141"/>
          </a:xfrm>
        </p:spPr>
        <p:txBody>
          <a:bodyPr rtlCol="0"/>
          <a:lstStyle/>
          <a:p>
            <a:pPr algn="ctr" rtl="0"/>
            <a:r>
              <a:rPr lang="ru-RU" dirty="0"/>
              <a:t>РЕШЕНИЕ</a:t>
            </a:r>
          </a:p>
        </p:txBody>
      </p:sp>
      <p:sp>
        <p:nvSpPr>
          <p:cNvPr id="9" name="Текст 11">
            <a:extLst>
              <a:ext uri="{FF2B5EF4-FFF2-40B4-BE49-F238E27FC236}">
                <a16:creationId xmlns="" xmlns:a16="http://schemas.microsoft.com/office/drawing/2014/main" id="{78AD9A9E-7910-4A15-BFC6-F0032F3599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4703" y="1202148"/>
            <a:ext cx="10982739" cy="50926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800" dirty="0"/>
              <a:t>Контрольные тестирования в начале срока реабилитации и в конце показали, что сенсорно-интегративный подход способствует двигательному и эмоциональному развитию.</a:t>
            </a:r>
          </a:p>
          <a:p>
            <a:pPr algn="just"/>
            <a:r>
              <a:rPr lang="ru-RU" sz="2800" dirty="0"/>
              <a:t>Занятия помогают мышцам работать слаженно, формируя адаптивное движение всего тела, они вместе с соответствующими суставами посылают в мозг хорошо организованные ощущения. Движения, в которые вовлечено все тело, также порождают множество вестибулярных импульсов, помогающих объединить другие сенсорные системы.</a:t>
            </a:r>
          </a:p>
          <a:p>
            <a:pPr algn="just"/>
            <a:r>
              <a:rPr lang="ru-RU" sz="2800" dirty="0"/>
              <a:t>Практически у всех клиентов появился опережающий контроль движений и эмоций, улучшились крупная и мелкая моторики. Положительные результаты занятий замечают и сами получатели социальных услуг и их родственники. </a:t>
            </a:r>
          </a:p>
        </p:txBody>
      </p:sp>
    </p:spTree>
    <p:extLst>
      <p:ext uri="{BB962C8B-B14F-4D97-AF65-F5344CB8AC3E}">
        <p14:creationId xmlns:p14="http://schemas.microsoft.com/office/powerpoint/2010/main" val="3986540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81BA2B5-6A90-4204-ABDD-7183FBB03A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70709" y="643400"/>
            <a:ext cx="5536734" cy="547837"/>
          </a:xfrm>
        </p:spPr>
        <p:txBody>
          <a:bodyPr rtlCol="0">
            <a:normAutofit/>
          </a:bodyPr>
          <a:lstStyle/>
          <a:p>
            <a:pPr rtl="0"/>
            <a:r>
              <a:rPr lang="ru-RU" dirty="0">
                <a:solidFill>
                  <a:schemeClr val="tx1"/>
                </a:solidFill>
              </a:rPr>
              <a:t>ЭФФЕКТИВНОСТЬ ПРИМЕНЕНИЯ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301D392D-FB66-47A0-B628-5ADE822A2C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66541" y="3432120"/>
            <a:ext cx="4883092" cy="516034"/>
          </a:xfrm>
        </p:spPr>
        <p:txBody>
          <a:bodyPr rtlCol="0">
            <a:normAutofit/>
          </a:bodyPr>
          <a:lstStyle/>
          <a:p>
            <a:pPr rtl="0"/>
            <a:r>
              <a:rPr lang="ru-RU" dirty="0">
                <a:solidFill>
                  <a:schemeClr val="tx1"/>
                </a:solidFill>
              </a:rPr>
              <a:t>ДЛИТЕЛЬНОСТЬ ПРИМЕНЕНИЯ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868F40F8-BF35-45E9-B3DD-5436362D746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0145" y="4323979"/>
            <a:ext cx="4883092" cy="448683"/>
          </a:xfrm>
        </p:spPr>
        <p:txBody>
          <a:bodyPr rtlCol="0">
            <a:noAutofit/>
          </a:bodyPr>
          <a:lstStyle/>
          <a:p>
            <a:pPr rtl="0"/>
            <a:r>
              <a:rPr lang="ru-RU" dirty="0">
                <a:solidFill>
                  <a:schemeClr val="tx1"/>
                </a:solidFill>
              </a:rPr>
              <a:t>ПРОСТОТА ИСПОЛЬЗОВАНИЯ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7F39C97C-2DDC-4706-B96C-B02FAE53A42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6697" y="4772662"/>
            <a:ext cx="4883092" cy="1343644"/>
          </a:xfrm>
        </p:spPr>
        <p:txBody>
          <a:bodyPr rtlCol="0">
            <a:noAutofit/>
          </a:bodyPr>
          <a:lstStyle/>
          <a:p>
            <a:pPr rtl="0"/>
            <a:r>
              <a:rPr lang="ru-RU" sz="1800" dirty="0">
                <a:solidFill>
                  <a:schemeClr val="tx1"/>
                </a:solidFill>
              </a:rPr>
              <a:t>Методика не требует специальных затрат, можно использовать практически все предметы имеющиеся в рабочем кабинете психолога или жилой комнате</a:t>
            </a:r>
          </a:p>
        </p:txBody>
      </p:sp>
      <p:sp>
        <p:nvSpPr>
          <p:cNvPr id="30" name="Текст 29">
            <a:extLst>
              <a:ext uri="{FF2B5EF4-FFF2-40B4-BE49-F238E27FC236}">
                <a16:creationId xmlns="" xmlns:a16="http://schemas.microsoft.com/office/drawing/2014/main" id="{2FB77E3C-FB09-4CBE-B7A2-CFF4FB503C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1804" y="2346266"/>
            <a:ext cx="4809689" cy="498474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ПРИМЕНЕНИЕ</a:t>
            </a:r>
          </a:p>
        </p:txBody>
      </p:sp>
      <p:sp>
        <p:nvSpPr>
          <p:cNvPr id="42" name="Текст 9">
            <a:extLst>
              <a:ext uri="{FF2B5EF4-FFF2-40B4-BE49-F238E27FC236}">
                <a16:creationId xmlns="" xmlns:a16="http://schemas.microsoft.com/office/drawing/2014/main" id="{52628AD7-6E99-4B73-AAB3-5218A85B116B}"/>
              </a:ext>
            </a:extLst>
          </p:cNvPr>
          <p:cNvSpPr txBox="1">
            <a:spLocks/>
          </p:cNvSpPr>
          <p:nvPr/>
        </p:nvSpPr>
        <p:spPr>
          <a:xfrm>
            <a:off x="7050687" y="3948592"/>
            <a:ext cx="4114800" cy="1057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</a:rPr>
              <a:t>Практика применяется 1 год</a:t>
            </a:r>
          </a:p>
        </p:txBody>
      </p:sp>
      <p:sp>
        <p:nvSpPr>
          <p:cNvPr id="44" name="Текст 9">
            <a:extLst>
              <a:ext uri="{FF2B5EF4-FFF2-40B4-BE49-F238E27FC236}">
                <a16:creationId xmlns="" xmlns:a16="http://schemas.microsoft.com/office/drawing/2014/main" id="{226B97D4-EDEB-46DC-A87B-03EB571AC656}"/>
              </a:ext>
            </a:extLst>
          </p:cNvPr>
          <p:cNvSpPr txBox="1">
            <a:spLocks/>
          </p:cNvSpPr>
          <p:nvPr/>
        </p:nvSpPr>
        <p:spPr>
          <a:xfrm>
            <a:off x="6470709" y="1068119"/>
            <a:ext cx="5078924" cy="14431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</a:rPr>
              <a:t>Использование сенсорно-интегративного подхода позволяет удовлетворить потребность в осознании себя и окружающего мира, а также способствует двигательному и эмоциональному развитию.</a:t>
            </a:r>
          </a:p>
        </p:txBody>
      </p:sp>
      <p:sp>
        <p:nvSpPr>
          <p:cNvPr id="45" name="Текст 9">
            <a:extLst>
              <a:ext uri="{FF2B5EF4-FFF2-40B4-BE49-F238E27FC236}">
                <a16:creationId xmlns="" xmlns:a16="http://schemas.microsoft.com/office/drawing/2014/main" id="{603C2DDE-4D42-4FB0-AE2A-4C76E64F9BA7}"/>
              </a:ext>
            </a:extLst>
          </p:cNvPr>
          <p:cNvSpPr txBox="1">
            <a:spLocks/>
          </p:cNvSpPr>
          <p:nvPr/>
        </p:nvSpPr>
        <p:spPr>
          <a:xfrm>
            <a:off x="756697" y="2796647"/>
            <a:ext cx="4674795" cy="1057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</a:rPr>
              <a:t>Практика внедрена в работу </a:t>
            </a:r>
            <a:r>
              <a:rPr lang="ru-RU" sz="1800" dirty="0" smtClean="0">
                <a:solidFill>
                  <a:schemeClr val="tx1"/>
                </a:solidFill>
              </a:rPr>
              <a:t>психологов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920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345" y="4156405"/>
            <a:ext cx="3691855" cy="1325563"/>
          </a:xfrm>
        </p:spPr>
        <p:txBody>
          <a:bodyPr rtlCol="0"/>
          <a:lstStyle/>
          <a:p>
            <a:pPr rtl="0"/>
            <a:r>
              <a:rPr lang="ru-RU" dirty="0"/>
              <a:t>ТИРАЖИРОВАНИЕ ПРАКТИКИ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7E7D4C34-22A0-4D54-A07D-E1E9A11463E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747157" y="1757243"/>
            <a:ext cx="6039375" cy="1117376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1800" dirty="0"/>
              <a:t>РАЗМЕЩЕНИЕ ИНФОРМАЦИИ О ДАННОЙ ПРАКТИКЕ В ОФИЦИАЛЬНЫХ ГРУППАХ В СОЦИАЛЬНЫХ СЕТЯХ </a:t>
            </a:r>
            <a:r>
              <a:rPr lang="ru-RU" sz="1800" dirty="0" smtClean="0"/>
              <a:t>ОБУ «ГЦЛО»</a:t>
            </a:r>
            <a:endParaRPr lang="ru-RU" sz="1800" dirty="0"/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7F39C97C-2DDC-4706-B96C-B02FAE53A42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919680" y="3429000"/>
            <a:ext cx="5606642" cy="1621409"/>
          </a:xfrm>
        </p:spPr>
        <p:txBody>
          <a:bodyPr rtlCol="0">
            <a:normAutofit/>
          </a:bodyPr>
          <a:lstStyle/>
          <a:p>
            <a:pPr algn="ctr"/>
            <a:r>
              <a:rPr lang="ru-RU" sz="1800" dirty="0"/>
              <a:t>ПРОВЕДЕНИЕ ОБУЧАЮЩИХ СЕМИНАРОВ И  ПРАКТИЧЕСКИХ МАСТЕР-КЛАССОВ ДЛЯ КОЛЛЕГ РАБОТАЮЩИХ ОБУ «ГЦЛО»</a:t>
            </a:r>
          </a:p>
          <a:p>
            <a:pPr algn="ctr" rtl="0"/>
            <a:endParaRPr lang="ru-RU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85" y="691562"/>
            <a:ext cx="1730829" cy="2327165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029" y="1194824"/>
            <a:ext cx="1828800" cy="2813538"/>
          </a:xfrm>
          <a:prstGeom prst="rect">
            <a:avLst/>
          </a:prstGeom>
          <a:noFill/>
          <a:ln>
            <a:noFill/>
          </a:ln>
          <a:scene3d>
            <a:camera prst="perspectiveContrasting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941827"/>
      </p:ext>
    </p:extLst>
  </p:cSld>
  <p:clrMapOvr>
    <a:masterClrMapping/>
  </p:clrMapOvr>
</p:sld>
</file>

<file path=ppt/theme/theme1.xml><?xml version="1.0" encoding="utf-8"?>
<a:theme xmlns:a="http://schemas.openxmlformats.org/drawingml/2006/main" name="Одиночная линия">
  <a:themeElements>
    <a:clrScheme name="Другая 2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95CDF7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53329043_TF56180624_Win32" id="{67C9E7EB-4B67-47D2-AC94-A62F98E9F47B}" vid="{DA75A8E3-E007-44ED-9BA5-5388846DD698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2BC90D6-94CF-42F7-AAC4-9CF6824C54D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4CF2EF3-001F-4BE9-81B3-86ECBBF942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F97B18F-50BC-4F30-8373-93489E845F8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Минималистичная светлая презентация</Template>
  <TotalTime>489</TotalTime>
  <Words>350</Words>
  <Application>Microsoft Office PowerPoint</Application>
  <PresentationFormat>Произвольный</PresentationFormat>
  <Paragraphs>41</Paragraphs>
  <Slides>7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Одиночная линия</vt:lpstr>
      <vt:lpstr>   Кузнецова Ирина Петровна  ведущий-психолог </vt:lpstr>
      <vt:lpstr>Сенсорно-интегративный  подход как метод работы с людьми  с последствиями перенесенного инсульта.</vt:lpstr>
      <vt:lpstr>ПРОБЛЕМА</vt:lpstr>
      <vt:lpstr>Презентация PowerPoint</vt:lpstr>
      <vt:lpstr>РЕШЕНИЕ</vt:lpstr>
      <vt:lpstr>Презентация PowerPoint</vt:lpstr>
      <vt:lpstr>ТИРАЖИРОВАНИЕ ПРАКТИКИ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Лыскина  Наталья Игоревна</dc:title>
  <dc:creator>User</dc:creator>
  <cp:lastModifiedBy>User</cp:lastModifiedBy>
  <cp:revision>28</cp:revision>
  <dcterms:created xsi:type="dcterms:W3CDTF">2022-04-14T16:02:26Z</dcterms:created>
  <dcterms:modified xsi:type="dcterms:W3CDTF">2024-11-12T09:36:45Z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