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13"/>
  </p:notesMasterIdLst>
  <p:sldIdLst>
    <p:sldId id="257" r:id="rId2"/>
    <p:sldId id="350" r:id="rId3"/>
    <p:sldId id="338" r:id="rId4"/>
    <p:sldId id="352" r:id="rId5"/>
    <p:sldId id="353" r:id="rId6"/>
    <p:sldId id="354" r:id="rId7"/>
    <p:sldId id="355" r:id="rId8"/>
    <p:sldId id="330" r:id="rId9"/>
    <p:sldId id="356" r:id="rId10"/>
    <p:sldId id="349" r:id="rId11"/>
    <p:sldId id="348" r:id="rId12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76" autoAdjust="0"/>
  </p:normalViewPr>
  <p:slideViewPr>
    <p:cSldViewPr snapToGrid="0">
      <p:cViewPr varScale="1">
        <p:scale>
          <a:sx n="87" d="100"/>
          <a:sy n="87" d="100"/>
        </p:scale>
        <p:origin x="-64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28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5EDDE9-0133-4610-BC30-D600FCAADBF0}" type="datetimeFigureOut">
              <a:rPr lang="ru-RU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3C7E32-22FA-448B-98E8-B829F87C06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1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xmlns="" id="{78B42111-7A2C-480D-8F83-701E2D01CB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1pPr>
            <a:lvl2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2pPr>
            <a:lvl3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3pPr>
            <a:lvl4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4pPr>
            <a:lvl5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9pPr>
          </a:lstStyle>
          <a:p>
            <a:pPr eaLnBrk="1" hangingPunct="1"/>
            <a:fld id="{03B4D97D-79DA-4DB2-8986-E9688127450A}" type="slidenum">
              <a:rPr lang="ru-RU" altLang="ru-RU">
                <a:solidFill>
                  <a:srgbClr val="E74C3C"/>
                </a:solidFill>
                <a:latin typeface="Source Sans Pro Black" panose="020B0604020202020204" pitchFamily="34" charset="0"/>
              </a:rPr>
              <a:pPr eaLnBrk="1" hangingPunct="1"/>
              <a:t>8</a:t>
            </a:fld>
            <a:endParaRPr lang="ru-RU" altLang="ru-RU" dirty="0">
              <a:solidFill>
                <a:srgbClr val="E74C3C"/>
              </a:solidFill>
              <a:latin typeface="Source Sans Pro Black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xmlns="" id="{E6CC003F-74FE-4732-AF12-5E45610C5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6225" y="819150"/>
            <a:ext cx="7267575" cy="4089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4F388318-B600-4582-9580-45B468597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1" y="5091071"/>
            <a:ext cx="5421313" cy="4818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2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xmlns="" id="{78B42111-7A2C-480D-8F83-701E2D01CB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1pPr>
            <a:lvl2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2pPr>
            <a:lvl3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3pPr>
            <a:lvl4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4pPr>
            <a:lvl5pPr eaLnBrk="0" hangingPunct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9pPr>
          </a:lstStyle>
          <a:p>
            <a:pPr eaLnBrk="1" hangingPunct="1"/>
            <a:fld id="{03B4D97D-79DA-4DB2-8986-E9688127450A}" type="slidenum">
              <a:rPr lang="ru-RU" altLang="ru-RU">
                <a:solidFill>
                  <a:srgbClr val="E74C3C"/>
                </a:solidFill>
                <a:latin typeface="Source Sans Pro Black" panose="020B0604020202020204" pitchFamily="34" charset="0"/>
              </a:rPr>
              <a:pPr eaLnBrk="1" hangingPunct="1"/>
              <a:t>9</a:t>
            </a:fld>
            <a:endParaRPr lang="ru-RU" altLang="ru-RU" dirty="0">
              <a:solidFill>
                <a:srgbClr val="E74C3C"/>
              </a:solidFill>
              <a:latin typeface="Source Sans Pro Black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xmlns="" id="{E6CC003F-74FE-4732-AF12-5E45610C5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6225" y="819150"/>
            <a:ext cx="7267575" cy="4089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4F388318-B600-4582-9580-45B468597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1" y="5091071"/>
            <a:ext cx="5421313" cy="4818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2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882A9-0D04-400E-9B4B-A492276F5442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781EBD-032C-4D3A-A6C4-B589027611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63783-504E-4D76-8611-99374A158D7E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7E2F0-B15B-4FEE-A149-2C87BF1A00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F9753-70DE-4200-89E7-99D052F9ABFE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9649E-08DD-45BE-81B6-1E6E1FB59E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42" y="2613032"/>
            <a:ext cx="11101440" cy="86972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D0F49D6-BC03-49C2-8C68-3C25611B15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B275E6-D75E-4E05-ADB6-4DE682ADD8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EC09905-C563-44C9-A359-0A2E013E438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B9A71-783A-488C-8443-7460D776C64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185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91ECD-AD7A-4A27-B85B-5DB0E04B9E08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D4297-B222-4F39-8BD2-095B92C5FB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DF86C-04AD-432A-B353-CD775F980864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BB619-3187-4F2E-8AB8-1E15659942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8A9EC-52C1-4344-9859-ED53F62ABEF6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210D-902F-4174-BC48-F61218D17C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0BA04-819B-4B44-944E-F89A9A686144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9557-3D66-4D8B-8048-0A0B795FD5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E150C-7ED7-4CB6-ACEA-8006FF3ED646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91717-3409-458A-86D4-20E04B29A8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CDAA4-2F6F-4CBC-9094-512E70A0B912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AB040-9550-4D9B-A987-237657FAFB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5420F-8D3D-4EC0-B667-FF7332AECFDB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2512-8BA0-48E3-BA0C-363F8BF0A4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63417-AC58-45CC-BA95-C01B88CE6C11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BF10B-E321-4762-94BE-82D9D74A06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3AEC27D-0358-46FD-B38D-88F3E7A04837}" type="datetimeFigureOut">
              <a:rPr lang="ru-RU" smtClean="0"/>
              <a:pPr>
                <a:defRPr/>
              </a:pPr>
              <a:t>11.11.2024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8E9079F-0A1E-4AEA-80DC-722F38E2C6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" y="246186"/>
            <a:ext cx="1219199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отбор лучших практик для старшего поколения по стандартам концепции активного долголетия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79688"/>
            <a:ext cx="1219200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номинации: «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 жизни»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  <a:cs typeface="+mn-cs"/>
              </a:rPr>
              <a:t>60 </a:t>
            </a:r>
            <a:r>
              <a:rPr lang="ru-RU" sz="40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  <a:cs typeface="+mn-cs"/>
              </a:rPr>
              <a:t>Плюс </a:t>
            </a:r>
            <a:endParaRPr lang="ru-RU" sz="4000" b="1" u="sng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  <a:cs typeface="+mn-cs"/>
              </a:rPr>
              <a:t>никогда </a:t>
            </a:r>
            <a:r>
              <a:rPr lang="ru-RU" sz="40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  <a:cs typeface="+mn-cs"/>
              </a:rPr>
              <a:t>не поздно начать</a:t>
            </a:r>
            <a:r>
              <a:rPr lang="ru-RU" sz="4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  <a:cs typeface="+mn-cs"/>
              </a:rPr>
              <a:t>!</a:t>
            </a:r>
            <a:endParaRPr lang="ru-RU" sz="40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339" y="3979155"/>
            <a:ext cx="12051323" cy="304698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+mn-cs"/>
              </a:rPr>
              <a:t>БЮДЖЕТНОЕ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+mn-cs"/>
              </a:rPr>
              <a:t>УЧРЕЖДЕНИЕ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+mn-cs"/>
              </a:rPr>
              <a:t>ЗДРАВООХРАНЕНИЯ ВОРОНЕЖСКОЙ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+mn-cs"/>
              </a:rPr>
              <a:t>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+mn-cs"/>
              </a:rPr>
              <a:t>БУТУРЛИНОВСКАЯ РАЙОННАЯ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+mn-cs"/>
              </a:rPr>
              <a:t>БОЛЬНИЦА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+mn-cs"/>
              </a:rPr>
              <a:t>2024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28" y="4088012"/>
            <a:ext cx="1676065" cy="16760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18" y="274639"/>
            <a:ext cx="10869882" cy="5574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И ПЕРСПЕКТИВЫ РЕАЛИЗАЦИИ ПРАКТИКИ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9" y="957944"/>
            <a:ext cx="6988628" cy="51682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не имеет возрастных ограничений и приносит ощутимую пользу в любом периоде жизни!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хотим жить долго, быть здоровыми, наслаждаться активной и насыщенной жизнью в любом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питание, управление стрессом, физические упражнения и другие здоровые привычки помогают нам приблизиться к этой цели. 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свой образ жизни в любом возрасте под силу каждому и это несомненно окажет положительное влияние на здоровье и улучшат качество жизни в пожилом возрасте.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Segoe Script" pitchFamily="34" charset="0"/>
                <a:cs typeface="Times New Roman" panose="02020603050405020304" pitchFamily="18" charset="0"/>
              </a:rPr>
              <a:t>Ну, а мы – всегда рядом!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2050" name="Picture 2" descr="C:\Users\Администратор\Desktop\Ходаева совет ветеранов\O174-2jI6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60" y="957944"/>
            <a:ext cx="4012746" cy="53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2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8992" y="1705717"/>
            <a:ext cx="6626431" cy="40819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4" y="549217"/>
            <a:ext cx="7562611" cy="56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2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4029" y="2688771"/>
            <a:ext cx="1115785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4088012"/>
            <a:ext cx="12051323" cy="22159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2971" y="261257"/>
            <a:ext cx="9470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en-US" altLang="ru-RU" sz="2400" b="1" dirty="0">
              <a:solidFill>
                <a:schemeClr val="tx2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030" y="119744"/>
            <a:ext cx="5780314" cy="1382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u="sng" dirty="0" smtClean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Название практики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"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60 Плюс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никогда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 поздно начать!"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030" y="1699807"/>
            <a:ext cx="5780314" cy="14461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продолжительности, уровня и качества жизни граждан старшего поколения</a:t>
            </a:r>
            <a:endParaRPr lang="en-US" altLang="ru-RU" b="1" dirty="0">
              <a:solidFill>
                <a:schemeClr val="tx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8616" y="3359841"/>
            <a:ext cx="10825675" cy="3073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жизни населения Бутурлиновского муниципального района Воронежской области за счет стимулирования активного долголетия с помощью повышения физической активности.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жизни населения Бутурлиновского муниципального района Воронежской области за счет стимулирования активного долголетия с помощью повышения теоретических знаний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 граждан старшего поколения до начала, во время и после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практики со сравнительным анализом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физического и психологического состояния.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Рабочий стол\Старшее поколение Смартека\Никогда не поздно нач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6" y="368009"/>
            <a:ext cx="4735286" cy="26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6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000232" cy="62147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ПРАКТИКИ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30126"/>
              </p:ext>
            </p:extLst>
          </p:nvPr>
        </p:nvGraphicFramePr>
        <p:xfrm>
          <a:off x="805384" y="1179139"/>
          <a:ext cx="10652167" cy="486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67"/>
                <a:gridCol w="4043706"/>
                <a:gridCol w="3271494"/>
              </a:tblGrid>
              <a:tr h="4691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практики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"60 Плюс - никогда не поздно начать!"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МО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БУЗ ВО «Бутурлиновская РБ»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Структурное подразделение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Поликлиника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практики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поликлиникой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Поликанова Ольга Васильевна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 практики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Заведующая отделением медицинской профилактики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Ходаева Марина Владимировна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Старшая медицинская сестра поликлиники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Сычева Ирина Андреевна</a:t>
                      </a:r>
                    </a:p>
                    <a:p>
                      <a:pPr marL="0" indent="0" algn="ctr">
                        <a:buNone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Фельдшер отделения медицинской профилактикой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Зобова Ольга Васильевна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1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 практики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ветеранов и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жители Бутурлиновского муниципального района старше 60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 практики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01.07.2024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 практики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810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Рабочий стол\Старшее поколение Смартека\Активное долголет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69" y="261256"/>
            <a:ext cx="2542406" cy="26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" y="4088012"/>
            <a:ext cx="12051323" cy="22159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2418" y="261256"/>
            <a:ext cx="9470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en-US" altLang="ru-RU" sz="2400" b="1" dirty="0">
              <a:solidFill>
                <a:schemeClr val="tx2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26572" y="315533"/>
            <a:ext cx="4246532" cy="164185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7580269" y="309264"/>
            <a:ext cx="4143619" cy="164812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НОВАТОРСТВО</a:t>
            </a:r>
            <a:endParaRPr lang="ru-RU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74724" y="4245134"/>
            <a:ext cx="4841772" cy="1128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возможностей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обеспечения здоровья, участия в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жизни общества с целью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улучшения качества</a:t>
            </a:r>
          </a:p>
          <a:p>
            <a:pPr algn="ctr" fontAlgn="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жизни в ходе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старения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4724" y="3105173"/>
            <a:ext cx="4841772" cy="1128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 адаптации всего общества к демографическим изменениям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63286" y="1957392"/>
            <a:ext cx="4841772" cy="1128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мотивации к сохранению активности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граждан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поколения.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74724" y="5373917"/>
            <a:ext cx="4841772" cy="1128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принципов продвижения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 для людей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поколения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231192" y="1963853"/>
            <a:ext cx="4841772" cy="11287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Повышение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социальной активности граждан старшего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поколения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209552" y="4295941"/>
            <a:ext cx="4841772" cy="11287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Укрепление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здоровья, развитие физической активности, привлечение к занятиям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спортом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209552" y="3129984"/>
            <a:ext cx="4841772" cy="11287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Адаптация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граждан старшего поколения к современному ритму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жизни и создание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условий для их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активного долголетия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209552" y="5424724"/>
            <a:ext cx="4841772" cy="11287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специфической концепции здорового образа жизни для граждан</a:t>
            </a:r>
          </a:p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старшего поколения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 учетом их физических возможностей и предпочтений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5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10743" y="261257"/>
            <a:ext cx="587828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4088012"/>
            <a:ext cx="12051323" cy="22159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392896" y="168780"/>
            <a:ext cx="9046867" cy="149134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sz="2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174534" y="2689814"/>
            <a:ext cx="3657238" cy="1113752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Изменения личностной </a:t>
            </a:r>
            <a:endParaRPr lang="en-US" sz="16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позиции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людей старшего поколения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обретение чувства востребованности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Прямоугольник с одним вырезанным скругленным углом 17"/>
          <p:cNvSpPr/>
          <p:nvPr/>
        </p:nvSpPr>
        <p:spPr>
          <a:xfrm>
            <a:off x="1197791" y="4965680"/>
            <a:ext cx="3657238" cy="952927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Возникновение новых сфер 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самореализации в различных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областях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Прямоугольник с одним вырезанным скругленным углом 18"/>
          <p:cNvSpPr/>
          <p:nvPr/>
        </p:nvSpPr>
        <p:spPr>
          <a:xfrm>
            <a:off x="8240667" y="2790013"/>
            <a:ext cx="3657238" cy="1014409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 новых знаний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опыта, усвоение навыков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Прямоугольник с одним вырезанным скругленным углом 19"/>
          <p:cNvSpPr/>
          <p:nvPr/>
        </p:nvSpPr>
        <p:spPr>
          <a:xfrm>
            <a:off x="7032353" y="4949535"/>
            <a:ext cx="3657237" cy="1014409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максимального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Рабочий стол\Старшее поколение Смартека\Здоровье и долголет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21" y="1874553"/>
            <a:ext cx="4049881" cy="27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84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10743" y="261257"/>
            <a:ext cx="587828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4088012"/>
            <a:ext cx="12051323" cy="22159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46315" y="108857"/>
            <a:ext cx="3603172" cy="601979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499756" y="4566396"/>
            <a:ext cx="6259285" cy="125922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Побуждение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физически активному образу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–  стимулирование пожилых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занятиям спортом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зарядкой,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этих видов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3499756" y="542852"/>
            <a:ext cx="6030686" cy="134982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Информационно-пропагандистская работа - повышение уровня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информированности пожилых людей о факторах, которые могут негативно повлиять на 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207327" y="2543615"/>
            <a:ext cx="5551714" cy="134982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здоровью - просветительская деятельность, помогающая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конкретные навыки укрепления здоровья и мотивацию для ведения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414" y="2220688"/>
            <a:ext cx="2933699" cy="1721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ПРАКТИЧЕСКИЕ ИНСТРУМЕНТЫ РЕАЛИЗАЦИИ ПРОЕКТА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Рабочий стол\Старшее поколение Смартека\человечки ЗО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94" y="4680524"/>
            <a:ext cx="2049575" cy="13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Рабочий стол\Старшее поколение Смартека\Человечки обуч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13" y="2738183"/>
            <a:ext cx="1938337" cy="10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Рабочий стол\Старшее поколение Смартека\Человечки и 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82" y="404522"/>
            <a:ext cx="1752600" cy="16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73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Администратор\Desktop\65b15d_b6f0a2076a3a461ea74e5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4625752"/>
            <a:ext cx="3282934" cy="18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542" y="4137424"/>
            <a:ext cx="12051323" cy="22159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Century Schoolbook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7906" y="320152"/>
            <a:ext cx="9470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en-US" altLang="ru-RU" sz="2400" b="1" dirty="0">
              <a:solidFill>
                <a:schemeClr val="tx2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862328" y="4984685"/>
            <a:ext cx="4841772" cy="1128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 - МЕТОДИЧЕСКИЕ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686198" y="3608207"/>
            <a:ext cx="4841772" cy="1128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2341" y="3224772"/>
            <a:ext cx="4841772" cy="1128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 - ПРАВОВЫЕ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663933" y="200407"/>
            <a:ext cx="7864037" cy="3261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РЕСУРСЫ, ЗАТРАЧЕННЫЕ ПРИ РЕАЛИЗАЦИИ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3600" b="1" u="sng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  <a:cs typeface="Arial" charset="0"/>
            </a:endParaRPr>
          </a:p>
        </p:txBody>
      </p:sp>
      <p:pic>
        <p:nvPicPr>
          <p:cNvPr id="6146" name="Picture 2" descr="C:\Users\Администратор\Desktop\Ov0zWFecJAIwxb2kLxaruMrtU8nV6NWRIVXDBirGEYMtUs4lr6Bxfyo_kuaOaHAatmQdPkT_C601-1fWX-EK77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284" y="4755935"/>
            <a:ext cx="2199222" cy="171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dn2u6TcLEF-mHAgD__39tV5HLbw2dKf87YGyJhC_h2mBGpgnv4pGKl62UYXTB7BNnCnesWFLppd4dZDEQn3shp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6" y="1358760"/>
            <a:ext cx="1644110" cy="16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77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55E2D321-1625-4136-98E9-D03DFB09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36" y="32640"/>
            <a:ext cx="10578830" cy="16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47" tIns="54423" rIns="108847" bIns="54423">
            <a:spAutoFit/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en-US" altLang="ru-RU" sz="3386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ru-RU" altLang="ru-RU" sz="1693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ru-RU" altLang="ru-RU" sz="1693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ru-RU" altLang="ru-RU" sz="3386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0E70E9BC-7B71-433F-9A1C-A0C5B9AADB63}"/>
              </a:ext>
            </a:extLst>
          </p:cNvPr>
          <p:cNvSpPr/>
          <p:nvPr/>
        </p:nvSpPr>
        <p:spPr bwMode="auto">
          <a:xfrm>
            <a:off x="336255" y="119037"/>
            <a:ext cx="11500927" cy="878490"/>
          </a:xfrm>
          <a:prstGeom prst="roundRect">
            <a:avLst/>
          </a:prstGeom>
          <a:solidFill>
            <a:schemeClr val="bg1">
              <a:lumMod val="9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altLang="ru-RU" sz="1600" b="1" dirty="0" smtClean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Всероссийский отбор лучших практик для старшего поколения по стандартам концепции </a:t>
            </a:r>
            <a:endParaRPr lang="en-US" altLang="ru-RU" sz="1600" b="1" dirty="0" smtClean="0">
              <a:solidFill>
                <a:srgbClr val="006A68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ru-RU" altLang="ru-RU" sz="1600" b="1" dirty="0" smtClean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активного долголетия 2024 года</a:t>
            </a:r>
            <a:r>
              <a:rPr lang="en-US" altLang="ru-RU" sz="1600" b="1" dirty="0" smtClean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 номинации «Здоровый образ жизни»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"60 Плюс - никогда не поздно начать!"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altLang="ru-RU" b="1" dirty="0">
              <a:solidFill>
                <a:srgbClr val="C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altLang="ru-RU" sz="1600" dirty="0">
              <a:solidFill>
                <a:srgbClr val="006A68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EB62ACF3-05AF-49EC-BA49-5EDE6B4C2EC7}"/>
              </a:ext>
            </a:extLst>
          </p:cNvPr>
          <p:cNvSpPr/>
          <p:nvPr/>
        </p:nvSpPr>
        <p:spPr bwMode="auto">
          <a:xfrm>
            <a:off x="6062578" y="1284064"/>
            <a:ext cx="5774603" cy="3157307"/>
          </a:xfrm>
          <a:prstGeom prst="roundRect">
            <a:avLst/>
          </a:prstGeom>
          <a:solidFill>
            <a:schemeClr val="bg1">
              <a:lumMod val="9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ru-RU" sz="1400" b="1" dirty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Методы реализации </a:t>
            </a:r>
            <a:r>
              <a:rPr lang="ru-RU" sz="1400" b="1" dirty="0" smtClean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практики</a:t>
            </a:r>
          </a:p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ru-RU" sz="1400" b="1" dirty="0">
              <a:solidFill>
                <a:srgbClr val="006A68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Times New Roman" pitchFamily="16" charset="0"/>
              <a:buAutoNum type="arabicPeriod"/>
              <a:defRPr/>
            </a:pPr>
            <a:r>
              <a:rPr lang="ru-RU" sz="13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Проведение профилактических мероприятий с гражданами старшего поколения до проведения практики.</a:t>
            </a:r>
          </a:p>
          <a:p>
            <a:pPr marL="342900" indent="-342900" algn="just">
              <a:lnSpc>
                <a:spcPct val="100000"/>
              </a:lnSpc>
              <a:buFont typeface="Times New Roman" pitchFamily="16" charset="0"/>
              <a:buAutoNum type="arabicPeriod"/>
              <a:defRPr/>
            </a:pPr>
            <a:r>
              <a:rPr lang="ru-RU" sz="13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Разработка графика проведения теоретических и физических занятий с гражданами старшего поколения.</a:t>
            </a:r>
          </a:p>
          <a:p>
            <a:pPr marL="342900" indent="-342900" algn="just">
              <a:buFont typeface="Times New Roman" pitchFamily="16" charset="0"/>
              <a:buAutoNum type="arabicPeriod"/>
              <a:defRPr/>
            </a:pPr>
            <a:r>
              <a:rPr lang="ru-RU" sz="13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Проведение мероприятий с гражданами старшего поколения согласно утвержденного графика.</a:t>
            </a:r>
            <a:endParaRPr lang="ru-RU" sz="13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Times New Roman" pitchFamily="16" charset="0"/>
              <a:buAutoNum type="arabicPeriod"/>
              <a:defRPr/>
            </a:pPr>
            <a:r>
              <a:rPr lang="ru-RU" sz="13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Проведение периодических осмотров граждан старшего поколения в период проведения мероприятий.</a:t>
            </a:r>
            <a:endParaRPr lang="ru-RU" sz="13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Times New Roman" pitchFamily="16" charset="0"/>
              <a:buAutoNum type="arabicPeriod"/>
              <a:defRPr/>
            </a:pPr>
            <a:r>
              <a:rPr lang="ru-RU" sz="13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Проведение сравнительного анализа физического и психологического состояния граждан старшего поколения до начала, во время и после реализации практики.</a:t>
            </a:r>
            <a:endParaRPr lang="ru-RU" sz="13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9390C3F4-9EC1-429E-B616-B560B001D794}"/>
              </a:ext>
            </a:extLst>
          </p:cNvPr>
          <p:cNvSpPr/>
          <p:nvPr/>
        </p:nvSpPr>
        <p:spPr bwMode="auto">
          <a:xfrm>
            <a:off x="357301" y="1275385"/>
            <a:ext cx="5514787" cy="825190"/>
          </a:xfrm>
          <a:prstGeom prst="roundRect">
            <a:avLst/>
          </a:prstGeom>
          <a:solidFill>
            <a:schemeClr val="bg1">
              <a:lumMod val="9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ru-RU" sz="1330" b="1" dirty="0" smtClean="0">
                <a:solidFill>
                  <a:srgbClr val="006A6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Цель практики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продолжительности, уровня и качества жизни граждан старшего поколения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ED310652-E5A7-4039-B98F-684A101E9636}"/>
              </a:ext>
            </a:extLst>
          </p:cNvPr>
          <p:cNvSpPr/>
          <p:nvPr/>
        </p:nvSpPr>
        <p:spPr bwMode="auto">
          <a:xfrm>
            <a:off x="336255" y="2439397"/>
            <a:ext cx="5535833" cy="2772855"/>
          </a:xfrm>
          <a:prstGeom prst="roundRect">
            <a:avLst/>
          </a:prstGeom>
          <a:solidFill>
            <a:schemeClr val="bg1">
              <a:lumMod val="95000"/>
              <a:alpha val="2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ru-RU" sz="1400" b="1" dirty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Задачи </a:t>
            </a:r>
            <a:r>
              <a:rPr lang="ru-RU" sz="1400" b="1" dirty="0" smtClean="0">
                <a:solidFill>
                  <a:srgbClr val="006A68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практики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  <a:defRPr/>
            </a:pPr>
            <a:r>
              <a:rPr lang="ru-RU" sz="1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Увеличить продолжительность жизни населения Бутурлиновского муниципального района Воронежской области за счет стимулирования активного долголетия с помощью повышения физической активности.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  <a:defRPr/>
            </a:pPr>
            <a:r>
              <a:rPr lang="ru-RU" sz="1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Увеличить продолжительность жизни населения Бутурлиновского муниципального района Воронежской области за счет стимулирования активного долголетия с помощью повышения теоретических знаний.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  <a:defRPr/>
            </a:pPr>
            <a:r>
              <a:rPr lang="ru-RU" sz="1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Проведение сравнительного анализа физического и психологического состояния граждан </a:t>
            </a:r>
            <a:r>
              <a:rPr lang="ru-RU" sz="1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старшего поколения до </a:t>
            </a:r>
            <a:r>
              <a:rPr lang="ru-RU" sz="1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начала, во время и в конце </a:t>
            </a:r>
            <a:r>
              <a:rPr lang="ru-RU" sz="1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реализации </a:t>
            </a:r>
            <a:r>
              <a:rPr lang="ru-RU" sz="1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практики.</a:t>
            </a:r>
            <a:endParaRPr lang="ru-RU" sz="1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altLang="ru-RU" sz="1209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  <a:cs typeface="Segoe UI" charset="0"/>
            </a:endParaRPr>
          </a:p>
          <a:p>
            <a:pPr marL="207352" indent="-207352" algn="ctr">
              <a:defRPr/>
            </a:pPr>
            <a:endParaRPr lang="ru-RU" altLang="ru-RU" sz="1209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  <a:cs typeface="Segoe UI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ru-RU" altLang="ru-RU" sz="1693" b="1" dirty="0">
                <a:solidFill>
                  <a:srgbClr val="006A68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charset="0"/>
              </a:rPr>
              <a:t> </a:t>
            </a:r>
          </a:p>
        </p:txBody>
      </p:sp>
      <p:graphicFrame>
        <p:nvGraphicFramePr>
          <p:cNvPr id="59" name="Таблица 58">
            <a:extLst>
              <a:ext uri="{FF2B5EF4-FFF2-40B4-BE49-F238E27FC236}">
                <a16:creationId xmlns:a16="http://schemas.microsoft.com/office/drawing/2014/main" xmlns="" id="{B6128FF0-AE84-47AB-AA2C-51D13E86B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15278"/>
              </p:ext>
            </p:extLst>
          </p:nvPr>
        </p:nvGraphicFramePr>
        <p:xfrm>
          <a:off x="122665" y="5553307"/>
          <a:ext cx="11895367" cy="878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2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98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006A68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Наименование показателя                                                                       РЕЗУЛЬТАТЫ </a:t>
                      </a:r>
                      <a:endParaRPr lang="ru-RU" sz="1200" dirty="0">
                        <a:solidFill>
                          <a:srgbClr val="006A68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10591" marR="110591" marT="56878" marB="5687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6A68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Показатель в</a:t>
                      </a:r>
                      <a:r>
                        <a:rPr lang="ru-RU" sz="1100" baseline="0" dirty="0" smtClean="0">
                          <a:solidFill>
                            <a:srgbClr val="006A68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начале практики</a:t>
                      </a:r>
                      <a:r>
                        <a:rPr lang="ru-RU" sz="1100" dirty="0" smtClean="0">
                          <a:solidFill>
                            <a:srgbClr val="006A68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6A68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A68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Целевой показатель </a:t>
                      </a: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Сатурация - средний показатель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95,8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ИМТ – средний 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30,1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28,4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82942" marR="829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Стрелка вниз 45">
            <a:extLst>
              <a:ext uri="{FF2B5EF4-FFF2-40B4-BE49-F238E27FC236}">
                <a16:creationId xmlns:a16="http://schemas.microsoft.com/office/drawing/2014/main" xmlns="" id="{90F8142B-2961-488A-853B-7CE79078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001" y="2186093"/>
            <a:ext cx="354817" cy="194179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6A68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altLang="ru-RU" sz="2177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Стрелка вниз 45">
            <a:extLst>
              <a:ext uri="{FF2B5EF4-FFF2-40B4-BE49-F238E27FC236}">
                <a16:creationId xmlns:a16="http://schemas.microsoft.com/office/drawing/2014/main" xmlns="" id="{90F8142B-2961-488A-853B-7CE79078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305" y="1037208"/>
            <a:ext cx="354817" cy="194179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6A68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altLang="ru-RU" sz="2177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Стрелка вниз 45">
            <a:extLst>
              <a:ext uri="{FF2B5EF4-FFF2-40B4-BE49-F238E27FC236}">
                <a16:creationId xmlns:a16="http://schemas.microsoft.com/office/drawing/2014/main" xmlns="" id="{90F8142B-2961-488A-853B-7CE79078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1" y="1059466"/>
            <a:ext cx="354817" cy="194179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6A68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altLang="ru-RU" sz="2177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Стрелка вниз 45">
            <a:extLst>
              <a:ext uri="{FF2B5EF4-FFF2-40B4-BE49-F238E27FC236}">
                <a16:creationId xmlns:a16="http://schemas.microsoft.com/office/drawing/2014/main" xmlns="" id="{90F8142B-2961-488A-853B-7CE79078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696" y="5265059"/>
            <a:ext cx="354817" cy="194179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6A68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altLang="ru-RU" sz="2177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Стрелка вниз 45">
            <a:extLst>
              <a:ext uri="{FF2B5EF4-FFF2-40B4-BE49-F238E27FC236}">
                <a16:creationId xmlns:a16="http://schemas.microsoft.com/office/drawing/2014/main" xmlns="" id="{90F8142B-2961-488A-853B-7CE79078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1" y="5265058"/>
            <a:ext cx="354817" cy="194179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6A68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altLang="ru-RU" sz="2177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3253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55E2D321-1625-4136-98E9-D03DFB09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09" y="0"/>
            <a:ext cx="10578830" cy="16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47" tIns="54423" rIns="108847" bIns="54423">
            <a:spAutoFit/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Source Sans Pro" panose="020B0503030403020204" pitchFamily="34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en-US" altLang="ru-RU" sz="3386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ru-RU" altLang="ru-RU" sz="1693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ru-RU" altLang="ru-RU" sz="1693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ru-RU" altLang="ru-RU" sz="3386" b="1" dirty="0">
              <a:solidFill>
                <a:srgbClr val="006A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0E70E9BC-7B71-433F-9A1C-A0C5B9AADB63}"/>
              </a:ext>
            </a:extLst>
          </p:cNvPr>
          <p:cNvSpPr/>
          <p:nvPr/>
        </p:nvSpPr>
        <p:spPr bwMode="auto">
          <a:xfrm>
            <a:off x="312114" y="119037"/>
            <a:ext cx="11248515" cy="534106"/>
          </a:xfrm>
          <a:prstGeom prst="roundRect">
            <a:avLst/>
          </a:prstGeom>
          <a:solidFill>
            <a:schemeClr val="bg1">
              <a:lumMod val="9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Никогда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 поздно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начать!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altLang="ru-RU" sz="1600" dirty="0">
              <a:solidFill>
                <a:srgbClr val="006A68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Ходаева совет ветеранов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06" y="754549"/>
            <a:ext cx="5170111" cy="29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Ходаева совет ветеранов\Zzp3fE1Xj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13" y="3368823"/>
            <a:ext cx="1760571" cy="13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Ходаева совет ветеранов\-_SSq7yBA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25" y="754549"/>
            <a:ext cx="1870749" cy="24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Ходаева совет ветеранов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1" y="869153"/>
            <a:ext cx="1506927" cy="26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Ходаева совет ветеранов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56" y="929571"/>
            <a:ext cx="1472942" cy="26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Ходаева совет ветеранов\z4TlUAxf0E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984" y="4898357"/>
            <a:ext cx="1972890" cy="14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\Desktop\Ходаева совет ветеранов\Czfow2hPrz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44" y="3807613"/>
            <a:ext cx="4067130" cy="26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esktop\Ходаева совет ветеранов\1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20" y="3828661"/>
            <a:ext cx="3595970" cy="13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истратор\Desktop\Ходаева совет ветеранов\0PQpzMtZrz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78" y="5254944"/>
            <a:ext cx="1962424" cy="14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70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6385</TotalTime>
  <Words>705</Words>
  <Application>Microsoft Office PowerPoint</Application>
  <PresentationFormat>Произвольный</PresentationFormat>
  <Paragraphs>154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Презентация PowerPoint</vt:lpstr>
      <vt:lpstr>УЧАСТНИКИ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И ПЕРСПЕКТИВЫ РЕАЛИЗАЦИИ ПРАКТИКИ</vt:lpstr>
      <vt:lpstr> Благодарим  за  внимание!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</cp:lastModifiedBy>
  <cp:revision>477</cp:revision>
  <cp:lastPrinted>2022-09-16T12:32:40Z</cp:lastPrinted>
  <dcterms:created xsi:type="dcterms:W3CDTF">2019-05-10T07:08:14Z</dcterms:created>
  <dcterms:modified xsi:type="dcterms:W3CDTF">2024-11-11T11:57:47Z</dcterms:modified>
</cp:coreProperties>
</file>