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Anaheim" panose="020B0604020202020204" charset="0"/>
      <p:regular r:id="rId5"/>
    </p:embeddedFont>
    <p:embeddedFont>
      <p:font typeface="Bigshot One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36F1A6-2867-4E24-9811-77E59028BB3C}">
  <a:tblStyle styleId="{7C36F1A6-2867-4E24-9811-77E59028B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94" d="100"/>
          <a:sy n="94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3454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58956a4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58956a444_0_6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0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58956a44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58956a444_0_8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6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11050" y="3867725"/>
            <a:ext cx="92697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08975" y="1328450"/>
            <a:ext cx="96741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34700" y="5293450"/>
            <a:ext cx="9648300" cy="938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This template was created by </a:t>
            </a:r>
            <a:r>
              <a:rPr lang="en" sz="1000" b="1" u="sng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0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7528750" y="754500"/>
            <a:ext cx="2803200" cy="1927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7507925" y="5429600"/>
            <a:ext cx="2803200" cy="593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4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2"/>
          </p:nvPr>
        </p:nvSpPr>
        <p:spPr>
          <a:xfrm>
            <a:off x="7874250" y="6052900"/>
            <a:ext cx="2070600" cy="79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3"/>
          </p:nvPr>
        </p:nvSpPr>
        <p:spPr>
          <a:xfrm>
            <a:off x="3955600" y="1049438"/>
            <a:ext cx="2803200" cy="1119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900"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4"/>
          </p:nvPr>
        </p:nvSpPr>
        <p:spPr>
          <a:xfrm>
            <a:off x="4160900" y="2168738"/>
            <a:ext cx="2392500" cy="593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1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5"/>
          </p:nvPr>
        </p:nvSpPr>
        <p:spPr>
          <a:xfrm>
            <a:off x="3955600" y="2778038"/>
            <a:ext cx="2803200" cy="79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6"/>
          </p:nvPr>
        </p:nvSpPr>
        <p:spPr>
          <a:xfrm>
            <a:off x="4465100" y="4761013"/>
            <a:ext cx="1784100" cy="49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7"/>
          </p:nvPr>
        </p:nvSpPr>
        <p:spPr>
          <a:xfrm>
            <a:off x="3955600" y="6015563"/>
            <a:ext cx="2803200" cy="49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8"/>
          </p:nvPr>
        </p:nvSpPr>
        <p:spPr>
          <a:xfrm>
            <a:off x="383550" y="4675857"/>
            <a:ext cx="2803200" cy="1927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9"/>
          </p:nvPr>
        </p:nvSpPr>
        <p:spPr>
          <a:xfrm>
            <a:off x="386975" y="3843133"/>
            <a:ext cx="2803200" cy="726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9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89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5060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0901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509018" y="5984693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508975" y="1625800"/>
            <a:ext cx="96741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508975" y="4633197"/>
            <a:ext cx="96741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4114925" y="1049450"/>
            <a:ext cx="2439600" cy="1119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900"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7625725" y="1049450"/>
            <a:ext cx="2557200" cy="1119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900"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361950" y="1049450"/>
            <a:ext cx="2830800" cy="1119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 sz="2900"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igshot One"/>
              <a:buNone/>
              <a:defRPr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361950" y="2461075"/>
            <a:ext cx="2557200" cy="477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5"/>
          </p:nvPr>
        </p:nvSpPr>
        <p:spPr>
          <a:xfrm>
            <a:off x="348850" y="2874250"/>
            <a:ext cx="2844000" cy="839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361950" y="3921375"/>
            <a:ext cx="2557200" cy="477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7"/>
          </p:nvPr>
        </p:nvSpPr>
        <p:spPr>
          <a:xfrm>
            <a:off x="348850" y="4334550"/>
            <a:ext cx="2844000" cy="839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361950" y="5381675"/>
            <a:ext cx="2557200" cy="477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9"/>
          </p:nvPr>
        </p:nvSpPr>
        <p:spPr>
          <a:xfrm>
            <a:off x="348850" y="5794850"/>
            <a:ext cx="2844000" cy="839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3"/>
          </p:nvPr>
        </p:nvSpPr>
        <p:spPr>
          <a:xfrm>
            <a:off x="7489000" y="3102850"/>
            <a:ext cx="2439600" cy="477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4"/>
          </p:nvPr>
        </p:nvSpPr>
        <p:spPr>
          <a:xfrm>
            <a:off x="7484600" y="3541175"/>
            <a:ext cx="2844000" cy="839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7482400" y="2269975"/>
            <a:ext cx="2844000" cy="1011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5"/>
          </p:nvPr>
        </p:nvSpPr>
        <p:spPr>
          <a:xfrm>
            <a:off x="7489000" y="5365550"/>
            <a:ext cx="2439600" cy="477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solidFill>
                  <a:schemeClr val="accent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igshot One"/>
              <a:buNone/>
              <a:defRPr sz="2000"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6"/>
          </p:nvPr>
        </p:nvSpPr>
        <p:spPr>
          <a:xfrm>
            <a:off x="7484600" y="5803875"/>
            <a:ext cx="2844000" cy="839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 hasCustomPrompt="1"/>
          </p:nvPr>
        </p:nvSpPr>
        <p:spPr>
          <a:xfrm>
            <a:off x="7482400" y="4532675"/>
            <a:ext cx="2844000" cy="1011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8975" y="1693922"/>
            <a:ext cx="9674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26"/>
          <p:cNvCxnSpPr>
            <a:cxnSpLocks/>
          </p:cNvCxnSpPr>
          <p:nvPr/>
        </p:nvCxnSpPr>
        <p:spPr>
          <a:xfrm flipH="1" flipV="1">
            <a:off x="4851427" y="-19295"/>
            <a:ext cx="1160064" cy="748243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6"/>
          <p:cNvSpPr/>
          <p:nvPr/>
        </p:nvSpPr>
        <p:spPr>
          <a:xfrm>
            <a:off x="4043175" y="2359852"/>
            <a:ext cx="2803200" cy="171244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8" name="Google Shape;158;p26"/>
          <p:cNvCxnSpPr/>
          <p:nvPr/>
        </p:nvCxnSpPr>
        <p:spPr>
          <a:xfrm rot="10800000">
            <a:off x="7136600" y="5753300"/>
            <a:ext cx="3788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6"/>
          <p:cNvCxnSpPr/>
          <p:nvPr/>
        </p:nvCxnSpPr>
        <p:spPr>
          <a:xfrm rot="10800000">
            <a:off x="7136600" y="1727575"/>
            <a:ext cx="3788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6"/>
          <p:cNvSpPr/>
          <p:nvPr/>
        </p:nvSpPr>
        <p:spPr>
          <a:xfrm>
            <a:off x="7579100" y="2564825"/>
            <a:ext cx="2681100" cy="2757000"/>
          </a:xfrm>
          <a:prstGeom prst="roundRect">
            <a:avLst>
              <a:gd name="adj" fmla="val 7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7041316" y="5321825"/>
            <a:ext cx="3650497" cy="931699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7507950" y="1421550"/>
            <a:ext cx="2803200" cy="59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7528750" y="754500"/>
            <a:ext cx="2803200" cy="1927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</a:t>
            </a:r>
            <a:r>
              <a:rPr lang="en">
                <a:solidFill>
                  <a:schemeClr val="accent1"/>
                </a:solidFill>
              </a:rPr>
              <a:t>abstract </a:t>
            </a:r>
            <a:r>
              <a:rPr lang="en"/>
              <a:t>brochure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ubTitle" idx="1"/>
          </p:nvPr>
        </p:nvSpPr>
        <p:spPr>
          <a:xfrm>
            <a:off x="7041316" y="5429599"/>
            <a:ext cx="3883683" cy="823925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indent="0">
              <a:spcAft>
                <a:spcPts val="15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РАБОЧЕГО ПУЛЬСА ПО ФОРМУЛЕ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Карвонена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endParaRPr dirty="0"/>
          </a:p>
        </p:txBody>
      </p:sp>
      <p:sp>
        <p:nvSpPr>
          <p:cNvPr id="182" name="Google Shape;182;p26"/>
          <p:cNvSpPr txBox="1">
            <a:spLocks noGrp="1"/>
          </p:cNvSpPr>
          <p:nvPr>
            <p:ph type="subTitle" idx="2"/>
          </p:nvPr>
        </p:nvSpPr>
        <p:spPr>
          <a:xfrm>
            <a:off x="7413795" y="6276249"/>
            <a:ext cx="2544243" cy="125636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ЧССР =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[(220-возраст) –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ЧССп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х ИТН +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ЧССп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ИТН – это интенсивность планируемой нагрузки, т.е. в нашем случае от 60 до 80%.</a:t>
            </a:r>
          </a:p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endParaRPr dirty="0"/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4"/>
          </p:nvPr>
        </p:nvSpPr>
        <p:spPr>
          <a:xfrm>
            <a:off x="4296265" y="2535451"/>
            <a:ext cx="2392500" cy="177809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9944975" y="6435133"/>
            <a:ext cx="630449" cy="726648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10089604" y="6914645"/>
            <a:ext cx="372034" cy="428744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7334127" y="338773"/>
            <a:ext cx="630449" cy="726648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7757379" y="810420"/>
            <a:ext cx="372034" cy="428744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l="52036" t="12026"/>
          <a:stretch/>
        </p:blipFill>
        <p:spPr>
          <a:xfrm>
            <a:off x="7681250" y="2665325"/>
            <a:ext cx="2476800" cy="2556000"/>
          </a:xfrm>
          <a:prstGeom prst="roundRect">
            <a:avLst>
              <a:gd name="adj" fmla="val 4803"/>
            </a:avLst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 amt="29000"/>
          </a:blip>
          <a:srcRect l="52036" t="12026"/>
          <a:stretch/>
        </p:blipFill>
        <p:spPr>
          <a:xfrm>
            <a:off x="7681250" y="2665325"/>
            <a:ext cx="2476800" cy="2556000"/>
          </a:xfrm>
          <a:prstGeom prst="roundRect">
            <a:avLst>
              <a:gd name="adj" fmla="val 595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26"/>
          <p:cNvSpPr/>
          <p:nvPr/>
        </p:nvSpPr>
        <p:spPr>
          <a:xfrm flipH="1">
            <a:off x="3797726" y="6290598"/>
            <a:ext cx="630449" cy="726648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 flipH="1">
            <a:off x="3632890" y="6762245"/>
            <a:ext cx="372034" cy="428744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 flipH="1">
            <a:off x="6434751" y="338773"/>
            <a:ext cx="630449" cy="726648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 flipH="1">
            <a:off x="6269915" y="810420"/>
            <a:ext cx="372034" cy="428744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260386" y="6762248"/>
            <a:ext cx="484743" cy="558709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585814" y="7124882"/>
            <a:ext cx="286048" cy="329637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4930053" y="618572"/>
            <a:ext cx="792319" cy="816300"/>
          </a:xfrm>
          <a:custGeom>
            <a:avLst/>
            <a:gdLst/>
            <a:ahLst/>
            <a:cxnLst/>
            <a:rect l="l" t="t" r="r" b="b"/>
            <a:pathLst>
              <a:path w="37400" h="38532" extrusionOk="0">
                <a:moveTo>
                  <a:pt x="31977" y="0"/>
                </a:moveTo>
                <a:cubicBezTo>
                  <a:pt x="26344" y="0"/>
                  <a:pt x="21211" y="7140"/>
                  <a:pt x="17837" y="10441"/>
                </a:cubicBezTo>
                <a:cubicBezTo>
                  <a:pt x="14038" y="14170"/>
                  <a:pt x="10226" y="17898"/>
                  <a:pt x="6414" y="21614"/>
                </a:cubicBezTo>
                <a:cubicBezTo>
                  <a:pt x="4481" y="23506"/>
                  <a:pt x="2518" y="25454"/>
                  <a:pt x="1349" y="27902"/>
                </a:cubicBezTo>
                <a:cubicBezTo>
                  <a:pt x="195" y="30337"/>
                  <a:pt x="0" y="33425"/>
                  <a:pt x="1572" y="35624"/>
                </a:cubicBezTo>
                <a:cubicBezTo>
                  <a:pt x="2908" y="37488"/>
                  <a:pt x="5260" y="38393"/>
                  <a:pt x="7555" y="38518"/>
                </a:cubicBezTo>
                <a:cubicBezTo>
                  <a:pt x="7753" y="38527"/>
                  <a:pt x="7952" y="38532"/>
                  <a:pt x="8150" y="38532"/>
                </a:cubicBezTo>
                <a:cubicBezTo>
                  <a:pt x="10231" y="38532"/>
                  <a:pt x="12297" y="38023"/>
                  <a:pt x="14317" y="37503"/>
                </a:cubicBezTo>
                <a:cubicBezTo>
                  <a:pt x="18561" y="36431"/>
                  <a:pt x="22790" y="35360"/>
                  <a:pt x="27020" y="34275"/>
                </a:cubicBezTo>
                <a:cubicBezTo>
                  <a:pt x="29830" y="33565"/>
                  <a:pt x="32808" y="32758"/>
                  <a:pt x="34741" y="30602"/>
                </a:cubicBezTo>
                <a:cubicBezTo>
                  <a:pt x="37065" y="27986"/>
                  <a:pt x="37232" y="24131"/>
                  <a:pt x="37260" y="20625"/>
                </a:cubicBezTo>
                <a:cubicBezTo>
                  <a:pt x="37301" y="16104"/>
                  <a:pt x="37344" y="11582"/>
                  <a:pt x="37371" y="7060"/>
                </a:cubicBezTo>
                <a:cubicBezTo>
                  <a:pt x="37399" y="4319"/>
                  <a:pt x="37329" y="1606"/>
                  <a:pt x="34407" y="466"/>
                </a:cubicBezTo>
                <a:cubicBezTo>
                  <a:pt x="33589" y="145"/>
                  <a:pt x="32778" y="0"/>
                  <a:pt x="31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5266696" y="907696"/>
            <a:ext cx="662031" cy="631228"/>
          </a:xfrm>
          <a:custGeom>
            <a:avLst/>
            <a:gdLst/>
            <a:ahLst/>
            <a:cxnLst/>
            <a:rect l="l" t="t" r="r" b="b"/>
            <a:pathLst>
              <a:path w="31250" h="29796" extrusionOk="0">
                <a:moveTo>
                  <a:pt x="15868" y="7483"/>
                </a:moveTo>
                <a:cubicBezTo>
                  <a:pt x="17542" y="7483"/>
                  <a:pt x="19221" y="8241"/>
                  <a:pt x="20536" y="9326"/>
                </a:cubicBezTo>
                <a:cubicBezTo>
                  <a:pt x="22011" y="10550"/>
                  <a:pt x="23152" y="12220"/>
                  <a:pt x="23597" y="14084"/>
                </a:cubicBezTo>
                <a:cubicBezTo>
                  <a:pt x="24042" y="15948"/>
                  <a:pt x="23750" y="18008"/>
                  <a:pt x="22679" y="19594"/>
                </a:cubicBezTo>
                <a:cubicBezTo>
                  <a:pt x="21343" y="21559"/>
                  <a:pt x="19048" y="22312"/>
                  <a:pt x="16726" y="22312"/>
                </a:cubicBezTo>
                <a:cubicBezTo>
                  <a:pt x="15348" y="22312"/>
                  <a:pt x="13960" y="22047"/>
                  <a:pt x="12758" y="21612"/>
                </a:cubicBezTo>
                <a:cubicBezTo>
                  <a:pt x="11270" y="21083"/>
                  <a:pt x="9892" y="20109"/>
                  <a:pt x="9141" y="18718"/>
                </a:cubicBezTo>
                <a:cubicBezTo>
                  <a:pt x="8417" y="17382"/>
                  <a:pt x="8321" y="15768"/>
                  <a:pt x="8682" y="14293"/>
                </a:cubicBezTo>
                <a:cubicBezTo>
                  <a:pt x="9044" y="12819"/>
                  <a:pt x="9851" y="11483"/>
                  <a:pt x="10825" y="10314"/>
                </a:cubicBezTo>
                <a:cubicBezTo>
                  <a:pt x="11799" y="9131"/>
                  <a:pt x="13037" y="8060"/>
                  <a:pt x="14526" y="7656"/>
                </a:cubicBezTo>
                <a:cubicBezTo>
                  <a:pt x="14968" y="7538"/>
                  <a:pt x="15418" y="7483"/>
                  <a:pt x="15868" y="7483"/>
                </a:cubicBezTo>
                <a:close/>
                <a:moveTo>
                  <a:pt x="14978" y="1"/>
                </a:moveTo>
                <a:cubicBezTo>
                  <a:pt x="13889" y="1"/>
                  <a:pt x="12807" y="156"/>
                  <a:pt x="11771" y="491"/>
                </a:cubicBezTo>
                <a:cubicBezTo>
                  <a:pt x="8835" y="1423"/>
                  <a:pt x="6469" y="3705"/>
                  <a:pt x="4911" y="6348"/>
                </a:cubicBezTo>
                <a:cubicBezTo>
                  <a:pt x="1531" y="12123"/>
                  <a:pt x="0" y="20833"/>
                  <a:pt x="5189" y="26036"/>
                </a:cubicBezTo>
                <a:cubicBezTo>
                  <a:pt x="7670" y="28503"/>
                  <a:pt x="11204" y="29795"/>
                  <a:pt x="14700" y="29795"/>
                </a:cubicBezTo>
                <a:cubicBezTo>
                  <a:pt x="14930" y="29795"/>
                  <a:pt x="15159" y="29789"/>
                  <a:pt x="15388" y="29778"/>
                </a:cubicBezTo>
                <a:cubicBezTo>
                  <a:pt x="19117" y="29611"/>
                  <a:pt x="22707" y="28025"/>
                  <a:pt x="25573" y="25647"/>
                </a:cubicBezTo>
                <a:cubicBezTo>
                  <a:pt x="28814" y="22961"/>
                  <a:pt x="31249" y="18968"/>
                  <a:pt x="30929" y="14780"/>
                </a:cubicBezTo>
                <a:cubicBezTo>
                  <a:pt x="30706" y="11775"/>
                  <a:pt x="29107" y="9048"/>
                  <a:pt x="27200" y="6738"/>
                </a:cubicBezTo>
                <a:cubicBezTo>
                  <a:pt x="25322" y="4471"/>
                  <a:pt x="23054" y="2453"/>
                  <a:pt x="20383" y="1228"/>
                </a:cubicBezTo>
                <a:cubicBezTo>
                  <a:pt x="18693" y="449"/>
                  <a:pt x="16826" y="1"/>
                  <a:pt x="149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6"/>
          <p:cNvGrpSpPr/>
          <p:nvPr/>
        </p:nvGrpSpPr>
        <p:grpSpPr>
          <a:xfrm>
            <a:off x="4906779" y="552977"/>
            <a:ext cx="525212" cy="575307"/>
            <a:chOff x="10954425" y="1656925"/>
            <a:chExt cx="458100" cy="501750"/>
          </a:xfrm>
        </p:grpSpPr>
        <p:sp>
          <p:nvSpPr>
            <p:cNvPr id="205" name="Google Shape;205;p26"/>
            <p:cNvSpPr/>
            <p:nvPr/>
          </p:nvSpPr>
          <p:spPr>
            <a:xfrm>
              <a:off x="11099450" y="2018100"/>
              <a:ext cx="106450" cy="140575"/>
            </a:xfrm>
            <a:custGeom>
              <a:avLst/>
              <a:gdLst/>
              <a:ahLst/>
              <a:cxnLst/>
              <a:rect l="l" t="t" r="r" b="b"/>
              <a:pathLst>
                <a:path w="4258" h="5623" extrusionOk="0">
                  <a:moveTo>
                    <a:pt x="1676" y="0"/>
                  </a:moveTo>
                  <a:cubicBezTo>
                    <a:pt x="1593" y="0"/>
                    <a:pt x="1507" y="9"/>
                    <a:pt x="1420" y="29"/>
                  </a:cubicBezTo>
                  <a:cubicBezTo>
                    <a:pt x="1002" y="112"/>
                    <a:pt x="655" y="419"/>
                    <a:pt x="432" y="794"/>
                  </a:cubicBezTo>
                  <a:cubicBezTo>
                    <a:pt x="293" y="1031"/>
                    <a:pt x="195" y="1281"/>
                    <a:pt x="139" y="1559"/>
                  </a:cubicBezTo>
                  <a:cubicBezTo>
                    <a:pt x="15" y="2060"/>
                    <a:pt x="0" y="2602"/>
                    <a:pt x="56" y="3118"/>
                  </a:cubicBezTo>
                  <a:cubicBezTo>
                    <a:pt x="112" y="3632"/>
                    <a:pt x="237" y="4161"/>
                    <a:pt x="529" y="4606"/>
                  </a:cubicBezTo>
                  <a:cubicBezTo>
                    <a:pt x="891" y="5177"/>
                    <a:pt x="1517" y="5622"/>
                    <a:pt x="2199" y="5622"/>
                  </a:cubicBezTo>
                  <a:cubicBezTo>
                    <a:pt x="3020" y="5622"/>
                    <a:pt x="3757" y="4982"/>
                    <a:pt x="4007" y="4203"/>
                  </a:cubicBezTo>
                  <a:cubicBezTo>
                    <a:pt x="4258" y="3424"/>
                    <a:pt x="4091" y="2561"/>
                    <a:pt x="3701" y="1838"/>
                  </a:cubicBezTo>
                  <a:cubicBezTo>
                    <a:pt x="3306" y="1135"/>
                    <a:pt x="2606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1314500" y="2041800"/>
              <a:ext cx="98025" cy="76375"/>
            </a:xfrm>
            <a:custGeom>
              <a:avLst/>
              <a:gdLst/>
              <a:ahLst/>
              <a:cxnLst/>
              <a:rect l="l" t="t" r="r" b="b"/>
              <a:pathLst>
                <a:path w="3921" h="3055" extrusionOk="0">
                  <a:moveTo>
                    <a:pt x="2220" y="0"/>
                  </a:moveTo>
                  <a:cubicBezTo>
                    <a:pt x="898" y="0"/>
                    <a:pt x="0" y="1997"/>
                    <a:pt x="1416" y="2851"/>
                  </a:cubicBezTo>
                  <a:cubicBezTo>
                    <a:pt x="1642" y="2989"/>
                    <a:pt x="1904" y="3054"/>
                    <a:pt x="2168" y="3054"/>
                  </a:cubicBezTo>
                  <a:cubicBezTo>
                    <a:pt x="2699" y="3054"/>
                    <a:pt x="3239" y="2792"/>
                    <a:pt x="3517" y="2337"/>
                  </a:cubicBezTo>
                  <a:cubicBezTo>
                    <a:pt x="3920" y="1654"/>
                    <a:pt x="3684" y="653"/>
                    <a:pt x="3002" y="235"/>
                  </a:cubicBezTo>
                  <a:cubicBezTo>
                    <a:pt x="2735" y="72"/>
                    <a:pt x="2470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1212500" y="1886200"/>
              <a:ext cx="90475" cy="67750"/>
            </a:xfrm>
            <a:custGeom>
              <a:avLst/>
              <a:gdLst/>
              <a:ahLst/>
              <a:cxnLst/>
              <a:rect l="l" t="t" r="r" b="b"/>
              <a:pathLst>
                <a:path w="3619" h="2710" extrusionOk="0">
                  <a:moveTo>
                    <a:pt x="1100" y="1"/>
                  </a:moveTo>
                  <a:cubicBezTo>
                    <a:pt x="885" y="1"/>
                    <a:pt x="688" y="57"/>
                    <a:pt x="529" y="198"/>
                  </a:cubicBezTo>
                  <a:cubicBezTo>
                    <a:pt x="1" y="671"/>
                    <a:pt x="153" y="1910"/>
                    <a:pt x="626" y="2355"/>
                  </a:cubicBezTo>
                  <a:cubicBezTo>
                    <a:pt x="919" y="2636"/>
                    <a:pt x="1348" y="2710"/>
                    <a:pt x="1767" y="2710"/>
                  </a:cubicBezTo>
                  <a:cubicBezTo>
                    <a:pt x="1847" y="2710"/>
                    <a:pt x="1926" y="2707"/>
                    <a:pt x="2004" y="2703"/>
                  </a:cubicBezTo>
                  <a:cubicBezTo>
                    <a:pt x="2394" y="2661"/>
                    <a:pt x="2811" y="2578"/>
                    <a:pt x="3117" y="2341"/>
                  </a:cubicBezTo>
                  <a:cubicBezTo>
                    <a:pt x="3423" y="2090"/>
                    <a:pt x="3618" y="1660"/>
                    <a:pt x="3451" y="1298"/>
                  </a:cubicBezTo>
                  <a:cubicBezTo>
                    <a:pt x="3353" y="1089"/>
                    <a:pt x="3173" y="936"/>
                    <a:pt x="2992" y="810"/>
                  </a:cubicBezTo>
                  <a:cubicBezTo>
                    <a:pt x="2583" y="528"/>
                    <a:pt x="1757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954425" y="1825925"/>
              <a:ext cx="120000" cy="94200"/>
            </a:xfrm>
            <a:custGeom>
              <a:avLst/>
              <a:gdLst/>
              <a:ahLst/>
              <a:cxnLst/>
              <a:rect l="l" t="t" r="r" b="b"/>
              <a:pathLst>
                <a:path w="4800" h="3768" extrusionOk="0">
                  <a:moveTo>
                    <a:pt x="2728" y="1"/>
                  </a:moveTo>
                  <a:cubicBezTo>
                    <a:pt x="2157" y="1"/>
                    <a:pt x="1576" y="228"/>
                    <a:pt x="1154" y="676"/>
                  </a:cubicBezTo>
                  <a:cubicBezTo>
                    <a:pt x="0" y="1886"/>
                    <a:pt x="1753" y="3110"/>
                    <a:pt x="2740" y="3542"/>
                  </a:cubicBezTo>
                  <a:cubicBezTo>
                    <a:pt x="3012" y="3651"/>
                    <a:pt x="3300" y="3767"/>
                    <a:pt x="3586" y="3767"/>
                  </a:cubicBezTo>
                  <a:cubicBezTo>
                    <a:pt x="3666" y="3767"/>
                    <a:pt x="3746" y="3758"/>
                    <a:pt x="3826" y="3737"/>
                  </a:cubicBezTo>
                  <a:cubicBezTo>
                    <a:pt x="4258" y="3625"/>
                    <a:pt x="4521" y="3194"/>
                    <a:pt x="4633" y="2763"/>
                  </a:cubicBezTo>
                  <a:cubicBezTo>
                    <a:pt x="4800" y="2164"/>
                    <a:pt x="4744" y="1496"/>
                    <a:pt x="4425" y="954"/>
                  </a:cubicBezTo>
                  <a:cubicBezTo>
                    <a:pt x="4056" y="315"/>
                    <a:pt x="339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11146900" y="171235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3723" y="1"/>
                  </a:moveTo>
                  <a:cubicBezTo>
                    <a:pt x="2872" y="1"/>
                    <a:pt x="1477" y="592"/>
                    <a:pt x="872" y="1184"/>
                  </a:cubicBezTo>
                  <a:cubicBezTo>
                    <a:pt x="1" y="2041"/>
                    <a:pt x="926" y="3177"/>
                    <a:pt x="1936" y="3177"/>
                  </a:cubicBezTo>
                  <a:cubicBezTo>
                    <a:pt x="2008" y="3177"/>
                    <a:pt x="2080" y="3172"/>
                    <a:pt x="2152" y="3160"/>
                  </a:cubicBezTo>
                  <a:cubicBezTo>
                    <a:pt x="2680" y="3076"/>
                    <a:pt x="3139" y="2756"/>
                    <a:pt x="3487" y="2353"/>
                  </a:cubicBezTo>
                  <a:cubicBezTo>
                    <a:pt x="3821" y="1963"/>
                    <a:pt x="4072" y="1490"/>
                    <a:pt x="4308" y="1017"/>
                  </a:cubicBezTo>
                  <a:cubicBezTo>
                    <a:pt x="4419" y="794"/>
                    <a:pt x="4530" y="530"/>
                    <a:pt x="4419" y="307"/>
                  </a:cubicBezTo>
                  <a:cubicBezTo>
                    <a:pt x="4308" y="71"/>
                    <a:pt x="4016" y="1"/>
                    <a:pt x="3751" y="1"/>
                  </a:cubicBezTo>
                  <a:cubicBezTo>
                    <a:pt x="3742" y="1"/>
                    <a:pt x="3732" y="1"/>
                    <a:pt x="3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1353725" y="1766700"/>
              <a:ext cx="56800" cy="51400"/>
            </a:xfrm>
            <a:custGeom>
              <a:avLst/>
              <a:gdLst/>
              <a:ahLst/>
              <a:cxnLst/>
              <a:rect l="l" t="t" r="r" b="b"/>
              <a:pathLst>
                <a:path w="2272" h="2056" extrusionOk="0">
                  <a:moveTo>
                    <a:pt x="1106" y="1"/>
                  </a:moveTo>
                  <a:cubicBezTo>
                    <a:pt x="881" y="1"/>
                    <a:pt x="652" y="75"/>
                    <a:pt x="459" y="234"/>
                  </a:cubicBezTo>
                  <a:cubicBezTo>
                    <a:pt x="334" y="331"/>
                    <a:pt x="236" y="470"/>
                    <a:pt x="167" y="624"/>
                  </a:cubicBezTo>
                  <a:cubicBezTo>
                    <a:pt x="0" y="1027"/>
                    <a:pt x="97" y="1528"/>
                    <a:pt x="446" y="1820"/>
                  </a:cubicBezTo>
                  <a:cubicBezTo>
                    <a:pt x="644" y="1984"/>
                    <a:pt x="862" y="2055"/>
                    <a:pt x="1072" y="2055"/>
                  </a:cubicBezTo>
                  <a:cubicBezTo>
                    <a:pt x="1703" y="2055"/>
                    <a:pt x="2272" y="1417"/>
                    <a:pt x="2073" y="707"/>
                  </a:cubicBezTo>
                  <a:cubicBezTo>
                    <a:pt x="1937" y="262"/>
                    <a:pt x="1528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11033025" y="1656925"/>
              <a:ext cx="49325" cy="51600"/>
            </a:xfrm>
            <a:custGeom>
              <a:avLst/>
              <a:gdLst/>
              <a:ahLst/>
              <a:cxnLst/>
              <a:rect l="l" t="t" r="r" b="b"/>
              <a:pathLst>
                <a:path w="1973" h="2064" extrusionOk="0">
                  <a:moveTo>
                    <a:pt x="1316" y="1"/>
                  </a:moveTo>
                  <a:cubicBezTo>
                    <a:pt x="1023" y="1"/>
                    <a:pt x="694" y="143"/>
                    <a:pt x="487" y="381"/>
                  </a:cubicBezTo>
                  <a:cubicBezTo>
                    <a:pt x="153" y="757"/>
                    <a:pt x="0" y="1800"/>
                    <a:pt x="585" y="2023"/>
                  </a:cubicBezTo>
                  <a:cubicBezTo>
                    <a:pt x="650" y="2051"/>
                    <a:pt x="718" y="2063"/>
                    <a:pt x="786" y="2063"/>
                  </a:cubicBezTo>
                  <a:cubicBezTo>
                    <a:pt x="923" y="2063"/>
                    <a:pt x="1062" y="2014"/>
                    <a:pt x="1183" y="1940"/>
                  </a:cubicBezTo>
                  <a:cubicBezTo>
                    <a:pt x="1350" y="1828"/>
                    <a:pt x="1475" y="1661"/>
                    <a:pt x="1600" y="1481"/>
                  </a:cubicBezTo>
                  <a:cubicBezTo>
                    <a:pt x="1754" y="1244"/>
                    <a:pt x="1906" y="993"/>
                    <a:pt x="1934" y="715"/>
                  </a:cubicBezTo>
                  <a:cubicBezTo>
                    <a:pt x="1972" y="211"/>
                    <a:pt x="1671" y="1"/>
                    <a:pt x="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2B6BD2-5359-14D4-62AD-D3E58C014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265" y="5577390"/>
            <a:ext cx="2453710" cy="19916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к, пол, внутренний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018B90-45B9-95A7-1154-D249A1787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200" y="-1"/>
            <a:ext cx="3626613" cy="53218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10826B77-4589-13AE-FA1F-9C4FC6419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046" y="-19294"/>
            <a:ext cx="4000438" cy="29583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58C794-E1BC-1584-1FFE-AE3A33EAC179}"/>
              </a:ext>
            </a:extLst>
          </p:cNvPr>
          <p:cNvSpPr txBox="1"/>
          <p:nvPr/>
        </p:nvSpPr>
        <p:spPr>
          <a:xfrm>
            <a:off x="0" y="2939094"/>
            <a:ext cx="39893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 (ФР) –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морфологических и функциональных показателей развития организма человека, его физических качеств и двигательных способностей, обусловленных как внутренними факторами, переданными ему родителями по наследству, так и приобретенными после рождения в определенных жизненных условиях.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признаки ФР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длина и вес тела, обхват грудной клетки, жизненная ёмкость лёгких (ЖЕЛ), мышечная сила,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обхватные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поперечные и продольные размеры конечностей и туловища.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/>
          <p:nvPr/>
        </p:nvSpPr>
        <p:spPr>
          <a:xfrm rot="10800000">
            <a:off x="0" y="24416"/>
            <a:ext cx="974925" cy="1004433"/>
          </a:xfrm>
          <a:custGeom>
            <a:avLst/>
            <a:gdLst/>
            <a:ahLst/>
            <a:cxnLst/>
            <a:rect l="l" t="t" r="r" b="b"/>
            <a:pathLst>
              <a:path w="37400" h="38532" extrusionOk="0">
                <a:moveTo>
                  <a:pt x="31977" y="0"/>
                </a:moveTo>
                <a:cubicBezTo>
                  <a:pt x="26344" y="0"/>
                  <a:pt x="21211" y="7140"/>
                  <a:pt x="17837" y="10441"/>
                </a:cubicBezTo>
                <a:cubicBezTo>
                  <a:pt x="14038" y="14170"/>
                  <a:pt x="10226" y="17898"/>
                  <a:pt x="6414" y="21614"/>
                </a:cubicBezTo>
                <a:cubicBezTo>
                  <a:pt x="4481" y="23506"/>
                  <a:pt x="2518" y="25454"/>
                  <a:pt x="1349" y="27902"/>
                </a:cubicBezTo>
                <a:cubicBezTo>
                  <a:pt x="195" y="30337"/>
                  <a:pt x="0" y="33425"/>
                  <a:pt x="1572" y="35624"/>
                </a:cubicBezTo>
                <a:cubicBezTo>
                  <a:pt x="2908" y="37488"/>
                  <a:pt x="5260" y="38393"/>
                  <a:pt x="7555" y="38518"/>
                </a:cubicBezTo>
                <a:cubicBezTo>
                  <a:pt x="7753" y="38527"/>
                  <a:pt x="7952" y="38532"/>
                  <a:pt x="8150" y="38532"/>
                </a:cubicBezTo>
                <a:cubicBezTo>
                  <a:pt x="10231" y="38532"/>
                  <a:pt x="12297" y="38023"/>
                  <a:pt x="14317" y="37503"/>
                </a:cubicBezTo>
                <a:cubicBezTo>
                  <a:pt x="18561" y="36431"/>
                  <a:pt x="22790" y="35360"/>
                  <a:pt x="27020" y="34275"/>
                </a:cubicBezTo>
                <a:cubicBezTo>
                  <a:pt x="29830" y="33565"/>
                  <a:pt x="32808" y="32758"/>
                  <a:pt x="34741" y="30602"/>
                </a:cubicBezTo>
                <a:cubicBezTo>
                  <a:pt x="37065" y="27986"/>
                  <a:pt x="37232" y="24131"/>
                  <a:pt x="37260" y="20625"/>
                </a:cubicBezTo>
                <a:cubicBezTo>
                  <a:pt x="37301" y="16104"/>
                  <a:pt x="37344" y="11582"/>
                  <a:pt x="37371" y="7060"/>
                </a:cubicBezTo>
                <a:cubicBezTo>
                  <a:pt x="37399" y="4319"/>
                  <a:pt x="37329" y="1606"/>
                  <a:pt x="34407" y="466"/>
                </a:cubicBezTo>
                <a:cubicBezTo>
                  <a:pt x="33589" y="145"/>
                  <a:pt x="32778" y="0"/>
                  <a:pt x="31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/>
          <p:nvPr/>
        </p:nvSpPr>
        <p:spPr>
          <a:xfrm rot="10800000">
            <a:off x="127782" y="173935"/>
            <a:ext cx="814609" cy="776707"/>
          </a:xfrm>
          <a:custGeom>
            <a:avLst/>
            <a:gdLst/>
            <a:ahLst/>
            <a:cxnLst/>
            <a:rect l="l" t="t" r="r" b="b"/>
            <a:pathLst>
              <a:path w="31250" h="29796" extrusionOk="0">
                <a:moveTo>
                  <a:pt x="15868" y="7483"/>
                </a:moveTo>
                <a:cubicBezTo>
                  <a:pt x="17542" y="7483"/>
                  <a:pt x="19221" y="8241"/>
                  <a:pt x="20536" y="9326"/>
                </a:cubicBezTo>
                <a:cubicBezTo>
                  <a:pt x="22011" y="10550"/>
                  <a:pt x="23152" y="12220"/>
                  <a:pt x="23597" y="14084"/>
                </a:cubicBezTo>
                <a:cubicBezTo>
                  <a:pt x="24042" y="15948"/>
                  <a:pt x="23750" y="18008"/>
                  <a:pt x="22679" y="19594"/>
                </a:cubicBezTo>
                <a:cubicBezTo>
                  <a:pt x="21343" y="21559"/>
                  <a:pt x="19048" y="22312"/>
                  <a:pt x="16726" y="22312"/>
                </a:cubicBezTo>
                <a:cubicBezTo>
                  <a:pt x="15348" y="22312"/>
                  <a:pt x="13960" y="22047"/>
                  <a:pt x="12758" y="21612"/>
                </a:cubicBezTo>
                <a:cubicBezTo>
                  <a:pt x="11270" y="21083"/>
                  <a:pt x="9892" y="20109"/>
                  <a:pt x="9141" y="18718"/>
                </a:cubicBezTo>
                <a:cubicBezTo>
                  <a:pt x="8417" y="17382"/>
                  <a:pt x="8321" y="15768"/>
                  <a:pt x="8682" y="14293"/>
                </a:cubicBezTo>
                <a:cubicBezTo>
                  <a:pt x="9044" y="12819"/>
                  <a:pt x="9851" y="11483"/>
                  <a:pt x="10825" y="10314"/>
                </a:cubicBezTo>
                <a:cubicBezTo>
                  <a:pt x="11799" y="9131"/>
                  <a:pt x="13037" y="8060"/>
                  <a:pt x="14526" y="7656"/>
                </a:cubicBezTo>
                <a:cubicBezTo>
                  <a:pt x="14968" y="7538"/>
                  <a:pt x="15418" y="7483"/>
                  <a:pt x="15868" y="7483"/>
                </a:cubicBezTo>
                <a:close/>
                <a:moveTo>
                  <a:pt x="14978" y="1"/>
                </a:moveTo>
                <a:cubicBezTo>
                  <a:pt x="13889" y="1"/>
                  <a:pt x="12807" y="156"/>
                  <a:pt x="11771" y="491"/>
                </a:cubicBezTo>
                <a:cubicBezTo>
                  <a:pt x="8835" y="1423"/>
                  <a:pt x="6469" y="3705"/>
                  <a:pt x="4911" y="6348"/>
                </a:cubicBezTo>
                <a:cubicBezTo>
                  <a:pt x="1531" y="12123"/>
                  <a:pt x="0" y="20833"/>
                  <a:pt x="5189" y="26036"/>
                </a:cubicBezTo>
                <a:cubicBezTo>
                  <a:pt x="7670" y="28503"/>
                  <a:pt x="11204" y="29795"/>
                  <a:pt x="14700" y="29795"/>
                </a:cubicBezTo>
                <a:cubicBezTo>
                  <a:pt x="14930" y="29795"/>
                  <a:pt x="15159" y="29789"/>
                  <a:pt x="15388" y="29778"/>
                </a:cubicBezTo>
                <a:cubicBezTo>
                  <a:pt x="19117" y="29611"/>
                  <a:pt x="22707" y="28025"/>
                  <a:pt x="25573" y="25647"/>
                </a:cubicBezTo>
                <a:cubicBezTo>
                  <a:pt x="28814" y="22961"/>
                  <a:pt x="31249" y="18968"/>
                  <a:pt x="30929" y="14780"/>
                </a:cubicBezTo>
                <a:cubicBezTo>
                  <a:pt x="30706" y="11775"/>
                  <a:pt x="29107" y="9048"/>
                  <a:pt x="27200" y="6738"/>
                </a:cubicBezTo>
                <a:cubicBezTo>
                  <a:pt x="25322" y="4471"/>
                  <a:pt x="23054" y="2453"/>
                  <a:pt x="20383" y="1228"/>
                </a:cubicBezTo>
                <a:cubicBezTo>
                  <a:pt x="18693" y="449"/>
                  <a:pt x="16826" y="1"/>
                  <a:pt x="149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27"/>
          <p:cNvGrpSpPr/>
          <p:nvPr/>
        </p:nvGrpSpPr>
        <p:grpSpPr>
          <a:xfrm rot="10800000">
            <a:off x="1023613" y="446041"/>
            <a:ext cx="525212" cy="575307"/>
            <a:chOff x="10954425" y="1656925"/>
            <a:chExt cx="458100" cy="501750"/>
          </a:xfrm>
        </p:grpSpPr>
        <p:sp>
          <p:nvSpPr>
            <p:cNvPr id="255" name="Google Shape;255;p27"/>
            <p:cNvSpPr/>
            <p:nvPr/>
          </p:nvSpPr>
          <p:spPr>
            <a:xfrm>
              <a:off x="11099450" y="2018100"/>
              <a:ext cx="106450" cy="140575"/>
            </a:xfrm>
            <a:custGeom>
              <a:avLst/>
              <a:gdLst/>
              <a:ahLst/>
              <a:cxnLst/>
              <a:rect l="l" t="t" r="r" b="b"/>
              <a:pathLst>
                <a:path w="4258" h="5623" extrusionOk="0">
                  <a:moveTo>
                    <a:pt x="1676" y="0"/>
                  </a:moveTo>
                  <a:cubicBezTo>
                    <a:pt x="1593" y="0"/>
                    <a:pt x="1507" y="9"/>
                    <a:pt x="1420" y="29"/>
                  </a:cubicBezTo>
                  <a:cubicBezTo>
                    <a:pt x="1002" y="112"/>
                    <a:pt x="655" y="419"/>
                    <a:pt x="432" y="794"/>
                  </a:cubicBezTo>
                  <a:cubicBezTo>
                    <a:pt x="293" y="1031"/>
                    <a:pt x="195" y="1281"/>
                    <a:pt x="139" y="1559"/>
                  </a:cubicBezTo>
                  <a:cubicBezTo>
                    <a:pt x="15" y="2060"/>
                    <a:pt x="0" y="2602"/>
                    <a:pt x="56" y="3118"/>
                  </a:cubicBezTo>
                  <a:cubicBezTo>
                    <a:pt x="112" y="3632"/>
                    <a:pt x="237" y="4161"/>
                    <a:pt x="529" y="4606"/>
                  </a:cubicBezTo>
                  <a:cubicBezTo>
                    <a:pt x="891" y="5177"/>
                    <a:pt x="1517" y="5622"/>
                    <a:pt x="2199" y="5622"/>
                  </a:cubicBezTo>
                  <a:cubicBezTo>
                    <a:pt x="3020" y="5622"/>
                    <a:pt x="3757" y="4982"/>
                    <a:pt x="4007" y="4203"/>
                  </a:cubicBezTo>
                  <a:cubicBezTo>
                    <a:pt x="4258" y="3424"/>
                    <a:pt x="4091" y="2561"/>
                    <a:pt x="3701" y="1838"/>
                  </a:cubicBezTo>
                  <a:cubicBezTo>
                    <a:pt x="3306" y="1135"/>
                    <a:pt x="2606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1314500" y="2041800"/>
              <a:ext cx="98025" cy="76375"/>
            </a:xfrm>
            <a:custGeom>
              <a:avLst/>
              <a:gdLst/>
              <a:ahLst/>
              <a:cxnLst/>
              <a:rect l="l" t="t" r="r" b="b"/>
              <a:pathLst>
                <a:path w="3921" h="3055" extrusionOk="0">
                  <a:moveTo>
                    <a:pt x="2220" y="0"/>
                  </a:moveTo>
                  <a:cubicBezTo>
                    <a:pt x="898" y="0"/>
                    <a:pt x="0" y="1997"/>
                    <a:pt x="1416" y="2851"/>
                  </a:cubicBezTo>
                  <a:cubicBezTo>
                    <a:pt x="1642" y="2989"/>
                    <a:pt x="1904" y="3054"/>
                    <a:pt x="2168" y="3054"/>
                  </a:cubicBezTo>
                  <a:cubicBezTo>
                    <a:pt x="2699" y="3054"/>
                    <a:pt x="3239" y="2792"/>
                    <a:pt x="3517" y="2337"/>
                  </a:cubicBezTo>
                  <a:cubicBezTo>
                    <a:pt x="3920" y="1654"/>
                    <a:pt x="3684" y="653"/>
                    <a:pt x="3002" y="235"/>
                  </a:cubicBezTo>
                  <a:cubicBezTo>
                    <a:pt x="2735" y="72"/>
                    <a:pt x="2470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11212500" y="1886200"/>
              <a:ext cx="90475" cy="67750"/>
            </a:xfrm>
            <a:custGeom>
              <a:avLst/>
              <a:gdLst/>
              <a:ahLst/>
              <a:cxnLst/>
              <a:rect l="l" t="t" r="r" b="b"/>
              <a:pathLst>
                <a:path w="3619" h="2710" extrusionOk="0">
                  <a:moveTo>
                    <a:pt x="1100" y="1"/>
                  </a:moveTo>
                  <a:cubicBezTo>
                    <a:pt x="885" y="1"/>
                    <a:pt x="688" y="57"/>
                    <a:pt x="529" y="198"/>
                  </a:cubicBezTo>
                  <a:cubicBezTo>
                    <a:pt x="1" y="671"/>
                    <a:pt x="153" y="1910"/>
                    <a:pt x="626" y="2355"/>
                  </a:cubicBezTo>
                  <a:cubicBezTo>
                    <a:pt x="919" y="2636"/>
                    <a:pt x="1348" y="2710"/>
                    <a:pt x="1767" y="2710"/>
                  </a:cubicBezTo>
                  <a:cubicBezTo>
                    <a:pt x="1847" y="2710"/>
                    <a:pt x="1926" y="2707"/>
                    <a:pt x="2004" y="2703"/>
                  </a:cubicBezTo>
                  <a:cubicBezTo>
                    <a:pt x="2394" y="2661"/>
                    <a:pt x="2811" y="2578"/>
                    <a:pt x="3117" y="2341"/>
                  </a:cubicBezTo>
                  <a:cubicBezTo>
                    <a:pt x="3423" y="2090"/>
                    <a:pt x="3618" y="1660"/>
                    <a:pt x="3451" y="1298"/>
                  </a:cubicBezTo>
                  <a:cubicBezTo>
                    <a:pt x="3353" y="1089"/>
                    <a:pt x="3173" y="936"/>
                    <a:pt x="2992" y="810"/>
                  </a:cubicBezTo>
                  <a:cubicBezTo>
                    <a:pt x="2583" y="528"/>
                    <a:pt x="1757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0954425" y="1825925"/>
              <a:ext cx="120000" cy="94200"/>
            </a:xfrm>
            <a:custGeom>
              <a:avLst/>
              <a:gdLst/>
              <a:ahLst/>
              <a:cxnLst/>
              <a:rect l="l" t="t" r="r" b="b"/>
              <a:pathLst>
                <a:path w="4800" h="3768" extrusionOk="0">
                  <a:moveTo>
                    <a:pt x="2728" y="1"/>
                  </a:moveTo>
                  <a:cubicBezTo>
                    <a:pt x="2157" y="1"/>
                    <a:pt x="1576" y="228"/>
                    <a:pt x="1154" y="676"/>
                  </a:cubicBezTo>
                  <a:cubicBezTo>
                    <a:pt x="0" y="1886"/>
                    <a:pt x="1753" y="3110"/>
                    <a:pt x="2740" y="3542"/>
                  </a:cubicBezTo>
                  <a:cubicBezTo>
                    <a:pt x="3012" y="3651"/>
                    <a:pt x="3300" y="3767"/>
                    <a:pt x="3586" y="3767"/>
                  </a:cubicBezTo>
                  <a:cubicBezTo>
                    <a:pt x="3666" y="3767"/>
                    <a:pt x="3746" y="3758"/>
                    <a:pt x="3826" y="3737"/>
                  </a:cubicBezTo>
                  <a:cubicBezTo>
                    <a:pt x="4258" y="3625"/>
                    <a:pt x="4521" y="3194"/>
                    <a:pt x="4633" y="2763"/>
                  </a:cubicBezTo>
                  <a:cubicBezTo>
                    <a:pt x="4800" y="2164"/>
                    <a:pt x="4744" y="1496"/>
                    <a:pt x="4425" y="954"/>
                  </a:cubicBezTo>
                  <a:cubicBezTo>
                    <a:pt x="4056" y="315"/>
                    <a:pt x="339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11146900" y="171235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3723" y="1"/>
                  </a:moveTo>
                  <a:cubicBezTo>
                    <a:pt x="2872" y="1"/>
                    <a:pt x="1477" y="592"/>
                    <a:pt x="872" y="1184"/>
                  </a:cubicBezTo>
                  <a:cubicBezTo>
                    <a:pt x="1" y="2041"/>
                    <a:pt x="926" y="3177"/>
                    <a:pt x="1936" y="3177"/>
                  </a:cubicBezTo>
                  <a:cubicBezTo>
                    <a:pt x="2008" y="3177"/>
                    <a:pt x="2080" y="3172"/>
                    <a:pt x="2152" y="3160"/>
                  </a:cubicBezTo>
                  <a:cubicBezTo>
                    <a:pt x="2680" y="3076"/>
                    <a:pt x="3139" y="2756"/>
                    <a:pt x="3487" y="2353"/>
                  </a:cubicBezTo>
                  <a:cubicBezTo>
                    <a:pt x="3821" y="1963"/>
                    <a:pt x="4072" y="1490"/>
                    <a:pt x="4308" y="1017"/>
                  </a:cubicBezTo>
                  <a:cubicBezTo>
                    <a:pt x="4419" y="794"/>
                    <a:pt x="4530" y="530"/>
                    <a:pt x="4419" y="307"/>
                  </a:cubicBezTo>
                  <a:cubicBezTo>
                    <a:pt x="4308" y="71"/>
                    <a:pt x="4016" y="1"/>
                    <a:pt x="3751" y="1"/>
                  </a:cubicBezTo>
                  <a:cubicBezTo>
                    <a:pt x="3742" y="1"/>
                    <a:pt x="3732" y="1"/>
                    <a:pt x="3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11353725" y="1766700"/>
              <a:ext cx="56800" cy="51400"/>
            </a:xfrm>
            <a:custGeom>
              <a:avLst/>
              <a:gdLst/>
              <a:ahLst/>
              <a:cxnLst/>
              <a:rect l="l" t="t" r="r" b="b"/>
              <a:pathLst>
                <a:path w="2272" h="2056" extrusionOk="0">
                  <a:moveTo>
                    <a:pt x="1106" y="1"/>
                  </a:moveTo>
                  <a:cubicBezTo>
                    <a:pt x="881" y="1"/>
                    <a:pt x="652" y="75"/>
                    <a:pt x="459" y="234"/>
                  </a:cubicBezTo>
                  <a:cubicBezTo>
                    <a:pt x="334" y="331"/>
                    <a:pt x="236" y="470"/>
                    <a:pt x="167" y="624"/>
                  </a:cubicBezTo>
                  <a:cubicBezTo>
                    <a:pt x="0" y="1027"/>
                    <a:pt x="97" y="1528"/>
                    <a:pt x="446" y="1820"/>
                  </a:cubicBezTo>
                  <a:cubicBezTo>
                    <a:pt x="644" y="1984"/>
                    <a:pt x="862" y="2055"/>
                    <a:pt x="1072" y="2055"/>
                  </a:cubicBezTo>
                  <a:cubicBezTo>
                    <a:pt x="1703" y="2055"/>
                    <a:pt x="2272" y="1417"/>
                    <a:pt x="2073" y="707"/>
                  </a:cubicBezTo>
                  <a:cubicBezTo>
                    <a:pt x="1937" y="262"/>
                    <a:pt x="1528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11033025" y="1656925"/>
              <a:ext cx="49325" cy="51600"/>
            </a:xfrm>
            <a:custGeom>
              <a:avLst/>
              <a:gdLst/>
              <a:ahLst/>
              <a:cxnLst/>
              <a:rect l="l" t="t" r="r" b="b"/>
              <a:pathLst>
                <a:path w="1973" h="2064" extrusionOk="0">
                  <a:moveTo>
                    <a:pt x="1316" y="1"/>
                  </a:moveTo>
                  <a:cubicBezTo>
                    <a:pt x="1023" y="1"/>
                    <a:pt x="694" y="143"/>
                    <a:pt x="487" y="381"/>
                  </a:cubicBezTo>
                  <a:cubicBezTo>
                    <a:pt x="153" y="757"/>
                    <a:pt x="0" y="1800"/>
                    <a:pt x="585" y="2023"/>
                  </a:cubicBezTo>
                  <a:cubicBezTo>
                    <a:pt x="650" y="2051"/>
                    <a:pt x="718" y="2063"/>
                    <a:pt x="786" y="2063"/>
                  </a:cubicBezTo>
                  <a:cubicBezTo>
                    <a:pt x="923" y="2063"/>
                    <a:pt x="1062" y="2014"/>
                    <a:pt x="1183" y="1940"/>
                  </a:cubicBezTo>
                  <a:cubicBezTo>
                    <a:pt x="1350" y="1828"/>
                    <a:pt x="1475" y="1661"/>
                    <a:pt x="1600" y="1481"/>
                  </a:cubicBezTo>
                  <a:cubicBezTo>
                    <a:pt x="1754" y="1244"/>
                    <a:pt x="1906" y="993"/>
                    <a:pt x="1934" y="715"/>
                  </a:cubicBezTo>
                  <a:cubicBezTo>
                    <a:pt x="1972" y="211"/>
                    <a:pt x="1671" y="1"/>
                    <a:pt x="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7"/>
          <p:cNvSpPr/>
          <p:nvPr/>
        </p:nvSpPr>
        <p:spPr>
          <a:xfrm>
            <a:off x="10019931" y="31814"/>
            <a:ext cx="630449" cy="726648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7"/>
          <p:cNvSpPr/>
          <p:nvPr/>
        </p:nvSpPr>
        <p:spPr>
          <a:xfrm>
            <a:off x="6200875" y="6472350"/>
            <a:ext cx="935000" cy="963300"/>
          </a:xfrm>
          <a:custGeom>
            <a:avLst/>
            <a:gdLst/>
            <a:ahLst/>
            <a:cxnLst/>
            <a:rect l="l" t="t" r="r" b="b"/>
            <a:pathLst>
              <a:path w="37400" h="38532" extrusionOk="0">
                <a:moveTo>
                  <a:pt x="31977" y="0"/>
                </a:moveTo>
                <a:cubicBezTo>
                  <a:pt x="26344" y="0"/>
                  <a:pt x="21211" y="7140"/>
                  <a:pt x="17837" y="10441"/>
                </a:cubicBezTo>
                <a:cubicBezTo>
                  <a:pt x="14038" y="14170"/>
                  <a:pt x="10226" y="17898"/>
                  <a:pt x="6414" y="21614"/>
                </a:cubicBezTo>
                <a:cubicBezTo>
                  <a:pt x="4481" y="23506"/>
                  <a:pt x="2518" y="25454"/>
                  <a:pt x="1349" y="27902"/>
                </a:cubicBezTo>
                <a:cubicBezTo>
                  <a:pt x="195" y="30337"/>
                  <a:pt x="0" y="33425"/>
                  <a:pt x="1572" y="35624"/>
                </a:cubicBezTo>
                <a:cubicBezTo>
                  <a:pt x="2908" y="37488"/>
                  <a:pt x="5260" y="38393"/>
                  <a:pt x="7555" y="38518"/>
                </a:cubicBezTo>
                <a:cubicBezTo>
                  <a:pt x="7753" y="38527"/>
                  <a:pt x="7952" y="38532"/>
                  <a:pt x="8150" y="38532"/>
                </a:cubicBezTo>
                <a:cubicBezTo>
                  <a:pt x="10231" y="38532"/>
                  <a:pt x="12297" y="38023"/>
                  <a:pt x="14317" y="37503"/>
                </a:cubicBezTo>
                <a:cubicBezTo>
                  <a:pt x="18561" y="36431"/>
                  <a:pt x="22790" y="35360"/>
                  <a:pt x="27020" y="34275"/>
                </a:cubicBezTo>
                <a:cubicBezTo>
                  <a:pt x="29830" y="33565"/>
                  <a:pt x="32808" y="32758"/>
                  <a:pt x="34741" y="30602"/>
                </a:cubicBezTo>
                <a:cubicBezTo>
                  <a:pt x="37065" y="27986"/>
                  <a:pt x="37232" y="24131"/>
                  <a:pt x="37260" y="20625"/>
                </a:cubicBezTo>
                <a:cubicBezTo>
                  <a:pt x="37301" y="16104"/>
                  <a:pt x="37344" y="11582"/>
                  <a:pt x="37371" y="7060"/>
                </a:cubicBezTo>
                <a:cubicBezTo>
                  <a:pt x="37399" y="4319"/>
                  <a:pt x="37329" y="1606"/>
                  <a:pt x="34407" y="466"/>
                </a:cubicBezTo>
                <a:cubicBezTo>
                  <a:pt x="33589" y="145"/>
                  <a:pt x="32778" y="0"/>
                  <a:pt x="31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7"/>
          <p:cNvSpPr/>
          <p:nvPr/>
        </p:nvSpPr>
        <p:spPr>
          <a:xfrm>
            <a:off x="6249907" y="6446016"/>
            <a:ext cx="621900" cy="495900"/>
          </a:xfrm>
          <a:custGeom>
            <a:avLst/>
            <a:gdLst/>
            <a:ahLst/>
            <a:cxnLst/>
            <a:rect l="l" t="t" r="r" b="b"/>
            <a:pathLst>
              <a:path w="24876" h="19836" extrusionOk="0">
                <a:moveTo>
                  <a:pt x="8945" y="0"/>
                </a:moveTo>
                <a:cubicBezTo>
                  <a:pt x="4046" y="0"/>
                  <a:pt x="0" y="2591"/>
                  <a:pt x="2545" y="8234"/>
                </a:cubicBezTo>
                <a:cubicBezTo>
                  <a:pt x="4173" y="11851"/>
                  <a:pt x="7206" y="15761"/>
                  <a:pt x="10532" y="17945"/>
                </a:cubicBezTo>
                <a:cubicBezTo>
                  <a:pt x="12311" y="19108"/>
                  <a:pt x="14458" y="19835"/>
                  <a:pt x="16557" y="19835"/>
                </a:cubicBezTo>
                <a:cubicBezTo>
                  <a:pt x="17773" y="19835"/>
                  <a:pt x="18973" y="19591"/>
                  <a:pt x="20076" y="19045"/>
                </a:cubicBezTo>
                <a:cubicBezTo>
                  <a:pt x="23165" y="17528"/>
                  <a:pt x="24876" y="13827"/>
                  <a:pt x="24430" y="10404"/>
                </a:cubicBezTo>
                <a:cubicBezTo>
                  <a:pt x="23540" y="3462"/>
                  <a:pt x="16305" y="581"/>
                  <a:pt x="10170" y="53"/>
                </a:cubicBezTo>
                <a:cubicBezTo>
                  <a:pt x="9758" y="18"/>
                  <a:pt x="9349" y="0"/>
                  <a:pt x="89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7"/>
          <p:cNvGrpSpPr/>
          <p:nvPr/>
        </p:nvGrpSpPr>
        <p:grpSpPr>
          <a:xfrm>
            <a:off x="6754566" y="7013890"/>
            <a:ext cx="458100" cy="501750"/>
            <a:chOff x="10954425" y="1656925"/>
            <a:chExt cx="458100" cy="501750"/>
          </a:xfrm>
        </p:grpSpPr>
        <p:sp>
          <p:nvSpPr>
            <p:cNvPr id="313" name="Google Shape;313;p27"/>
            <p:cNvSpPr/>
            <p:nvPr/>
          </p:nvSpPr>
          <p:spPr>
            <a:xfrm>
              <a:off x="11099450" y="2018100"/>
              <a:ext cx="106450" cy="140575"/>
            </a:xfrm>
            <a:custGeom>
              <a:avLst/>
              <a:gdLst/>
              <a:ahLst/>
              <a:cxnLst/>
              <a:rect l="l" t="t" r="r" b="b"/>
              <a:pathLst>
                <a:path w="4258" h="5623" extrusionOk="0">
                  <a:moveTo>
                    <a:pt x="1676" y="0"/>
                  </a:moveTo>
                  <a:cubicBezTo>
                    <a:pt x="1593" y="0"/>
                    <a:pt x="1507" y="9"/>
                    <a:pt x="1420" y="29"/>
                  </a:cubicBezTo>
                  <a:cubicBezTo>
                    <a:pt x="1002" y="112"/>
                    <a:pt x="655" y="419"/>
                    <a:pt x="432" y="794"/>
                  </a:cubicBezTo>
                  <a:cubicBezTo>
                    <a:pt x="293" y="1031"/>
                    <a:pt x="195" y="1281"/>
                    <a:pt x="139" y="1559"/>
                  </a:cubicBezTo>
                  <a:cubicBezTo>
                    <a:pt x="15" y="2060"/>
                    <a:pt x="0" y="2602"/>
                    <a:pt x="56" y="3118"/>
                  </a:cubicBezTo>
                  <a:cubicBezTo>
                    <a:pt x="112" y="3632"/>
                    <a:pt x="237" y="4161"/>
                    <a:pt x="529" y="4606"/>
                  </a:cubicBezTo>
                  <a:cubicBezTo>
                    <a:pt x="891" y="5177"/>
                    <a:pt x="1517" y="5622"/>
                    <a:pt x="2199" y="5622"/>
                  </a:cubicBezTo>
                  <a:cubicBezTo>
                    <a:pt x="3020" y="5622"/>
                    <a:pt x="3757" y="4982"/>
                    <a:pt x="4007" y="4203"/>
                  </a:cubicBezTo>
                  <a:cubicBezTo>
                    <a:pt x="4258" y="3424"/>
                    <a:pt x="4091" y="2561"/>
                    <a:pt x="3701" y="1838"/>
                  </a:cubicBezTo>
                  <a:cubicBezTo>
                    <a:pt x="3306" y="1135"/>
                    <a:pt x="2606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11314500" y="2041800"/>
              <a:ext cx="98025" cy="76375"/>
            </a:xfrm>
            <a:custGeom>
              <a:avLst/>
              <a:gdLst/>
              <a:ahLst/>
              <a:cxnLst/>
              <a:rect l="l" t="t" r="r" b="b"/>
              <a:pathLst>
                <a:path w="3921" h="3055" extrusionOk="0">
                  <a:moveTo>
                    <a:pt x="2220" y="0"/>
                  </a:moveTo>
                  <a:cubicBezTo>
                    <a:pt x="898" y="0"/>
                    <a:pt x="0" y="1997"/>
                    <a:pt x="1416" y="2851"/>
                  </a:cubicBezTo>
                  <a:cubicBezTo>
                    <a:pt x="1642" y="2989"/>
                    <a:pt x="1904" y="3054"/>
                    <a:pt x="2168" y="3054"/>
                  </a:cubicBezTo>
                  <a:cubicBezTo>
                    <a:pt x="2699" y="3054"/>
                    <a:pt x="3239" y="2792"/>
                    <a:pt x="3517" y="2337"/>
                  </a:cubicBezTo>
                  <a:cubicBezTo>
                    <a:pt x="3920" y="1654"/>
                    <a:pt x="3684" y="653"/>
                    <a:pt x="3002" y="235"/>
                  </a:cubicBezTo>
                  <a:cubicBezTo>
                    <a:pt x="2735" y="72"/>
                    <a:pt x="2470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11212500" y="1886200"/>
              <a:ext cx="90475" cy="67750"/>
            </a:xfrm>
            <a:custGeom>
              <a:avLst/>
              <a:gdLst/>
              <a:ahLst/>
              <a:cxnLst/>
              <a:rect l="l" t="t" r="r" b="b"/>
              <a:pathLst>
                <a:path w="3619" h="2710" extrusionOk="0">
                  <a:moveTo>
                    <a:pt x="1100" y="1"/>
                  </a:moveTo>
                  <a:cubicBezTo>
                    <a:pt x="885" y="1"/>
                    <a:pt x="688" y="57"/>
                    <a:pt x="529" y="198"/>
                  </a:cubicBezTo>
                  <a:cubicBezTo>
                    <a:pt x="1" y="671"/>
                    <a:pt x="153" y="1910"/>
                    <a:pt x="626" y="2355"/>
                  </a:cubicBezTo>
                  <a:cubicBezTo>
                    <a:pt x="919" y="2636"/>
                    <a:pt x="1348" y="2710"/>
                    <a:pt x="1767" y="2710"/>
                  </a:cubicBezTo>
                  <a:cubicBezTo>
                    <a:pt x="1847" y="2710"/>
                    <a:pt x="1926" y="2707"/>
                    <a:pt x="2004" y="2703"/>
                  </a:cubicBezTo>
                  <a:cubicBezTo>
                    <a:pt x="2394" y="2661"/>
                    <a:pt x="2811" y="2578"/>
                    <a:pt x="3117" y="2341"/>
                  </a:cubicBezTo>
                  <a:cubicBezTo>
                    <a:pt x="3423" y="2090"/>
                    <a:pt x="3618" y="1660"/>
                    <a:pt x="3451" y="1298"/>
                  </a:cubicBezTo>
                  <a:cubicBezTo>
                    <a:pt x="3353" y="1089"/>
                    <a:pt x="3173" y="936"/>
                    <a:pt x="2992" y="810"/>
                  </a:cubicBezTo>
                  <a:cubicBezTo>
                    <a:pt x="2583" y="528"/>
                    <a:pt x="1757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10954425" y="1825925"/>
              <a:ext cx="120000" cy="94200"/>
            </a:xfrm>
            <a:custGeom>
              <a:avLst/>
              <a:gdLst/>
              <a:ahLst/>
              <a:cxnLst/>
              <a:rect l="l" t="t" r="r" b="b"/>
              <a:pathLst>
                <a:path w="4800" h="3768" extrusionOk="0">
                  <a:moveTo>
                    <a:pt x="2728" y="1"/>
                  </a:moveTo>
                  <a:cubicBezTo>
                    <a:pt x="2157" y="1"/>
                    <a:pt x="1576" y="228"/>
                    <a:pt x="1154" y="676"/>
                  </a:cubicBezTo>
                  <a:cubicBezTo>
                    <a:pt x="0" y="1886"/>
                    <a:pt x="1753" y="3110"/>
                    <a:pt x="2740" y="3542"/>
                  </a:cubicBezTo>
                  <a:cubicBezTo>
                    <a:pt x="3012" y="3651"/>
                    <a:pt x="3300" y="3767"/>
                    <a:pt x="3586" y="3767"/>
                  </a:cubicBezTo>
                  <a:cubicBezTo>
                    <a:pt x="3666" y="3767"/>
                    <a:pt x="3746" y="3758"/>
                    <a:pt x="3826" y="3737"/>
                  </a:cubicBezTo>
                  <a:cubicBezTo>
                    <a:pt x="4258" y="3625"/>
                    <a:pt x="4521" y="3194"/>
                    <a:pt x="4633" y="2763"/>
                  </a:cubicBezTo>
                  <a:cubicBezTo>
                    <a:pt x="4800" y="2164"/>
                    <a:pt x="4744" y="1496"/>
                    <a:pt x="4425" y="954"/>
                  </a:cubicBezTo>
                  <a:cubicBezTo>
                    <a:pt x="4056" y="315"/>
                    <a:pt x="339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11146900" y="171235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3723" y="1"/>
                  </a:moveTo>
                  <a:cubicBezTo>
                    <a:pt x="2872" y="1"/>
                    <a:pt x="1477" y="592"/>
                    <a:pt x="872" y="1184"/>
                  </a:cubicBezTo>
                  <a:cubicBezTo>
                    <a:pt x="1" y="2041"/>
                    <a:pt x="926" y="3177"/>
                    <a:pt x="1936" y="3177"/>
                  </a:cubicBezTo>
                  <a:cubicBezTo>
                    <a:pt x="2008" y="3177"/>
                    <a:pt x="2080" y="3172"/>
                    <a:pt x="2152" y="3160"/>
                  </a:cubicBezTo>
                  <a:cubicBezTo>
                    <a:pt x="2680" y="3076"/>
                    <a:pt x="3139" y="2756"/>
                    <a:pt x="3487" y="2353"/>
                  </a:cubicBezTo>
                  <a:cubicBezTo>
                    <a:pt x="3821" y="1963"/>
                    <a:pt x="4072" y="1490"/>
                    <a:pt x="4308" y="1017"/>
                  </a:cubicBezTo>
                  <a:cubicBezTo>
                    <a:pt x="4419" y="794"/>
                    <a:pt x="4530" y="530"/>
                    <a:pt x="4419" y="307"/>
                  </a:cubicBezTo>
                  <a:cubicBezTo>
                    <a:pt x="4308" y="71"/>
                    <a:pt x="4016" y="1"/>
                    <a:pt x="3751" y="1"/>
                  </a:cubicBezTo>
                  <a:cubicBezTo>
                    <a:pt x="3742" y="1"/>
                    <a:pt x="3732" y="1"/>
                    <a:pt x="3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11353725" y="1766700"/>
              <a:ext cx="56800" cy="51400"/>
            </a:xfrm>
            <a:custGeom>
              <a:avLst/>
              <a:gdLst/>
              <a:ahLst/>
              <a:cxnLst/>
              <a:rect l="l" t="t" r="r" b="b"/>
              <a:pathLst>
                <a:path w="2272" h="2056" extrusionOk="0">
                  <a:moveTo>
                    <a:pt x="1106" y="1"/>
                  </a:moveTo>
                  <a:cubicBezTo>
                    <a:pt x="881" y="1"/>
                    <a:pt x="652" y="75"/>
                    <a:pt x="459" y="234"/>
                  </a:cubicBezTo>
                  <a:cubicBezTo>
                    <a:pt x="334" y="331"/>
                    <a:pt x="236" y="470"/>
                    <a:pt x="167" y="624"/>
                  </a:cubicBezTo>
                  <a:cubicBezTo>
                    <a:pt x="0" y="1027"/>
                    <a:pt x="97" y="1528"/>
                    <a:pt x="446" y="1820"/>
                  </a:cubicBezTo>
                  <a:cubicBezTo>
                    <a:pt x="644" y="1984"/>
                    <a:pt x="862" y="2055"/>
                    <a:pt x="1072" y="2055"/>
                  </a:cubicBezTo>
                  <a:cubicBezTo>
                    <a:pt x="1703" y="2055"/>
                    <a:pt x="2272" y="1417"/>
                    <a:pt x="2073" y="707"/>
                  </a:cubicBezTo>
                  <a:cubicBezTo>
                    <a:pt x="1937" y="262"/>
                    <a:pt x="1528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11033025" y="1656925"/>
              <a:ext cx="49325" cy="51600"/>
            </a:xfrm>
            <a:custGeom>
              <a:avLst/>
              <a:gdLst/>
              <a:ahLst/>
              <a:cxnLst/>
              <a:rect l="l" t="t" r="r" b="b"/>
              <a:pathLst>
                <a:path w="1973" h="2064" extrusionOk="0">
                  <a:moveTo>
                    <a:pt x="1316" y="1"/>
                  </a:moveTo>
                  <a:cubicBezTo>
                    <a:pt x="1023" y="1"/>
                    <a:pt x="694" y="143"/>
                    <a:pt x="487" y="381"/>
                  </a:cubicBezTo>
                  <a:cubicBezTo>
                    <a:pt x="153" y="757"/>
                    <a:pt x="0" y="1800"/>
                    <a:pt x="585" y="2023"/>
                  </a:cubicBezTo>
                  <a:cubicBezTo>
                    <a:pt x="650" y="2051"/>
                    <a:pt x="718" y="2063"/>
                    <a:pt x="786" y="2063"/>
                  </a:cubicBezTo>
                  <a:cubicBezTo>
                    <a:pt x="923" y="2063"/>
                    <a:pt x="1062" y="2014"/>
                    <a:pt x="1183" y="1940"/>
                  </a:cubicBezTo>
                  <a:cubicBezTo>
                    <a:pt x="1350" y="1828"/>
                    <a:pt x="1475" y="1661"/>
                    <a:pt x="1600" y="1481"/>
                  </a:cubicBezTo>
                  <a:cubicBezTo>
                    <a:pt x="1754" y="1244"/>
                    <a:pt x="1906" y="993"/>
                    <a:pt x="1934" y="715"/>
                  </a:cubicBezTo>
                  <a:cubicBezTo>
                    <a:pt x="1972" y="211"/>
                    <a:pt x="1671" y="1"/>
                    <a:pt x="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7"/>
          <p:cNvSpPr/>
          <p:nvPr/>
        </p:nvSpPr>
        <p:spPr>
          <a:xfrm flipH="1">
            <a:off x="2728064" y="7121809"/>
            <a:ext cx="346679" cy="399578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Рисунок 14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CB16DBC2-3D66-D032-14C7-43048BBA6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" y="3947432"/>
            <a:ext cx="2596374" cy="25249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7C512D-37FE-AC2D-1604-E40B88206382}"/>
              </a:ext>
            </a:extLst>
          </p:cNvPr>
          <p:cNvSpPr txBox="1"/>
          <p:nvPr/>
        </p:nvSpPr>
        <p:spPr>
          <a:xfrm>
            <a:off x="-1" y="1131224"/>
            <a:ext cx="33093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ТЕЛА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постоянный соматический признак, он в меньшей степени, чем другие признаки реагирует на внешние воздействия. Обследуемый должен стоять на площадке ростомера по стойке «смирно», касаясь вертикальной планки сомкнутыми пятками, крестцом и межлопаточной областью. Голову устанавливают так, чтобы наружный угол глаза и верхний край уха находились на одной горизонтальной линии.</a:t>
            </a:r>
          </a:p>
          <a:p>
            <a:pPr algn="just"/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Изображение выглядит как человек, держит, рука&#10;&#10;Автоматически созданное описание">
            <a:extLst>
              <a:ext uri="{FF2B5EF4-FFF2-40B4-BE49-F238E27FC236}">
                <a16:creationId xmlns:a16="http://schemas.microsoft.com/office/drawing/2014/main" id="{FD7F6A5C-B8CA-B8C7-4424-081C56114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824" y="-11174"/>
            <a:ext cx="2095462" cy="11930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166404-0AF9-CABF-8F67-D296575253AE}"/>
              </a:ext>
            </a:extLst>
          </p:cNvPr>
          <p:cNvSpPr txBox="1"/>
          <p:nvPr/>
        </p:nvSpPr>
        <p:spPr>
          <a:xfrm>
            <a:off x="3499405" y="1199583"/>
            <a:ext cx="35901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СИЛЫ КИСТИ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 ручным динамометром. Рука должна быть отведена в сторону до горизонтального положения. Сжатие производится с максимальным усилием в течение 2–3 секунд, чередуя измерения правой и левой рукой (по 2–3 раза каждой), регистрируется лучший результат.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СИЛОВОЙ ИНДЕКС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[Динамометрия кисти (кг) / массу тела (кг)]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100. Динамометрия сильной руки в среднем составляет 48–50% массы тела у женщин и 65–80% - у мужчин.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 ГРУДНОЙ КЛЕТКИ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измеряют в трёх фазах: в спокойном состоянии, при максимальном вдохе и максимальном выдохе. Сантиметровую ленту накладывают сзади у лиц обоего пола под нижние углы лопаток, спереди у мужчин – по нижнему сегменту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околососковых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кружков, у женщин – над грудной железой на уровне прикрепления 4 ребра к грудине. Разница между величинами окружности грудной клетки при максимальном вдохе и максимальном выдохе называется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экскурсией грудной клетки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выражается в сантиметрах. В среднем у взрослого человека она равна 6–8 см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8A23F4D-64A0-57E3-3344-91A9A9451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288" y="5915890"/>
            <a:ext cx="2201407" cy="15592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EDC3FF-5667-617C-AFD5-86DBD72C3ACF}"/>
              </a:ext>
            </a:extLst>
          </p:cNvPr>
          <p:cNvSpPr txBox="1"/>
          <p:nvPr/>
        </p:nvSpPr>
        <p:spPr>
          <a:xfrm>
            <a:off x="7060316" y="1131224"/>
            <a:ext cx="36314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ЖИЗНЕННАЯ ЁМКОСТЬ ЛЁГКИХ (ЖЕЛ)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определяется с помощью  сухого спирометра. Вначале обследуемый делает 2–3 глубоких вдоха и выдоха, а затем после максимального вдоха берёт мундштук спирометра в рот, плотно обхватывает его губами, зажимает пальцами нос и делает спокойный выдох в течение 5–6 секунд. Измерения повторяются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дважды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интервалами 20 с. Регистрируется самый высокий результат.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индивидуальных значений ЖЕЛ проводится путём сопоставления полученных при измерении величин с </a:t>
            </a:r>
            <a:r>
              <a:rPr lang="ru-R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должными.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норме у здоровых людей ЖЕЛ отклоняется от ДЖЕЛ в пределах +-15% (оценивается по соотношению ЖЕЛ/ДЖЕЛ). Превышение ЖЕЛ относительно ДЖЕЛ указывает на высокое функциональное состояние лёгких. Снижение ЖЕЛ более чем на 18% может указывать на патологию лёгких.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340" y="6847430"/>
            <a:ext cx="3218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ТЕЛА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на медицинских весах с точностью до 50г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ol Abstract Brochure for School Centers by Slidesgo">
  <a:themeElements>
    <a:clrScheme name="Simple Light">
      <a:dk1>
        <a:srgbClr val="350B40"/>
      </a:dk1>
      <a:lt1>
        <a:srgbClr val="FFFFFF"/>
      </a:lt1>
      <a:dk2>
        <a:srgbClr val="995167"/>
      </a:dk2>
      <a:lt2>
        <a:srgbClr val="EE99A0"/>
      </a:lt2>
      <a:accent1>
        <a:srgbClr val="EBF0F0"/>
      </a:accent1>
      <a:accent2>
        <a:srgbClr val="7BA2A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0B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486</Words>
  <Application>Microsoft Office PowerPoint</Application>
  <PresentationFormat>Произвольный</PresentationFormat>
  <Paragraphs>18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Anaheim</vt:lpstr>
      <vt:lpstr>Bigshot One</vt:lpstr>
      <vt:lpstr>Calibri</vt:lpstr>
      <vt:lpstr>Cool Abstract Brochure for School Centers by Slidesgo</vt:lpstr>
      <vt:lpstr>Cool abstract brochure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abstract brochure</dc:title>
  <dc:creator>user</dc:creator>
  <cp:lastModifiedBy>Елена Максимцева</cp:lastModifiedBy>
  <cp:revision>12</cp:revision>
  <dcterms:modified xsi:type="dcterms:W3CDTF">2024-11-14T14:17:54Z</dcterms:modified>
</cp:coreProperties>
</file>