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6" r:id="rId3"/>
    <p:sldId id="271" r:id="rId4"/>
    <p:sldId id="272" r:id="rId5"/>
    <p:sldId id="257" r:id="rId6"/>
    <p:sldId id="263" r:id="rId7"/>
    <p:sldId id="258" r:id="rId8"/>
    <p:sldId id="264" r:id="rId9"/>
    <p:sldId id="259" r:id="rId10"/>
    <p:sldId id="260" r:id="rId11"/>
    <p:sldId id="267" r:id="rId12"/>
    <p:sldId id="269" r:id="rId13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E78135"/>
    <a:srgbClr val="A86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0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374A0-1741-4048-BB56-516CD0A628B4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868C9-BE18-48E9-A19A-1BA35A796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5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8A5BD-F3E3-4A03-A003-9D63B710C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928" y="509422"/>
            <a:ext cx="6213895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B2CD82D2-BFB3-4B32-BAAF-7009848A216C}"/>
              </a:ext>
            </a:extLst>
          </p:cNvPr>
          <p:cNvSpPr/>
          <p:nvPr userDrawn="1"/>
        </p:nvSpPr>
        <p:spPr>
          <a:xfrm>
            <a:off x="7073661" y="1462672"/>
            <a:ext cx="3942271" cy="3692106"/>
          </a:xfrm>
          <a:prstGeom prst="frame">
            <a:avLst>
              <a:gd name="adj1" fmla="val 87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9F4B6123-40BE-4E21-A048-402172CE3EDB}"/>
              </a:ext>
            </a:extLst>
          </p:cNvPr>
          <p:cNvSpPr/>
          <p:nvPr userDrawn="1"/>
        </p:nvSpPr>
        <p:spPr>
          <a:xfrm>
            <a:off x="6028427" y="3509963"/>
            <a:ext cx="2090467" cy="1957812"/>
          </a:xfrm>
          <a:prstGeom prst="frame">
            <a:avLst>
              <a:gd name="adj1" fmla="val 50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65AE3CB2-356C-4971-A983-7D730366CCA3}"/>
              </a:ext>
            </a:extLst>
          </p:cNvPr>
          <p:cNvSpPr/>
          <p:nvPr userDrawn="1"/>
        </p:nvSpPr>
        <p:spPr>
          <a:xfrm>
            <a:off x="10341045" y="1863306"/>
            <a:ext cx="1372189" cy="1285114"/>
          </a:xfrm>
          <a:prstGeom prst="frame">
            <a:avLst>
              <a:gd name="adj1" fmla="val 21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A3AC2540-8CC3-4880-973D-39C4A5B2C866}"/>
              </a:ext>
            </a:extLst>
          </p:cNvPr>
          <p:cNvSpPr/>
          <p:nvPr userDrawn="1"/>
        </p:nvSpPr>
        <p:spPr>
          <a:xfrm>
            <a:off x="10899120" y="5253486"/>
            <a:ext cx="864435" cy="809580"/>
          </a:xfrm>
          <a:prstGeom prst="frame">
            <a:avLst>
              <a:gd name="adj1" fmla="val 180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24B37C98-C20F-4572-A0B3-9A30C060E673}"/>
              </a:ext>
            </a:extLst>
          </p:cNvPr>
          <p:cNvSpPr/>
          <p:nvPr userDrawn="1"/>
        </p:nvSpPr>
        <p:spPr>
          <a:xfrm>
            <a:off x="7073660" y="367769"/>
            <a:ext cx="864435" cy="809580"/>
          </a:xfrm>
          <a:prstGeom prst="frame">
            <a:avLst>
              <a:gd name="adj1" fmla="val 5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E2704EA-4FB2-4C03-8579-31DE623FBACB}"/>
              </a:ext>
            </a:extLst>
          </p:cNvPr>
          <p:cNvCxnSpPr/>
          <p:nvPr userDrawn="1"/>
        </p:nvCxnSpPr>
        <p:spPr>
          <a:xfrm>
            <a:off x="324928" y="3148420"/>
            <a:ext cx="3256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мка 13">
            <a:extLst>
              <a:ext uri="{FF2B5EF4-FFF2-40B4-BE49-F238E27FC236}">
                <a16:creationId xmlns:a16="http://schemas.microsoft.com/office/drawing/2014/main" id="{D0405E18-A2A3-481D-9AAA-A0F57E658EFD}"/>
              </a:ext>
            </a:extLst>
          </p:cNvPr>
          <p:cNvSpPr/>
          <p:nvPr userDrawn="1"/>
        </p:nvSpPr>
        <p:spPr>
          <a:xfrm>
            <a:off x="1551319" y="4251064"/>
            <a:ext cx="2090468" cy="1957813"/>
          </a:xfrm>
          <a:prstGeom prst="frame">
            <a:avLst>
              <a:gd name="adj1" fmla="val 87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856D71DE-E397-4F9D-B792-3C8AD992C725}"/>
              </a:ext>
            </a:extLst>
          </p:cNvPr>
          <p:cNvSpPr/>
          <p:nvPr userDrawn="1"/>
        </p:nvSpPr>
        <p:spPr>
          <a:xfrm>
            <a:off x="3728041" y="3870805"/>
            <a:ext cx="1108512" cy="1038169"/>
          </a:xfrm>
          <a:prstGeom prst="frame">
            <a:avLst>
              <a:gd name="adj1" fmla="val 507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E1B61-6B95-4BD5-8A8D-1D38E044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D949E-00E3-4E89-BDBA-3FEE4D9B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0EA7D8-F2EA-4924-A23F-7DC5190A4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0787AF-BD7C-48AB-A66B-871CED0D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788B5-9088-4EE2-923A-0F8A8A4F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2B19A3-EB7D-4A88-8805-5E6C27AF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D1719-7033-4D9A-9FD6-5DBEEA69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CF4EE6-5B59-496F-9D4D-61B4B4862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385C1F-4137-489E-8BEA-D8770E305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97D53E-C5F2-419B-B7DE-B8FDEAA8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728815-9B6A-47ED-A1C6-758ED027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1465B1-5930-48A5-949C-78766C92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5384A-2762-4F3E-8806-B3A5C6F0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1E803A-2F86-42B3-8A99-5778A46F3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FCBE6-377D-45C4-B439-8BA847A3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1868BC-E866-4191-ADB2-04008F04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D40CB-055A-4876-8367-E24403B1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BD639C-F8D5-4C53-BDD5-46D714504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C63352-AA8D-4692-8689-35F8ACF46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F3408F-67D7-410B-8DC0-BC1D187E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6EB4D-4E1A-43CD-AECA-1F260BD2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ED966-1029-4BE5-A6D1-395C76E1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3500000" algn="b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998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19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EB28-B214-4A65-9CFF-3052859A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5D21D-D4A9-4E80-B2E0-92287274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1"/>
            <a:ext cx="10515600" cy="41719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7B320-58C3-4DBF-A296-EBEC8578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FA83A8-4039-4938-97D2-6B80C63A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DD809-D4AD-4728-97EC-7028906F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438EE6-A199-4C90-A36F-23760ECB52C1}"/>
              </a:ext>
            </a:extLst>
          </p:cNvPr>
          <p:cNvSpPr/>
          <p:nvPr userDrawn="1"/>
        </p:nvSpPr>
        <p:spPr>
          <a:xfrm>
            <a:off x="0" y="6176962"/>
            <a:ext cx="12187567" cy="6830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61805B-D72F-4036-927F-88EF4E2739F0}"/>
              </a:ext>
            </a:extLst>
          </p:cNvPr>
          <p:cNvSpPr/>
          <p:nvPr userDrawn="1"/>
        </p:nvSpPr>
        <p:spPr>
          <a:xfrm>
            <a:off x="0" y="1646238"/>
            <a:ext cx="12192000" cy="1793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E8277-7A9E-42D5-8116-5A6B10D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D397DC-F0AA-4929-B157-144B33082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51BF0-D7FD-4055-9ED0-D1116661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6E0C6-626F-4D9A-938C-70599D2F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D1FD2-9FAD-499F-86DC-06718595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EC5A4-3B24-4F1C-B28C-39C4C7F9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7AE0C-FF0D-4332-B49E-3B6B79ECF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BCDFB5-C2F3-4AC2-9052-24058850C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1159F2-B661-4598-8FF8-5D4A47C5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1E864-CAF8-4B65-B946-E2A52EA0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9CAB32-FCC0-4040-964B-9EAAAB16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AEEB1-002A-4FCE-89FE-4A08B3CB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82A806-4929-4C56-86D0-6BB4C828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3604A8-E615-45F1-A383-70A0DBC8D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4915D5-08FE-4498-B2C9-E11D90889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61C468-33C0-4A89-9E00-758987B02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9DA2D8-F498-4A02-84FB-4A29C26D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2AB6F8-5F7A-4277-9249-A2B12CD3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C17D11-7E3E-4EA5-9D51-3CAD8A1C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BBE04-3D4C-49C5-8433-7657C543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B70D68-1350-43C2-BFF0-87BC3FAA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F355E9-67BC-4E51-B9C5-CCC1DECD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1667EB-355F-4E9A-8183-FDFE498C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C3B37D-6568-4C64-BFCF-70D6732F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85F413-180A-410E-94F2-BF5D7D5E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B98603-6EE0-42FD-A07A-FFECE42C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C446B-51D6-40B2-9473-B57A997B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7C6C79-DA40-490C-9CA8-7AC21CF12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4322C-FE74-4650-B1D4-D03FDB859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2C6A-F64F-4522-97CB-98D824B97E1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0ED1B-540E-4DE7-8E5E-DCCFE0F34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F205E-BA47-48C8-88BF-B84A32F99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id="{8856EEBA-578F-43FB-94EF-29B9A31542C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3B44AC-385A-4294-8740-E184BBF6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7053"/>
            <a:ext cx="10515600" cy="185774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Краевое государственное бюджетное учреждение социального обслуживания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“Комплексный центр социального обслуживания населения ”Кировский”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9C9A6FD-CFE0-4664-9FA9-C8C44BD7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21" y="2874881"/>
            <a:ext cx="7166848" cy="15539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Практика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“Лаборатория успеха“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(Красноярский край, г. Красноярск)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50363" y="4244166"/>
            <a:ext cx="10691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755" y="6145823"/>
            <a:ext cx="9697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YAFdtQi73Xs 0"/>
              </a:rPr>
              <a:t>Шляхова Оксана Андреевна, заместитель директора</a:t>
            </a:r>
            <a:endParaRPr lang="ru-RU" sz="2000" dirty="0">
              <a:solidFill>
                <a:srgbClr val="FFFFFF"/>
              </a:solidFill>
              <a:latin typeface="YAFdtQi73Xs 0"/>
            </a:endParaRPr>
          </a:p>
          <a:p>
            <a:pPr algn="ctr"/>
            <a:r>
              <a:rPr lang="ru-RU" sz="2000" b="1" dirty="0">
                <a:solidFill>
                  <a:srgbClr val="FFFFFF"/>
                </a:solidFill>
                <a:latin typeface="YAFdtQi73Xs 0"/>
              </a:rPr>
              <a:t>Стаж в учреждении 9 лет 10 месяцев, в социальной сфере 19 лет 9 месяцев</a:t>
            </a:r>
            <a:endParaRPr lang="ru-RU" sz="2000" dirty="0">
              <a:solidFill>
                <a:srgbClr val="FFFFFF"/>
              </a:solidFill>
              <a:effectLst/>
              <a:latin typeface="YAFdtQi73Xs 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1FE4C9-4945-47F8-A8B6-B7B7F9CF8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" y="2496755"/>
            <a:ext cx="3784340" cy="283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63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416789" y="4363744"/>
            <a:ext cx="3579016" cy="10698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Практика помогла улучшить эмоционально психологическое состояние.</a:t>
            </a:r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99E1782-1F0C-DC01-730E-449080E50342}"/>
              </a:ext>
            </a:extLst>
          </p:cNvPr>
          <p:cNvSpPr/>
          <p:nvPr/>
        </p:nvSpPr>
        <p:spPr>
          <a:xfrm>
            <a:off x="1827746" y="3659238"/>
            <a:ext cx="733425" cy="7334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13F750-C3DB-3B38-8992-E721A1B41310}"/>
              </a:ext>
            </a:extLst>
          </p:cNvPr>
          <p:cNvSpPr/>
          <p:nvPr/>
        </p:nvSpPr>
        <p:spPr>
          <a:xfrm>
            <a:off x="0" y="5767846"/>
            <a:ext cx="12192000" cy="11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447166" y="1959374"/>
            <a:ext cx="3579016" cy="1644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5AD576C-48AD-456D-BD0D-B1A26F95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51" y="2099366"/>
            <a:ext cx="3579016" cy="1504963"/>
          </a:xfrm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Волонтеров, принявших участие за 2024 год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(128 волонтеров за 2 года)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1816158" y="1707180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3B142-9B01-4038-8543-0C7F7EB6B209}"/>
              </a:ext>
            </a:extLst>
          </p:cNvPr>
          <p:cNvSpPr txBox="1"/>
          <p:nvPr/>
        </p:nvSpPr>
        <p:spPr>
          <a:xfrm>
            <a:off x="1680108" y="1716149"/>
            <a:ext cx="1028702" cy="6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68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4779508" y="2050717"/>
            <a:ext cx="2886075" cy="13495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144A70A-63F9-4689-8F13-3D4FE09C4D10}"/>
              </a:ext>
            </a:extLst>
          </p:cNvPr>
          <p:cNvSpPr txBox="1">
            <a:spLocks/>
          </p:cNvSpPr>
          <p:nvPr/>
        </p:nvSpPr>
        <p:spPr>
          <a:xfrm>
            <a:off x="4675649" y="2413232"/>
            <a:ext cx="3093794" cy="10596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 err="1">
                <a:solidFill>
                  <a:schemeClr val="bg1"/>
                </a:solidFill>
              </a:rPr>
              <a:t>Благополучателей</a:t>
            </a:r>
            <a:r>
              <a:rPr lang="ru-RU" sz="2600" b="1" dirty="0">
                <a:solidFill>
                  <a:schemeClr val="bg1"/>
                </a:solidFill>
              </a:rPr>
              <a:t> практики за 2024 г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bg1"/>
                </a:solidFill>
              </a:rPr>
              <a:t>(521 человек за 2 года)</a:t>
            </a:r>
          </a:p>
          <a:p>
            <a:pPr marL="0" indent="0" algn="ctr">
              <a:buNone/>
            </a:pP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5769435" y="1637813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73F81-0ACE-4D26-9C16-86A0CA6B2E55}"/>
              </a:ext>
            </a:extLst>
          </p:cNvPr>
          <p:cNvSpPr txBox="1"/>
          <p:nvPr/>
        </p:nvSpPr>
        <p:spPr>
          <a:xfrm>
            <a:off x="5662278" y="1681359"/>
            <a:ext cx="947737" cy="6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324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8418911" y="1951195"/>
            <a:ext cx="3433120" cy="16449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2F36C7A-91BA-4A85-845A-5BC6D14DFDA1}"/>
              </a:ext>
            </a:extLst>
          </p:cNvPr>
          <p:cNvSpPr txBox="1">
            <a:spLocks/>
          </p:cNvSpPr>
          <p:nvPr/>
        </p:nvSpPr>
        <p:spPr>
          <a:xfrm>
            <a:off x="8831714" y="2471882"/>
            <a:ext cx="2607513" cy="8708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>
                <a:solidFill>
                  <a:schemeClr val="bg1"/>
                </a:solidFill>
              </a:rPr>
              <a:t>Организаций, принявших участие в практике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EBC25F9-686A-4B24-A275-9BE6E7C9CBCD}"/>
              </a:ext>
            </a:extLst>
          </p:cNvPr>
          <p:cNvSpPr/>
          <p:nvPr/>
        </p:nvSpPr>
        <p:spPr>
          <a:xfrm>
            <a:off x="9645777" y="1672603"/>
            <a:ext cx="733425" cy="7334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C392F-F0F4-4ACB-A9D7-20334202F3FC}"/>
              </a:ext>
            </a:extLst>
          </p:cNvPr>
          <p:cNvSpPr txBox="1"/>
          <p:nvPr/>
        </p:nvSpPr>
        <p:spPr>
          <a:xfrm>
            <a:off x="9658372" y="165797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/>
                </a:solidFill>
              </a:rPr>
              <a:t>9</a:t>
            </a:r>
          </a:p>
        </p:txBody>
      </p:sp>
      <p:sp>
        <p:nvSpPr>
          <p:cNvPr id="17" name="CustomShape 3"/>
          <p:cNvSpPr/>
          <p:nvPr/>
        </p:nvSpPr>
        <p:spPr>
          <a:xfrm>
            <a:off x="1461616" y="148175"/>
            <a:ext cx="9402668" cy="1022866"/>
          </a:xfrm>
          <a:prstGeom prst="rect">
            <a:avLst/>
          </a:prstGeom>
          <a:solidFill>
            <a:srgbClr val="3B87C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Результаты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8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6" y="330910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8461122" y="4222814"/>
            <a:ext cx="3390909" cy="1170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763383" y="4376305"/>
            <a:ext cx="30118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Созданы условия для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</a:rPr>
              <a:t> самореализации 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</a:rPr>
              <a:t>участников практик.</a:t>
            </a:r>
            <a:endParaRPr lang="ru-RU" sz="16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4582746" y="4222814"/>
            <a:ext cx="3426161" cy="11261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15211" y="4363744"/>
            <a:ext cx="37612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  <a:latin typeface="YAFdJsjyMsM 0"/>
              </a:rPr>
              <a:t>Вовлечены в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  <a:latin typeface="YAFdJsjyMsM 0"/>
              </a:rPr>
              <a:t> творческую деятельность</a:t>
            </a:r>
            <a:endParaRPr lang="ru-RU" sz="1600" dirty="0">
              <a:solidFill>
                <a:srgbClr val="FFFFFF"/>
              </a:solidFill>
              <a:latin typeface="YAFdJsjyMsM 0"/>
            </a:endParaRPr>
          </a:p>
          <a:p>
            <a:pPr algn="ctr"/>
            <a:r>
              <a:rPr lang="ru-RU" sz="1600" b="1" dirty="0">
                <a:solidFill>
                  <a:srgbClr val="FFFFFF"/>
                </a:solidFill>
                <a:latin typeface="YAFdJsjyMsM 0"/>
              </a:rPr>
              <a:t>участники практики.</a:t>
            </a:r>
            <a:endParaRPr lang="ru-RU" sz="1600" dirty="0">
              <a:solidFill>
                <a:srgbClr val="FFFFFF"/>
              </a:solidFill>
              <a:effectLst/>
              <a:latin typeface="YAFdJsjyMsM 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D76AD52-3B2C-11AA-1394-7EF530CE0A5D}"/>
              </a:ext>
            </a:extLst>
          </p:cNvPr>
          <p:cNvSpPr txBox="1">
            <a:spLocks/>
          </p:cNvSpPr>
          <p:nvPr/>
        </p:nvSpPr>
        <p:spPr>
          <a:xfrm>
            <a:off x="87922" y="5768995"/>
            <a:ext cx="11894527" cy="11576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6000"/>
              </a:lnSpc>
              <a:buNone/>
            </a:pPr>
            <a:r>
              <a:rPr lang="ru-RU" sz="1600" b="1" dirty="0">
                <a:solidFill>
                  <a:schemeClr val="lt1"/>
                </a:solidFill>
              </a:rPr>
              <a:t>97% «серебряных» волонтеров получили возможность самореализоваться; 91%  </a:t>
            </a:r>
            <a:r>
              <a:rPr lang="ru-RU" sz="1600" b="1" dirty="0" err="1">
                <a:solidFill>
                  <a:schemeClr val="lt1"/>
                </a:solidFill>
              </a:rPr>
              <a:t>благополучателей</a:t>
            </a:r>
            <a:r>
              <a:rPr lang="ru-RU" sz="1600" b="1" dirty="0">
                <a:solidFill>
                  <a:schemeClr val="lt1"/>
                </a:solidFill>
              </a:rPr>
              <a:t> практики получили психологическую и социальную поддержку и  приняли участие в мероприятиях; 99 % студентов - волонтеров приобрели профессиональные компетенции;  69 % улучшилось эмоциональное состояние у </a:t>
            </a:r>
            <a:r>
              <a:rPr lang="ru-RU" sz="1600" b="1" dirty="0" err="1">
                <a:solidFill>
                  <a:schemeClr val="lt1"/>
                </a:solidFill>
              </a:rPr>
              <a:t>благополучателей</a:t>
            </a:r>
            <a:r>
              <a:rPr lang="ru-RU" sz="1600" b="1" dirty="0">
                <a:solidFill>
                  <a:schemeClr val="lt1"/>
                </a:solidFill>
              </a:rPr>
              <a:t> </a:t>
            </a:r>
            <a:r>
              <a:rPr lang="ru-RU" sz="1600" b="1" dirty="0" err="1">
                <a:solidFill>
                  <a:schemeClr val="lt1"/>
                </a:solidFill>
              </a:rPr>
              <a:t>пратики</a:t>
            </a:r>
            <a:r>
              <a:rPr lang="ru-RU" sz="1600" b="1" dirty="0">
                <a:solidFill>
                  <a:schemeClr val="lt1"/>
                </a:solidFill>
              </a:rPr>
              <a:t>; 98%  людей старшего возраста, участвующих в практике, улучшили свои «цифровые» навыки.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42EFEE-8E5D-0859-5FD7-527CF442FAE7}"/>
              </a:ext>
            </a:extLst>
          </p:cNvPr>
          <p:cNvSpPr txBox="1"/>
          <p:nvPr/>
        </p:nvSpPr>
        <p:spPr>
          <a:xfrm>
            <a:off x="1691166" y="3708815"/>
            <a:ext cx="1028702" cy="6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132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C574CC1-7A6C-8C8B-8072-4338BD922C68}"/>
              </a:ext>
            </a:extLst>
          </p:cNvPr>
          <p:cNvSpPr/>
          <p:nvPr/>
        </p:nvSpPr>
        <p:spPr>
          <a:xfrm>
            <a:off x="5855832" y="3578685"/>
            <a:ext cx="733425" cy="73342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C22804-6FCB-04E2-876E-84EA84F03418}"/>
              </a:ext>
            </a:extLst>
          </p:cNvPr>
          <p:cNvSpPr txBox="1"/>
          <p:nvPr/>
        </p:nvSpPr>
        <p:spPr>
          <a:xfrm>
            <a:off x="5725760" y="3622231"/>
            <a:ext cx="947737" cy="6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162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169E04EF-5FA5-C81A-98E4-072E5A332F39}"/>
              </a:ext>
            </a:extLst>
          </p:cNvPr>
          <p:cNvSpPr/>
          <p:nvPr/>
        </p:nvSpPr>
        <p:spPr>
          <a:xfrm>
            <a:off x="9679389" y="3669165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308D7B-575C-0770-ED2D-8F39EF18A0D8}"/>
              </a:ext>
            </a:extLst>
          </p:cNvPr>
          <p:cNvSpPr txBox="1"/>
          <p:nvPr/>
        </p:nvSpPr>
        <p:spPr>
          <a:xfrm>
            <a:off x="9679390" y="3621705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14982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E144A70A-63F9-4689-8F13-3D4FE09C4D10}"/>
              </a:ext>
            </a:extLst>
          </p:cNvPr>
          <p:cNvSpPr txBox="1">
            <a:spLocks/>
          </p:cNvSpPr>
          <p:nvPr/>
        </p:nvSpPr>
        <p:spPr>
          <a:xfrm>
            <a:off x="4530053" y="2939513"/>
            <a:ext cx="3093794" cy="8235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>
                <a:solidFill>
                  <a:schemeClr val="bg1"/>
                </a:solidFill>
              </a:rPr>
              <a:t>благополучателе проекта</a:t>
            </a:r>
          </a:p>
          <a:p>
            <a:pPr marL="0" indent="0" algn="ctr">
              <a:buNone/>
            </a:pP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7" name="CustomShape 3"/>
          <p:cNvSpPr/>
          <p:nvPr/>
        </p:nvSpPr>
        <p:spPr>
          <a:xfrm>
            <a:off x="1047809" y="159453"/>
            <a:ext cx="10377959" cy="1022866"/>
          </a:xfrm>
          <a:prstGeom prst="rect">
            <a:avLst/>
          </a:prstGeom>
          <a:solidFill>
            <a:srgbClr val="3B87C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Возможность тиражирования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8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72" y="353386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719558" y="4586841"/>
            <a:ext cx="23509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Созданы условия для</a:t>
            </a:r>
          </a:p>
          <a:p>
            <a:r>
              <a:rPr lang="ru-RU" b="1" dirty="0">
                <a:solidFill>
                  <a:srgbClr val="FFFFFF"/>
                </a:solidFill>
              </a:rPr>
              <a:t> самореализации </a:t>
            </a:r>
          </a:p>
          <a:p>
            <a:r>
              <a:rPr lang="ru-RU" b="1" dirty="0">
                <a:solidFill>
                  <a:srgbClr val="FFFFFF"/>
                </a:solidFill>
              </a:rPr>
              <a:t>участников проекта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334109" y="1934162"/>
            <a:ext cx="3531852" cy="15555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Проведение мастер-классов и стажировка специалистов учреждений социального обслуживания Красноярского края.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4633179" y="1958240"/>
            <a:ext cx="2887541" cy="1343436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Представление опыта на Всероссийской выставке «Россия» на ВДНХ </a:t>
            </a:r>
            <a:r>
              <a:rPr lang="ru-RU" b="1" dirty="0" err="1">
                <a:solidFill>
                  <a:schemeClr val="bg1"/>
                </a:solidFill>
              </a:rPr>
              <a:t>г.Москва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8287940" y="1958240"/>
            <a:ext cx="3440998" cy="134343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Представление опыта реализации практики на конференциях социальной направленности.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2422189" y="3906922"/>
            <a:ext cx="3399088" cy="11632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Представление практики на платформе АСИ «</a:t>
            </a:r>
            <a:r>
              <a:rPr lang="ru-RU" b="1" dirty="0" err="1"/>
              <a:t>Смартека</a:t>
            </a:r>
            <a:r>
              <a:rPr lang="ru-RU" b="1" dirty="0"/>
              <a:t>» для более широкого внедрения по России.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6389856" y="3906922"/>
            <a:ext cx="5339082" cy="11939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Внедрение и  тиражирование практики волонтерства и добровольчества в работе специалистами разных типов социальных учреждении.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CustomShape 8"/>
          <p:cNvSpPr/>
          <p:nvPr/>
        </p:nvSpPr>
        <p:spPr>
          <a:xfrm>
            <a:off x="2422189" y="1193926"/>
            <a:ext cx="213120" cy="432651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16" name="CustomShape 8"/>
          <p:cNvSpPr/>
          <p:nvPr/>
        </p:nvSpPr>
        <p:spPr>
          <a:xfrm>
            <a:off x="9625150" y="1198936"/>
            <a:ext cx="213120" cy="432651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19" name="CustomShape 8"/>
          <p:cNvSpPr/>
          <p:nvPr/>
        </p:nvSpPr>
        <p:spPr>
          <a:xfrm>
            <a:off x="4137240" y="3277597"/>
            <a:ext cx="213120" cy="432651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0" name="CustomShape 8"/>
          <p:cNvSpPr/>
          <p:nvPr/>
        </p:nvSpPr>
        <p:spPr>
          <a:xfrm>
            <a:off x="7849333" y="3277598"/>
            <a:ext cx="213120" cy="432651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1" name="CustomShape 8"/>
          <p:cNvSpPr/>
          <p:nvPr/>
        </p:nvSpPr>
        <p:spPr>
          <a:xfrm>
            <a:off x="6023669" y="1193926"/>
            <a:ext cx="213120" cy="432651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2A3E65-6BEA-7409-5580-BE2255D61E8C}"/>
              </a:ext>
            </a:extLst>
          </p:cNvPr>
          <p:cNvSpPr/>
          <p:nvPr/>
        </p:nvSpPr>
        <p:spPr>
          <a:xfrm>
            <a:off x="3720316" y="5305861"/>
            <a:ext cx="5339082" cy="114026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Разработка и публикация методических материалов практики «Лаборатория успеха».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CustomShape 8">
            <a:extLst>
              <a:ext uri="{FF2B5EF4-FFF2-40B4-BE49-F238E27FC236}">
                <a16:creationId xmlns:a16="http://schemas.microsoft.com/office/drawing/2014/main" id="{E677DF08-1AC3-F347-C90D-B2E9911E65E1}"/>
              </a:ext>
            </a:extLst>
          </p:cNvPr>
          <p:cNvSpPr/>
          <p:nvPr/>
        </p:nvSpPr>
        <p:spPr>
          <a:xfrm>
            <a:off x="5999006" y="4539029"/>
            <a:ext cx="213120" cy="432651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15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E144A70A-63F9-4689-8F13-3D4FE09C4D10}"/>
              </a:ext>
            </a:extLst>
          </p:cNvPr>
          <p:cNvSpPr txBox="1">
            <a:spLocks/>
          </p:cNvSpPr>
          <p:nvPr/>
        </p:nvSpPr>
        <p:spPr>
          <a:xfrm>
            <a:off x="4530053" y="2939513"/>
            <a:ext cx="3093794" cy="8235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>
                <a:solidFill>
                  <a:schemeClr val="bg1"/>
                </a:solidFill>
              </a:rPr>
              <a:t>благополучателе проекта</a:t>
            </a:r>
          </a:p>
          <a:p>
            <a:pPr marL="0" indent="0" algn="ctr">
              <a:buNone/>
            </a:pP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7" name="CustomShape 3"/>
          <p:cNvSpPr/>
          <p:nvPr/>
        </p:nvSpPr>
        <p:spPr>
          <a:xfrm>
            <a:off x="1079935" y="114803"/>
            <a:ext cx="10377959" cy="1022866"/>
          </a:xfrm>
          <a:prstGeom prst="rect">
            <a:avLst/>
          </a:prstGeom>
          <a:solidFill>
            <a:srgbClr val="3B87C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Перспективы развития практики</a:t>
            </a:r>
          </a:p>
        </p:txBody>
      </p:sp>
      <p:pic>
        <p:nvPicPr>
          <p:cNvPr id="18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22" y="308736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719558" y="4586841"/>
            <a:ext cx="23509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Созданы условия для</a:t>
            </a:r>
          </a:p>
          <a:p>
            <a:r>
              <a:rPr lang="ru-RU" b="1" dirty="0">
                <a:solidFill>
                  <a:srgbClr val="FFFFFF"/>
                </a:solidFill>
              </a:rPr>
              <a:t> самореализации </a:t>
            </a:r>
          </a:p>
          <a:p>
            <a:r>
              <a:rPr lang="ru-RU" b="1" dirty="0">
                <a:solidFill>
                  <a:srgbClr val="FFFFFF"/>
                </a:solidFill>
              </a:rPr>
              <a:t>участников проекта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64619" y="4355146"/>
            <a:ext cx="2462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YAFdJsjyMsM 0"/>
              </a:rPr>
              <a:t>Вовлечены в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YAFdJsjyMsM 0"/>
              </a:rPr>
              <a:t> творческую</a:t>
            </a:r>
            <a:endParaRPr lang="ru-RU" dirty="0">
              <a:solidFill>
                <a:srgbClr val="FFFFFF"/>
              </a:solidFill>
              <a:latin typeface="YAFdJsjyMsM 0"/>
            </a:endParaRPr>
          </a:p>
          <a:p>
            <a:pPr algn="ctr"/>
            <a:r>
              <a:rPr lang="ru-RU" b="1" dirty="0">
                <a:solidFill>
                  <a:srgbClr val="FFFFFF"/>
                </a:solidFill>
                <a:latin typeface="YAFdJsjyMsM 0"/>
              </a:rPr>
              <a:t>деятельность</a:t>
            </a:r>
            <a:endParaRPr lang="ru-RU" dirty="0">
              <a:solidFill>
                <a:srgbClr val="FFFFFF"/>
              </a:solidFill>
              <a:latin typeface="YAFdJsjyMsM 0"/>
            </a:endParaRPr>
          </a:p>
          <a:p>
            <a:pPr algn="ctr"/>
            <a:r>
              <a:rPr lang="ru-RU" b="1" dirty="0">
                <a:solidFill>
                  <a:srgbClr val="FFFFFF"/>
                </a:solidFill>
                <a:latin typeface="YAFdJsjyMsM 0"/>
              </a:rPr>
              <a:t>участники проекта</a:t>
            </a:r>
            <a:endParaRPr lang="ru-RU" dirty="0">
              <a:solidFill>
                <a:srgbClr val="FFFFFF"/>
              </a:solidFill>
              <a:effectLst/>
              <a:latin typeface="YAFdJsjyMsM 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0291" y="1862024"/>
            <a:ext cx="11377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Увеличить спектр оказания социальной поддержки целевой аудитории. 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Осветить деятельность на конференциях, в сми, в социальных сетях.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Привлечь партнерские организации.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Развивать культуру взаимопомощи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Реализовывать обучающие программы волонтерства</a:t>
            </a: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Участие в конкурсе на франшизу «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Добро.Центр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» на сайте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center.dobro.ru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(развитие социальных и гражданских инициатив в городе).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40251"/>
            <a:ext cx="3476625" cy="2317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61FA77-0539-31E2-A923-092F88AE1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26" y="4416262"/>
            <a:ext cx="3261945" cy="2446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78" y="4108794"/>
            <a:ext cx="3697309" cy="2772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35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3"/>
          <p:cNvSpPr/>
          <p:nvPr/>
        </p:nvSpPr>
        <p:spPr>
          <a:xfrm>
            <a:off x="289052" y="57887"/>
            <a:ext cx="7542834" cy="896925"/>
          </a:xfrm>
          <a:prstGeom prst="rect">
            <a:avLst/>
          </a:prstGeom>
          <a:solidFill>
            <a:srgbClr val="3B87CD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Цель практики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33" y="223113"/>
            <a:ext cx="570263" cy="57026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01322" y="3305924"/>
            <a:ext cx="11589356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Популяризовать и развивать волонтерскую деятельность людей старшего возраста и молодежи.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Включить целевую аудиторию в активную социально-общественную деятельность путем участия в мероприятиях по различным активностям, создать дополнительные направления по интересам.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Приобщить участников практики к практикам здорового образа жизни, правильного питания и сбережения здоровья путем проведения цикла оздоровительных мероприятий.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Способствовать снижению кризисных ситуаций среди людей пожилого возраста и инвалидов.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Адаптировать граждан пожилого возраста к современным дистанционным технологиям</a:t>
            </a:r>
            <a:r>
              <a:rPr lang="ru-RU" sz="2000" b="1" dirty="0">
                <a:solidFill>
                  <a:schemeClr val="accent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1"/>
                </a:solidFill>
              </a:rPr>
              <a:t>Вовлечь людей старшего возраста и молодежь в активную практическую деятельность для реализации внутреннего потенциала.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chemeClr val="accent1"/>
                </a:solidFill>
              </a:rPr>
              <a:t> Осознать собственную важную роль в обществе.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52C6D6-DAAD-4092-A77C-E304FB72154C}"/>
              </a:ext>
            </a:extLst>
          </p:cNvPr>
          <p:cNvSpPr txBox="1"/>
          <p:nvPr/>
        </p:nvSpPr>
        <p:spPr>
          <a:xfrm>
            <a:off x="1186961" y="1259141"/>
            <a:ext cx="1069144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Вовлечь людей старшего возраста в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волонтерство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с привлечением  молодежи для укрепления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межпоколенных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связей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CustomShape 3"/>
          <p:cNvSpPr/>
          <p:nvPr/>
        </p:nvSpPr>
        <p:spPr>
          <a:xfrm>
            <a:off x="2461288" y="2271356"/>
            <a:ext cx="7542834" cy="896925"/>
          </a:xfrm>
          <a:prstGeom prst="rect">
            <a:avLst/>
          </a:prstGeom>
          <a:solidFill>
            <a:srgbClr val="3B87C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Задачи практики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92" y="2405746"/>
            <a:ext cx="653587" cy="65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4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3"/>
          <p:cNvSpPr/>
          <p:nvPr/>
        </p:nvSpPr>
        <p:spPr>
          <a:xfrm>
            <a:off x="1623890" y="304800"/>
            <a:ext cx="8663110" cy="959459"/>
          </a:xfrm>
          <a:prstGeom prst="rect">
            <a:avLst/>
          </a:prstGeom>
          <a:solidFill>
            <a:srgbClr val="3B87C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Проблематика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7934175" y="2021928"/>
            <a:ext cx="34925" cy="3752770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42859" y="1969879"/>
            <a:ext cx="2921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  <a:buSzPct val="114000"/>
            </a:pPr>
            <a:r>
              <a:rPr lang="ru-RU" altLang="ru-RU" b="1" dirty="0">
                <a:solidFill>
                  <a:schemeClr val="bg1"/>
                </a:solidFill>
              </a:rPr>
              <a:t>Ульяна Антоновна</a:t>
            </a:r>
            <a:r>
              <a:rPr lang="ru-RU" altLang="ru-RU" dirty="0">
                <a:solidFill>
                  <a:schemeClr val="bg1"/>
                </a:solidFill>
              </a:rPr>
              <a:t>, </a:t>
            </a:r>
            <a:r>
              <a:rPr lang="ru-RU" altLang="ru-RU" b="1" dirty="0">
                <a:solidFill>
                  <a:schemeClr val="bg1"/>
                </a:solidFill>
              </a:rPr>
              <a:t>83 года.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6BBBDA7-D1DC-3449-957D-1B4FC7F3E98C}"/>
              </a:ext>
            </a:extLst>
          </p:cNvPr>
          <p:cNvSpPr/>
          <p:nvPr/>
        </p:nvSpPr>
        <p:spPr>
          <a:xfrm>
            <a:off x="1844134" y="492132"/>
            <a:ext cx="562708" cy="546694"/>
          </a:xfrm>
          <a:prstGeom prst="ellipse">
            <a:avLst/>
          </a:prstGeom>
          <a:solidFill>
            <a:srgbClr val="E78135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A8D0FC9-69C7-9ECA-D2EB-C397EDA9B367}"/>
              </a:ext>
            </a:extLst>
          </p:cNvPr>
          <p:cNvSpPr/>
          <p:nvPr/>
        </p:nvSpPr>
        <p:spPr>
          <a:xfrm>
            <a:off x="9503804" y="511182"/>
            <a:ext cx="562708" cy="546694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D1403A04-ACFC-89BB-F553-0DAE953B6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707" y="4345834"/>
            <a:ext cx="5012897" cy="1304850"/>
          </a:xfrm>
          <a:prstGeom prst="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000"/>
              </a:spcBef>
              <a:buSzPct val="88000"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Низкая социальная активность подростков, молодежной среды и людей старшего возраста. 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CC9A3FDF-0AD0-4FB2-B5A6-4475F3558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707" y="1960354"/>
            <a:ext cx="4648200" cy="1746573"/>
          </a:xfrm>
          <a:prstGeom prst="rect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000"/>
              </a:spcBef>
              <a:buSzPct val="88000"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Культура волонтерства в настоящее время находится на стадии формирования.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B62966E2-C0AB-A6D0-01FF-B0F47C212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28" y="4345834"/>
            <a:ext cx="4810386" cy="1304850"/>
          </a:xfrm>
          <a:prstGeom prst="rect">
            <a:avLst/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000"/>
              </a:spcBef>
              <a:buSzPct val="88000"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Отсутствие необходимых знаний и возможности их приобретения.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7590C0F2-C655-59B8-9505-9BC0C9C78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19" y="1940965"/>
            <a:ext cx="4648200" cy="1728977"/>
          </a:xfrm>
          <a:prstGeom prst="rect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000"/>
              </a:spcBef>
              <a:buSzPct val="88000"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Невостребованность людей старшего возраста, готовых применить свои силы, знания и опыт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304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7934175" y="2021928"/>
            <a:ext cx="34925" cy="3752770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42859" y="1969879"/>
            <a:ext cx="2921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  <a:buSzPct val="114000"/>
            </a:pPr>
            <a:r>
              <a:rPr lang="ru-RU" altLang="ru-RU" b="1" dirty="0">
                <a:solidFill>
                  <a:schemeClr val="bg1"/>
                </a:solidFill>
              </a:rPr>
              <a:t>Ульяна Антоновна</a:t>
            </a:r>
            <a:r>
              <a:rPr lang="ru-RU" altLang="ru-RU" dirty="0">
                <a:solidFill>
                  <a:schemeClr val="bg1"/>
                </a:solidFill>
              </a:rPr>
              <a:t>, </a:t>
            </a:r>
            <a:r>
              <a:rPr lang="ru-RU" altLang="ru-RU" b="1" dirty="0">
                <a:solidFill>
                  <a:schemeClr val="bg1"/>
                </a:solidFill>
              </a:rPr>
              <a:t>83 года.</a:t>
            </a: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746F75B7-B60F-B52C-B1BC-73185241591A}"/>
              </a:ext>
            </a:extLst>
          </p:cNvPr>
          <p:cNvSpPr/>
          <p:nvPr/>
        </p:nvSpPr>
        <p:spPr>
          <a:xfrm>
            <a:off x="1735993" y="433202"/>
            <a:ext cx="8912957" cy="952499"/>
          </a:xfrm>
          <a:prstGeom prst="rect">
            <a:avLst/>
          </a:prstGeom>
          <a:solidFill>
            <a:srgbClr val="3B87C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Решение проблемы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F1D1A2C2-F93B-333A-A9D2-11292098E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2154545"/>
            <a:ext cx="7080249" cy="400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000"/>
              </a:spcBef>
              <a:buSzPct val="88000"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Разработка практики, направленной на с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оздание условий для улучшения качества и продолжительности жизни граждан пожилого возраста, инвалидов и семей, чьи близкие находятся в зоне специальной военной операции через вовлечение их в социально - значимую и творческую деятельность с участием волонтеров и добровольцев.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algn="just">
              <a:lnSpc>
                <a:spcPct val="110000"/>
              </a:lnSpc>
              <a:spcBef>
                <a:spcPts val="1000"/>
              </a:spcBef>
              <a:buSzPct val="88000"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Практика поможет преодолеть одиночество, вернет возможность общаться, заниматься интересной творческой деятельностью, поддерживать активный образ жизни, поможет самореализоваться  людям старшего возраста и студентам волонтерам.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015" y="433203"/>
            <a:ext cx="952500" cy="952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BE93B-21EB-9248-0505-2E92A9A848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1" y="2275124"/>
            <a:ext cx="4535702" cy="3401776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79A23C06-4B90-DD69-D26A-A490941654D8}"/>
              </a:ext>
            </a:extLst>
          </p:cNvPr>
          <p:cNvSpPr/>
          <p:nvPr/>
        </p:nvSpPr>
        <p:spPr>
          <a:xfrm>
            <a:off x="1454639" y="6292974"/>
            <a:ext cx="562708" cy="546694"/>
          </a:xfrm>
          <a:prstGeom prst="ellips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8942B02-22B8-6E59-E560-D8F2C06CE3A3}"/>
              </a:ext>
            </a:extLst>
          </p:cNvPr>
          <p:cNvSpPr/>
          <p:nvPr/>
        </p:nvSpPr>
        <p:spPr>
          <a:xfrm>
            <a:off x="2437911" y="6292974"/>
            <a:ext cx="562708" cy="54669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05CC3C9-236A-4ADF-5056-293C6BE553FB}"/>
              </a:ext>
            </a:extLst>
          </p:cNvPr>
          <p:cNvSpPr/>
          <p:nvPr/>
        </p:nvSpPr>
        <p:spPr>
          <a:xfrm>
            <a:off x="400295" y="6292974"/>
            <a:ext cx="562708" cy="546694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stomShape 3"/>
          <p:cNvSpPr/>
          <p:nvPr/>
        </p:nvSpPr>
        <p:spPr>
          <a:xfrm>
            <a:off x="-35168" y="4125531"/>
            <a:ext cx="12173051" cy="273246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336712" y="1457638"/>
            <a:ext cx="3662082" cy="2485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CustomShape 8"/>
          <p:cNvSpPr/>
          <p:nvPr/>
        </p:nvSpPr>
        <p:spPr>
          <a:xfrm>
            <a:off x="1505801" y="979169"/>
            <a:ext cx="213120" cy="49896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15" name="CustomShape 8"/>
          <p:cNvSpPr/>
          <p:nvPr/>
        </p:nvSpPr>
        <p:spPr>
          <a:xfrm>
            <a:off x="6758852" y="962980"/>
            <a:ext cx="213120" cy="49896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16" name="CustomShape 3"/>
          <p:cNvSpPr/>
          <p:nvPr/>
        </p:nvSpPr>
        <p:spPr>
          <a:xfrm>
            <a:off x="4851744" y="1461941"/>
            <a:ext cx="3386745" cy="250417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рамках данного практики волонтеры включены в деятельность по помощи людям, чьи близкие находятся в зоне специальной военной операции.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550" y="1102595"/>
            <a:ext cx="231668" cy="2461580"/>
          </a:xfrm>
          <a:prstGeom prst="rect">
            <a:avLst/>
          </a:prstGeom>
        </p:spPr>
      </p:pic>
      <p:sp>
        <p:nvSpPr>
          <p:cNvPr id="19" name="CustomShape 3"/>
          <p:cNvSpPr/>
          <p:nvPr/>
        </p:nvSpPr>
        <p:spPr>
          <a:xfrm>
            <a:off x="633046" y="52909"/>
            <a:ext cx="7542834" cy="896925"/>
          </a:xfrm>
          <a:prstGeom prst="rect">
            <a:avLst/>
          </a:prstGeom>
          <a:solidFill>
            <a:srgbClr val="3B87C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Актуальность практики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41" y="249490"/>
            <a:ext cx="570263" cy="570263"/>
          </a:xfrm>
          <a:prstGeom prst="rect">
            <a:avLst/>
          </a:prstGeom>
        </p:spPr>
      </p:pic>
      <p:pic>
        <p:nvPicPr>
          <p:cNvPr id="2057" name="Picture 9" descr="https://sun9-10.userapi.com/impg/vXX69jNowSv_QeCxD4fPO-QI_mw3l2KYmr5IZw/bqjNhuHxQOk.jpg?size=2560x1152&amp;quality=95&amp;sign=b784137f7d4d924ea4ab52f7fa55284a&amp;type=album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r="17088"/>
          <a:stretch/>
        </p:blipFill>
        <p:spPr bwMode="auto">
          <a:xfrm>
            <a:off x="0" y="4972916"/>
            <a:ext cx="3224723" cy="1849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sun9-12.userapi.com/impg/O3A_TR19WffbAxFKd_93p4Xt34U2BlSTuOGRdA/ZbJCB6x1zg0.jpg?size=1600x1200&amp;quality=95&amp;sign=10b2df5e9636a3c859fd256d73c36649&amp;type=album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4" b="7910"/>
          <a:stretch/>
        </p:blipFill>
        <p:spPr bwMode="auto">
          <a:xfrm>
            <a:off x="8952179" y="5138381"/>
            <a:ext cx="3220872" cy="1719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sun9-51.userapi.com/impg/-mo8ug4qz7Rw80DzB3Mo2FP36HQdiv3Y6Ux_ug/LTbOcVG8ZuY.jpg?size=1600x1200&amp;quality=95&amp;sign=9582a05ce7c750499421e633911f6366&amp;type=album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5" r="2686" b="3054"/>
          <a:stretch/>
        </p:blipFill>
        <p:spPr bwMode="auto">
          <a:xfrm>
            <a:off x="8928680" y="2633801"/>
            <a:ext cx="3267869" cy="1815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163635" y="4315377"/>
            <a:ext cx="58647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 сегодняшний день существует необходимость формирования культуры волонтерской помощи. Вовлечение в полезную и активную социальную жизнь, а также востребованность людей старшего и молодого поколения, реализация творческого, интеллектуального, духовного потенциала через участие в волонтёрской деятельности.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52C6D6-DAAD-4092-A77C-E304FB72154C}"/>
              </a:ext>
            </a:extLst>
          </p:cNvPr>
          <p:cNvSpPr txBox="1"/>
          <p:nvPr/>
        </p:nvSpPr>
        <p:spPr>
          <a:xfrm>
            <a:off x="494781" y="1588126"/>
            <a:ext cx="334594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Волонтерская деятельность помогает людям старшего возраста и молодежи обрести новые увлечения и друзей.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Самореализация граждан через волонтерскую деятельность — к улучшению качества жизни людей, которые нуждаются в поддержке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t="18316" b="6783"/>
          <a:stretch/>
        </p:blipFill>
        <p:spPr>
          <a:xfrm>
            <a:off x="8879080" y="39787"/>
            <a:ext cx="3286819" cy="1846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3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>
            <a:extLst>
              <a:ext uri="{FF2B5EF4-FFF2-40B4-BE49-F238E27FC236}">
                <a16:creationId xmlns:a16="http://schemas.microsoft.com/office/drawing/2014/main" id="{C8D10174-D3AE-463D-A744-2E3D58D67051}"/>
              </a:ext>
            </a:extLst>
          </p:cNvPr>
          <p:cNvSpPr txBox="1">
            <a:spLocks/>
          </p:cNvSpPr>
          <p:nvPr/>
        </p:nvSpPr>
        <p:spPr>
          <a:xfrm>
            <a:off x="2652346" y="1844881"/>
            <a:ext cx="9453929" cy="44431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граждане пожилого возраста, вовлеченные в волонтерскую деятельность (мужчины и женщины в возрасте 55 и более лет);</a:t>
            </a:r>
          </a:p>
          <a:p>
            <a:pPr lvl="0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получатели социальных услуг, находящиеся на социальном обслуживании ( 55-90 лет);</a:t>
            </a:r>
          </a:p>
          <a:p>
            <a:pPr lvl="0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дети и подростки, посещающие центр социального обслуживания (мальчики и девочки, от 7 до 18 лет);</a:t>
            </a:r>
          </a:p>
          <a:p>
            <a:pPr lvl="0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волонтеры студенты, обучающиеся Краевом  государственном бюджетном профессиональном образовательном учреждении «Красноярский педагогический колледж №2» (юноши и девушки, не менее 20 человек в возрасте от 17-21 года);</a:t>
            </a:r>
          </a:p>
          <a:p>
            <a:pPr lvl="0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волонтеры студенты, обучающиеся Красноярском институт водного транспорта - филиал «Сибирского государственного университета водного транспорта» (юноши и девушки, не менее 20 человек,  в возрасте от 16-20 лет);</a:t>
            </a:r>
          </a:p>
          <a:p>
            <a:pPr lvl="0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волонтеры студенты, обучающиеся в частном профессиональном учреждении «Красноярский </a:t>
            </a: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</a:rPr>
              <a:t>гуманитарно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 – экономический  техникум»  (юноши и девушки, не менее 15 человек,  в возрасте от 16 -22 лет);</a:t>
            </a:r>
          </a:p>
          <a:p>
            <a:pPr lvl="0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семьи, чьи близкие находятся в зоне СВО ( не менее 40 семей).</a:t>
            </a:r>
          </a:p>
        </p:txBody>
      </p:sp>
      <p:sp>
        <p:nvSpPr>
          <p:cNvPr id="6" name="CustomShape 3"/>
          <p:cNvSpPr/>
          <p:nvPr/>
        </p:nvSpPr>
        <p:spPr>
          <a:xfrm>
            <a:off x="1282766" y="105703"/>
            <a:ext cx="9402668" cy="1022866"/>
          </a:xfrm>
          <a:prstGeom prst="rect">
            <a:avLst/>
          </a:prstGeom>
          <a:solidFill>
            <a:srgbClr val="3B87C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Целевая аудитория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33" y="305249"/>
            <a:ext cx="7842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7"/>
          <a:stretch/>
        </p:blipFill>
        <p:spPr bwMode="auto">
          <a:xfrm>
            <a:off x="0" y="1837592"/>
            <a:ext cx="2652346" cy="255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ttps://sun9-43.userapi.com/impg/mtZ8V5D0ajwG9i97clvGes00ibfUtKU0h6pXfQ/kU7r4eDfElo.jpg?size=2560x1709&amp;quality=95&amp;sign=9e72e0a84409afb25f2a8c59ea37b991&amp;type=album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5457"/>
            <a:ext cx="2652346" cy="17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725" y="6158924"/>
            <a:ext cx="12172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YAFdtQi73Xs 0"/>
              </a:rPr>
              <a:t>За 2024 год  324 благополучателя,  68 волонтеров задействовано в практике. 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YAFdtQi73Xs 0"/>
              </a:rPr>
              <a:t>За 2023-2024 года реализации практики 521 благополучатель и 128 волонтеров приняли участие в практики.  </a:t>
            </a:r>
            <a:endParaRPr lang="ru-RU" dirty="0">
              <a:solidFill>
                <a:srgbClr val="FFFFFF"/>
              </a:solidFill>
              <a:effectLst/>
              <a:latin typeface="YAFdtQi73Xs 0"/>
            </a:endParaRPr>
          </a:p>
        </p:txBody>
      </p:sp>
    </p:spTree>
    <p:extLst>
      <p:ext uri="{BB962C8B-B14F-4D97-AF65-F5344CB8AC3E}">
        <p14:creationId xmlns:p14="http://schemas.microsoft.com/office/powerpoint/2010/main" val="14567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abmosk.ru/content/image/2023/news-19-04-2023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74" y="4447733"/>
            <a:ext cx="3616814" cy="24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8F9971-F91C-47B0-8D45-FF5C7D2FC7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5043" y="5527260"/>
            <a:ext cx="901366" cy="901366"/>
          </a:xfrm>
          <a:prstGeom prst="rect">
            <a:avLst/>
          </a:prstGeom>
        </p:spPr>
      </p:pic>
      <p:sp>
        <p:nvSpPr>
          <p:cNvPr id="10" name="CustomShape 3"/>
          <p:cNvSpPr/>
          <p:nvPr/>
        </p:nvSpPr>
        <p:spPr>
          <a:xfrm>
            <a:off x="272562" y="96715"/>
            <a:ext cx="6251330" cy="811625"/>
          </a:xfrm>
          <a:prstGeom prst="rect">
            <a:avLst/>
          </a:prstGeom>
          <a:solidFill>
            <a:srgbClr val="3B87C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Новизна практики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V="1">
            <a:off x="7343530" y="1028699"/>
            <a:ext cx="53376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654" y="254753"/>
            <a:ext cx="2415780" cy="3221040"/>
          </a:xfrm>
          <a:prstGeom prst="rect">
            <a:avLst/>
          </a:prstGeom>
        </p:spPr>
      </p:pic>
      <p:sp>
        <p:nvSpPr>
          <p:cNvPr id="17" name="CustomShape 3"/>
          <p:cNvSpPr/>
          <p:nvPr/>
        </p:nvSpPr>
        <p:spPr>
          <a:xfrm>
            <a:off x="161925" y="1480681"/>
            <a:ext cx="2938527" cy="276905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Здесь происходит объединение ресурсов волонтеров серебряного возраста и молодежи. Происходит обмен имеющимся опытом для оказания совместной помощи.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CustomShape 3"/>
          <p:cNvSpPr/>
          <p:nvPr/>
        </p:nvSpPr>
        <p:spPr>
          <a:xfrm>
            <a:off x="3261874" y="1074418"/>
            <a:ext cx="3121154" cy="280150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Сегодня необходима помощь семьям и участникам специальной военной операции. У нас задействованы волонтёры, готовые оказать помощь эмоционально - психологическую помощь, бытовую помощь. </a:t>
            </a:r>
            <a:endParaRPr lang="ru-RU" dirty="0">
              <a:solidFill>
                <a:schemeClr val="bg1"/>
              </a:solidFill>
            </a:endParaRPr>
          </a:p>
          <a:p>
            <a:endParaRPr lang="ru-RU" sz="1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02" y="151234"/>
            <a:ext cx="724024" cy="7240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50" y="2550633"/>
            <a:ext cx="3405576" cy="2554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8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F2556-972A-4761-B704-436171A0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Вставьте заголовок слайда</a:t>
            </a:r>
            <a:endParaRPr lang="ru-RU" dirty="0"/>
          </a:p>
        </p:txBody>
      </p:sp>
      <p:sp>
        <p:nvSpPr>
          <p:cNvPr id="6" name="CustomShape 3"/>
          <p:cNvSpPr/>
          <p:nvPr/>
        </p:nvSpPr>
        <p:spPr>
          <a:xfrm>
            <a:off x="838200" y="282857"/>
            <a:ext cx="10515600" cy="1213372"/>
          </a:xfrm>
          <a:prstGeom prst="rect">
            <a:avLst/>
          </a:prstGeom>
          <a:solidFill>
            <a:srgbClr val="3B87C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Направления практики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7786403" y="2293477"/>
            <a:ext cx="550477" cy="5041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46909" y="2227054"/>
            <a:ext cx="562708" cy="5466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4144054" y="2287075"/>
            <a:ext cx="562708" cy="5466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7835109" y="4064871"/>
            <a:ext cx="562708" cy="5466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53255" y="4089076"/>
            <a:ext cx="562708" cy="5466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4078281" y="4075811"/>
            <a:ext cx="562708" cy="54669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55591" y="1873818"/>
            <a:ext cx="3779275" cy="2062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b="1" dirty="0">
                <a:solidFill>
                  <a:schemeClr val="bg1"/>
                </a:solidFill>
                <a:latin typeface="Graphik LC"/>
              </a:rPr>
              <a:t>«Доброта у сердца» </a:t>
            </a:r>
            <a:r>
              <a:rPr lang="ru-RU" sz="1300" dirty="0">
                <a:solidFill>
                  <a:schemeClr val="bg1"/>
                </a:solidFill>
                <a:latin typeface="Graphik LC"/>
              </a:rPr>
              <a:t>( повышение качества жизни, поддержание эмоционально психологического состояния семей и участников специальной военной операции,   людей старшего возраста и людей с ограниченными возможностями здоровья, получающие </a:t>
            </a:r>
            <a:r>
              <a:rPr lang="ru-RU" sz="1300" dirty="0" err="1">
                <a:solidFill>
                  <a:schemeClr val="bg1"/>
                </a:solidFill>
                <a:latin typeface="Graphik LC"/>
              </a:rPr>
              <a:t>уходовые</a:t>
            </a:r>
            <a:r>
              <a:rPr lang="ru-RU" sz="1300" dirty="0">
                <a:solidFill>
                  <a:schemeClr val="bg1"/>
                </a:solidFill>
                <a:latin typeface="Graphik LC"/>
              </a:rPr>
              <a:t> услуги в рамках реализации услуг в системе долговременного ухода).</a:t>
            </a:r>
            <a:endParaRPr lang="ru-RU" sz="13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6778" y="1887794"/>
            <a:ext cx="3384947" cy="19312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Graphik LC"/>
              </a:rPr>
              <a:t>«От фитнеса для ума - к активному долголетию» </a:t>
            </a:r>
            <a:r>
              <a:rPr lang="ru-RU" sz="1400" dirty="0">
                <a:solidFill>
                  <a:schemeClr val="bg1"/>
                </a:solidFill>
                <a:latin typeface="Graphik LC"/>
              </a:rPr>
              <a:t>(создание условий для активного долголетия и здорового образа жизни у людей старшего возраста и людей с ограниченными возможностями).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94360" y="4020652"/>
            <a:ext cx="3594336" cy="14516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bg1"/>
                </a:solidFill>
                <a:latin typeface="Graphik LC"/>
              </a:rPr>
              <a:t>«Для </a:t>
            </a:r>
            <a:r>
              <a:rPr lang="ru-RU" sz="1400" b="1" dirty="0" err="1">
                <a:solidFill>
                  <a:schemeClr val="bg1"/>
                </a:solidFill>
                <a:latin typeface="Graphik LC"/>
              </a:rPr>
              <a:t>СВОего</a:t>
            </a:r>
            <a:r>
              <a:rPr lang="ru-RU" sz="1400" b="1" dirty="0">
                <a:solidFill>
                  <a:schemeClr val="bg1"/>
                </a:solidFill>
                <a:latin typeface="Graphik LC"/>
              </a:rPr>
              <a:t> сердца» </a:t>
            </a:r>
            <a:r>
              <a:rPr lang="ru-RU" sz="1400" dirty="0">
                <a:solidFill>
                  <a:schemeClr val="bg1"/>
                </a:solidFill>
                <a:latin typeface="Graphik LC"/>
              </a:rPr>
              <a:t>(поддержка семей, чьи близкие в зоне специальной военной операции. Сбор посылок для бойцов, психологическая поддержка, проведение мероприятий для семей).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9682" y="3819074"/>
            <a:ext cx="2996721" cy="16333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Graphik LC"/>
              </a:rPr>
              <a:t>«</a:t>
            </a:r>
            <a:r>
              <a:rPr lang="ru-RU" sz="1400" b="1" dirty="0" err="1">
                <a:solidFill>
                  <a:schemeClr val="bg1"/>
                </a:solidFill>
                <a:latin typeface="Graphik LC"/>
              </a:rPr>
              <a:t>ФинОК</a:t>
            </a:r>
            <a:r>
              <a:rPr lang="ru-RU" sz="1400" b="1" dirty="0">
                <a:solidFill>
                  <a:schemeClr val="bg1"/>
                </a:solidFill>
                <a:latin typeface="Graphik LC"/>
              </a:rPr>
              <a:t>» </a:t>
            </a:r>
            <a:r>
              <a:rPr lang="ru-RU" sz="1400" dirty="0">
                <a:solidFill>
                  <a:schemeClr val="bg1"/>
                </a:solidFill>
                <a:latin typeface="Graphik LC"/>
              </a:rPr>
              <a:t>(обучение людей старшего возраста финансовой грамотности, компьютерной грамотности, работа с онлайн сервисами (госуслуги, социальные сети, мобильные приложения, виджеты).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8951" y="3884769"/>
            <a:ext cx="3176342" cy="13994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Graphik LC"/>
              </a:rPr>
              <a:t>«</a:t>
            </a:r>
            <a:r>
              <a:rPr lang="ru-RU" sz="1400" b="1" dirty="0" err="1">
                <a:solidFill>
                  <a:schemeClr val="bg1"/>
                </a:solidFill>
                <a:latin typeface="Graphik LC"/>
              </a:rPr>
              <a:t>Рукодел</a:t>
            </a:r>
            <a:r>
              <a:rPr lang="ru-RU" sz="1400" b="1" dirty="0">
                <a:solidFill>
                  <a:schemeClr val="bg1"/>
                </a:solidFill>
                <a:latin typeface="Graphik LC"/>
              </a:rPr>
              <a:t>» </a:t>
            </a:r>
            <a:r>
              <a:rPr lang="ru-RU" sz="1400" dirty="0">
                <a:solidFill>
                  <a:schemeClr val="bg1"/>
                </a:solidFill>
                <a:latin typeface="Graphik LC"/>
              </a:rPr>
              <a:t>(добровольческая активность людей старшего поколения и мам детей с ограниченными возможностями здоровья, в области моды: шитье одежды).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93924" y="1907164"/>
            <a:ext cx="2936630" cy="17331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Graphik LC"/>
              </a:rPr>
              <a:t>«Почитай мне» </a:t>
            </a:r>
            <a:r>
              <a:rPr lang="ru-RU" sz="1400" dirty="0">
                <a:solidFill>
                  <a:schemeClr val="bg1"/>
                </a:solidFill>
                <a:latin typeface="Graphik LC"/>
              </a:rPr>
              <a:t>( ролевое чтение книг людям старшего возраста и с ограниченными возможностями, маломобильным, лежачим людям, входящим в систему долговременного ухода).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t="11871" b="5522"/>
          <a:stretch/>
        </p:blipFill>
        <p:spPr>
          <a:xfrm>
            <a:off x="758951" y="5557154"/>
            <a:ext cx="1759120" cy="1188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s://kcsonkir24.ru/media/2021/05/27/1302212342/002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81" y="5583877"/>
            <a:ext cx="1751746" cy="1182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csonkir24.ru/media/2020/11/16/1242260632/005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13" y="5567123"/>
            <a:ext cx="1821304" cy="1182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лена Рябцева Сделать на пенсии то, о чем даже не мечтал, будучи работающим человеком: забраться на высоченную гору, прыгнуть с парашютом или научиться шить.-6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304" y="5557154"/>
            <a:ext cx="1675799" cy="1202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0165" y="561979"/>
            <a:ext cx="719260" cy="7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 rot="3840000">
            <a:off x="11180999" y="1729787"/>
            <a:ext cx="809625" cy="954088"/>
          </a:xfrm>
          <a:prstGeom prst="triangle">
            <a:avLst>
              <a:gd name="adj" fmla="val 50000"/>
            </a:avLst>
          </a:prstGeom>
          <a:solidFill>
            <a:srgbClr val="3B87C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5B92C2-974F-4A6E-AEC7-7D1A5280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Вставьте заголовок слайда</a:t>
            </a:r>
          </a:p>
        </p:txBody>
      </p:sp>
      <p:sp>
        <p:nvSpPr>
          <p:cNvPr id="7" name="CustomShape 3"/>
          <p:cNvSpPr/>
          <p:nvPr/>
        </p:nvSpPr>
        <p:spPr>
          <a:xfrm>
            <a:off x="838200" y="254448"/>
            <a:ext cx="10515600" cy="1213372"/>
          </a:xfrm>
          <a:prstGeom prst="rect">
            <a:avLst/>
          </a:prstGeom>
          <a:solidFill>
            <a:srgbClr val="3B87CD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История случая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15" y="523761"/>
            <a:ext cx="70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218364" y="1926644"/>
            <a:ext cx="11135436" cy="3625004"/>
          </a:xfrm>
          <a:prstGeom prst="roundRect">
            <a:avLst>
              <a:gd name="adj" fmla="val 13417"/>
            </a:avLst>
          </a:prstGeom>
          <a:solidFill>
            <a:srgbClr val="3B87CD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0376" y="2057400"/>
            <a:ext cx="7410040" cy="331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SzPct val="114000"/>
            </a:pPr>
            <a:r>
              <a:rPr lang="ru-RU" altLang="ru-RU" sz="1600" b="1" dirty="0">
                <a:solidFill>
                  <a:schemeClr val="bg1"/>
                </a:solidFill>
              </a:rPr>
              <a:t>«Когда то я была активной, путешествовала, много общалась с друзьями, мы ходили на праздники, демонстрации. </a:t>
            </a:r>
          </a:p>
          <a:p>
            <a:pPr>
              <a:spcBef>
                <a:spcPts val="1000"/>
              </a:spcBef>
              <a:buSzPct val="114000"/>
            </a:pPr>
            <a:r>
              <a:rPr lang="ru-RU" altLang="ru-RU" sz="1600" b="1" dirty="0">
                <a:solidFill>
                  <a:schemeClr val="bg1"/>
                </a:solidFill>
              </a:rPr>
              <a:t>Но случилась беда, я попала в аварию. После этого события моя жизнь поменялась.  Я пересела в инвалидную коляску. А теперь несколько лет я просто лежу.  Осталась одна со своей бедой.</a:t>
            </a:r>
          </a:p>
          <a:p>
            <a:pPr>
              <a:spcBef>
                <a:spcPts val="1000"/>
              </a:spcBef>
              <a:buSzPct val="114000"/>
            </a:pPr>
            <a:r>
              <a:rPr lang="ru-RU" altLang="ru-RU" sz="1600" b="1" dirty="0">
                <a:solidFill>
                  <a:schemeClr val="bg1"/>
                </a:solidFill>
              </a:rPr>
              <a:t>Одиночество, грусть – это  до недавнего времени было ежедневно состояние. </a:t>
            </a:r>
          </a:p>
          <a:p>
            <a:pPr>
              <a:spcBef>
                <a:spcPts val="1000"/>
              </a:spcBef>
              <a:buSzPct val="114000"/>
            </a:pPr>
            <a:r>
              <a:rPr lang="ru-RU" altLang="ru-RU" sz="1600" b="1" dirty="0">
                <a:solidFill>
                  <a:schemeClr val="bg1"/>
                </a:solidFill>
              </a:rPr>
              <a:t>Но сейчас у меня появились друзья, которые стали приходить в гости.  Читать книги, поздравлять с праздниками, показывать мне познавательные передачи на планшете. Я рассказываю о своих путешествиях в молодости, как будто сама возвращаюсь в эту интересную, когда то насыщенную жизнь. </a:t>
            </a:r>
          </a:p>
          <a:p>
            <a:pPr>
              <a:spcBef>
                <a:spcPts val="1000"/>
              </a:spcBef>
              <a:buSzPct val="114000"/>
            </a:pPr>
            <a:r>
              <a:rPr lang="ru-RU" altLang="ru-RU" sz="1600" b="1" dirty="0">
                <a:solidFill>
                  <a:schemeClr val="bg1"/>
                </a:solidFill>
              </a:rPr>
              <a:t>Теперь я точно знаю, что я нужна и я не одна». 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7934175" y="2021928"/>
            <a:ext cx="34925" cy="3752770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28" y="2736560"/>
            <a:ext cx="3075989" cy="230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stomShape 3"/>
          <p:cNvSpPr/>
          <p:nvPr/>
        </p:nvSpPr>
        <p:spPr>
          <a:xfrm>
            <a:off x="0" y="5594883"/>
            <a:ext cx="12192000" cy="127234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>
              <a:buSzPct val="100000"/>
            </a:pPr>
            <a:r>
              <a:rPr lang="ru-RU" altLang="ru-RU" sz="1600" b="1" i="1" dirty="0">
                <a:solidFill>
                  <a:schemeClr val="bg1"/>
                </a:solidFill>
              </a:rPr>
              <a:t>Комментарий волонтеров:</a:t>
            </a:r>
          </a:p>
          <a:p>
            <a:pPr algn="just">
              <a:buSzPct val="100000"/>
            </a:pPr>
            <a:r>
              <a:rPr lang="ru-RU" altLang="ru-RU" sz="1600" b="1" dirty="0">
                <a:solidFill>
                  <a:schemeClr val="bg1"/>
                </a:solidFill>
              </a:rPr>
              <a:t>«По началу нам было страшно приходить к одинокой женщине, которая не вставала и лежала на кровати, мы не знали, о чем разговаривать и что для нее будет интересно. И вот, наша первая книга. Какое было удивление, когда она попросила почитать в слух татарские сказки. Мы их нашли, читали по ролям, вместе смеялись. А потом бурно обсуждали смысл сказок. Мы поняли, что нам очень интересно общаться с </a:t>
            </a:r>
            <a:r>
              <a:rPr lang="ru-RU" altLang="ru-RU" sz="1600" b="1" dirty="0" err="1">
                <a:solidFill>
                  <a:schemeClr val="bg1"/>
                </a:solidFill>
              </a:rPr>
              <a:t>Ульяной</a:t>
            </a:r>
            <a:r>
              <a:rPr lang="ru-RU" altLang="ru-RU" sz="1600" b="1" dirty="0">
                <a:solidFill>
                  <a:schemeClr val="bg1"/>
                </a:solidFill>
              </a:rPr>
              <a:t> Антоновной. Теперь мы просто друзья и мы знаем, она нас ждет».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42859" y="1969879"/>
            <a:ext cx="2921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  <a:buSzPct val="114000"/>
            </a:pPr>
            <a:r>
              <a:rPr lang="ru-RU" altLang="ru-RU" b="1" dirty="0">
                <a:solidFill>
                  <a:schemeClr val="bg1"/>
                </a:solidFill>
              </a:rPr>
              <a:t>Ульяна Антоновна</a:t>
            </a:r>
            <a:r>
              <a:rPr lang="ru-RU" altLang="ru-RU" dirty="0">
                <a:solidFill>
                  <a:schemeClr val="bg1"/>
                </a:solidFill>
              </a:rPr>
              <a:t>, </a:t>
            </a:r>
            <a:r>
              <a:rPr lang="ru-RU" altLang="ru-RU" b="1" dirty="0">
                <a:solidFill>
                  <a:schemeClr val="bg1"/>
                </a:solidFill>
              </a:rPr>
              <a:t>83 года.</a:t>
            </a:r>
          </a:p>
        </p:txBody>
      </p:sp>
    </p:spTree>
    <p:extLst>
      <p:ext uri="{BB962C8B-B14F-4D97-AF65-F5344CB8AC3E}">
        <p14:creationId xmlns:p14="http://schemas.microsoft.com/office/powerpoint/2010/main" val="42469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1337</Words>
  <Application>Microsoft Office PowerPoint</Application>
  <PresentationFormat>Широкоэкранный</PresentationFormat>
  <Paragraphs>109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Graphik LC</vt:lpstr>
      <vt:lpstr>Times New Roman</vt:lpstr>
      <vt:lpstr>Trebuchet MS</vt:lpstr>
      <vt:lpstr>YAFdJsjyMsM 0</vt:lpstr>
      <vt:lpstr>YAFdtQi73Xs 0</vt:lpstr>
      <vt:lpstr>Тема Office</vt:lpstr>
      <vt:lpstr>Краевое государственное бюджетное учреждение социального обслуживания “Комплексный центр социального обслуживания населения ”Кировский”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Вставьте заголовок слайда</vt:lpstr>
      <vt:lpstr>Вставьте заголовок слайда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Lionna</cp:lastModifiedBy>
  <cp:revision>62</cp:revision>
  <cp:lastPrinted>2024-03-18T03:07:43Z</cp:lastPrinted>
  <dcterms:created xsi:type="dcterms:W3CDTF">2021-05-05T06:53:09Z</dcterms:created>
  <dcterms:modified xsi:type="dcterms:W3CDTF">2024-11-14T06:26:01Z</dcterms:modified>
</cp:coreProperties>
</file>