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456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7" r:id="rId6"/>
    <p:sldId id="280" r:id="rId7"/>
    <p:sldId id="281" r:id="rId8"/>
    <p:sldId id="278" r:id="rId9"/>
    <p:sldId id="275" r:id="rId10"/>
    <p:sldId id="271" r:id="rId11"/>
    <p:sldId id="276" r:id="rId12"/>
    <p:sldId id="277" r:id="rId13"/>
    <p:sldId id="279" r:id="rId14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AC242C-1A98-4432-B182-3334617538FB}">
  <a:tblStyle styleId="{97AC242C-1A98-4432-B182-3334617538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58" autoAdjust="0"/>
    <p:restoredTop sz="92871" autoAdjust="0"/>
  </p:normalViewPr>
  <p:slideViewPr>
    <p:cSldViewPr snapToGrid="0">
      <p:cViewPr varScale="1">
        <p:scale>
          <a:sx n="56" d="100"/>
          <a:sy n="56" d="100"/>
        </p:scale>
        <p:origin x="110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8173455802361E-2"/>
          <c:y val="3.0638217292418585E-2"/>
          <c:w val="0.93247470523751219"/>
          <c:h val="0.83179958873141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10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F1-4F69-8F37-4E1CA7B32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0262072"/>
        <c:axId val="360262728"/>
      </c:barChart>
      <c:catAx>
        <c:axId val="360262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0262728"/>
        <c:crosses val="autoZero"/>
        <c:auto val="0"/>
        <c:lblAlgn val="ctr"/>
        <c:lblOffset val="100"/>
        <c:noMultiLvlLbl val="0"/>
      </c:catAx>
      <c:valAx>
        <c:axId val="360262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0262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2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5326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/>
          <p:nvPr/>
        </p:nvSpPr>
        <p:spPr>
          <a:xfrm>
            <a:off x="3850442" y="9428582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0768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3:notes"/>
          <p:cNvSpPr txBox="1"/>
          <p:nvPr/>
        </p:nvSpPr>
        <p:spPr>
          <a:xfrm>
            <a:off x="3850442" y="9428582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765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4:notes"/>
          <p:cNvSpPr txBox="1"/>
          <p:nvPr/>
        </p:nvSpPr>
        <p:spPr>
          <a:xfrm>
            <a:off x="3850442" y="9428582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7021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5:notes"/>
          <p:cNvSpPr txBox="1"/>
          <p:nvPr/>
        </p:nvSpPr>
        <p:spPr>
          <a:xfrm>
            <a:off x="3850442" y="9428582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1825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43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9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94003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88902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764784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58555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18881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37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0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8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0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8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8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10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7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61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  <p:sldLayoutId id="2147484468" r:id="rId12"/>
    <p:sldLayoutId id="2147484469" r:id="rId13"/>
    <p:sldLayoutId id="2147484470" r:id="rId14"/>
    <p:sldLayoutId id="2147484471" r:id="rId15"/>
    <p:sldLayoutId id="214748447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fi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logo_rus_whi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436539"/>
            <a:ext cx="2692399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395287" y="5368835"/>
            <a:ext cx="4827343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ru-RU" sz="1800" b="1" i="0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Руководитель учреждения: Науменко Наталья Юрьевна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endParaRPr lang="ru-RU" sz="1800" b="1" i="0" u="none" strike="noStrike" cap="none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</a:t>
            </a:r>
            <a:r>
              <a:rPr lang="ru-RU" sz="1800" b="1" i="0" u="none" strike="noStrike" cap="none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уководитель</a:t>
            </a:r>
            <a:r>
              <a:rPr lang="ru-RU" sz="1800" b="1" i="0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проекта</a:t>
            </a:r>
            <a:r>
              <a:rPr lang="en-US" sz="1800" b="1" i="0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rtl="0">
              <a:lnSpc>
                <a:spcPct val="100000"/>
              </a:lnSpc>
              <a:spcAft>
                <a:spcPts val="0"/>
              </a:spcAft>
              <a:buClr>
                <a:srgbClr val="002060"/>
              </a:buClr>
              <a:buSzPts val="1400"/>
            </a:pPr>
            <a:r>
              <a:rPr lang="ru-RU" sz="1800" b="1" i="0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Медведь Татьяна Николаевна</a:t>
            </a:r>
            <a:endParaRPr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2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</p:txBody>
      </p:sp>
      <p:sp>
        <p:nvSpPr>
          <p:cNvPr id="91" name="Google Shape;91;p13"/>
          <p:cNvSpPr txBox="1"/>
          <p:nvPr/>
        </p:nvSpPr>
        <p:spPr>
          <a:xfrm>
            <a:off x="-120428" y="2441244"/>
            <a:ext cx="91440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ahoma"/>
              <a:buNone/>
            </a:pPr>
            <a:r>
              <a:rPr lang="ru-RU" sz="2800" b="1" i="0" u="none" strike="noStrik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Практика: «Фабрика звезд»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ahoma"/>
              <a:buNone/>
            </a:pP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для граждан пожилого возраста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121024"/>
            <a:ext cx="4020670" cy="23065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1" y="4015872"/>
            <a:ext cx="3429000" cy="22847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929" y="518160"/>
            <a:ext cx="6269264" cy="60405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buClr>
                <a:srgbClr val="002060"/>
              </a:buClr>
              <a:buSzPts val="3200"/>
            </a:pPr>
            <a:r>
              <a:rPr lang="ru-RU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Arial"/>
              </a:rPr>
              <a:t>Ожидаемые результаты практики</a:t>
            </a:r>
            <a:endParaRPr lang="ru-RU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966651"/>
            <a:ext cx="7689670" cy="5460275"/>
          </a:xfrm>
        </p:spPr>
        <p:txBody>
          <a:bodyPr>
            <a:normAutofit/>
          </a:bodyPr>
          <a:lstStyle/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жизненной активности пожилых людей, рост  удовлетворенности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достигнутыми личными результатами.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Новые,  яркие, положительные эмоции. </a:t>
            </a:r>
          </a:p>
          <a:p>
            <a:pPr algn="just">
              <a:lnSpc>
                <a:spcPct val="150000"/>
              </a:lnSpc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препровождения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времени,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новые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впечатления.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7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993" y="518160"/>
            <a:ext cx="5029200" cy="604058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  <a:spcBef>
                <a:spcPts val="0"/>
              </a:spcBef>
              <a:buClr>
                <a:srgbClr val="002060"/>
              </a:buClr>
              <a:buSzPts val="3200"/>
            </a:pPr>
            <a:r>
              <a:rPr lang="ru-RU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Arial"/>
              </a:rPr>
              <a:t>Стоимость реализации практики</a:t>
            </a:r>
            <a:endParaRPr lang="ru-RU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410789"/>
            <a:ext cx="7689670" cy="442395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500 тыс. рублей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4891" y="2203269"/>
            <a:ext cx="4415246" cy="40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70000"/>
              </a:lnSpc>
              <a:buClr>
                <a:srgbClr val="002060"/>
              </a:buClr>
              <a:buSzPts val="3200"/>
            </a:pPr>
            <a:r>
              <a:rPr lang="ru-RU" sz="2800" b="1" kern="1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Бюджет </a:t>
            </a:r>
            <a:r>
              <a:rPr lang="ru-RU" sz="2800" b="1" kern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практики</a:t>
            </a:r>
            <a:endParaRPr lang="ru-RU" sz="2800" b="1" kern="12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808733"/>
              </p:ext>
            </p:extLst>
          </p:nvPr>
        </p:nvGraphicFramePr>
        <p:xfrm>
          <a:off x="609601" y="2682240"/>
          <a:ext cx="7863839" cy="351450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59757">
                  <a:extLst>
                    <a:ext uri="{9D8B030D-6E8A-4147-A177-3AD203B41FA5}">
                      <a16:colId xmlns:a16="http://schemas.microsoft.com/office/drawing/2014/main" val="2075404946"/>
                    </a:ext>
                  </a:extLst>
                </a:gridCol>
                <a:gridCol w="1953656">
                  <a:extLst>
                    <a:ext uri="{9D8B030D-6E8A-4147-A177-3AD203B41FA5}">
                      <a16:colId xmlns:a16="http://schemas.microsoft.com/office/drawing/2014/main" val="4027295847"/>
                    </a:ext>
                  </a:extLst>
                </a:gridCol>
                <a:gridCol w="1303713">
                  <a:extLst>
                    <a:ext uri="{9D8B030D-6E8A-4147-A177-3AD203B41FA5}">
                      <a16:colId xmlns:a16="http://schemas.microsoft.com/office/drawing/2014/main" val="4244361068"/>
                    </a:ext>
                  </a:extLst>
                </a:gridCol>
                <a:gridCol w="1263535">
                  <a:extLst>
                    <a:ext uri="{9D8B030D-6E8A-4147-A177-3AD203B41FA5}">
                      <a16:colId xmlns:a16="http://schemas.microsoft.com/office/drawing/2014/main" val="4154770114"/>
                    </a:ext>
                  </a:extLst>
                </a:gridCol>
                <a:gridCol w="1263535">
                  <a:extLst>
                    <a:ext uri="{9D8B030D-6E8A-4147-A177-3AD203B41FA5}">
                      <a16:colId xmlns:a16="http://schemas.microsoft.com/office/drawing/2014/main" val="3299004505"/>
                    </a:ext>
                  </a:extLst>
                </a:gridCol>
                <a:gridCol w="1319643">
                  <a:extLst>
                    <a:ext uri="{9D8B030D-6E8A-4147-A177-3AD203B41FA5}">
                      <a16:colId xmlns:a16="http://schemas.microsoft.com/office/drawing/2014/main" val="2446278040"/>
                    </a:ext>
                  </a:extLst>
                </a:gridCol>
              </a:tblGrid>
              <a:tr h="87328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статьи расходов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Цена за единицу</a:t>
                      </a:r>
                    </a:p>
                    <a:p>
                      <a:pPr marL="0" algn="ctr" defTabSz="4572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</a:t>
                      </a:r>
                    </a:p>
                    <a:p>
                      <a:pPr marL="0" algn="ctr" defTabSz="4572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(ед.)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Общая стоимость</a:t>
                      </a:r>
                    </a:p>
                    <a:p>
                      <a:pPr marL="0" algn="ctr" defTabSz="4572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083769"/>
                  </a:ext>
                </a:extLst>
              </a:tr>
              <a:tr h="125852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Профессиональный комплект караоке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400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400 000,0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поступления</a:t>
                      </a:r>
                    </a:p>
                    <a:p>
                      <a:pPr marL="0" algn="ctr" defTabSz="457200" rtl="0" eaLnBrk="1" latinLnBrk="0" hangingPunct="1"/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796356"/>
                  </a:ext>
                </a:extLst>
              </a:tr>
              <a:tr h="138269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Заработная плата специалиста музыкального руководителя (за год 0,5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шт. единиц)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поступления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886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6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51" y="391886"/>
            <a:ext cx="8264484" cy="6378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«Фабрика звезд»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17" y="4394580"/>
            <a:ext cx="2589865" cy="21488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69" y="3398291"/>
            <a:ext cx="2377778" cy="31048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5" y="968991"/>
            <a:ext cx="2583762" cy="31731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04" y="1013845"/>
            <a:ext cx="2770094" cy="1847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05" y="1859508"/>
            <a:ext cx="2852383" cy="380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H="1" flipV="1">
            <a:off x="1628503" y="670559"/>
            <a:ext cx="5374526" cy="418011"/>
          </a:xfrm>
        </p:spPr>
        <p:txBody>
          <a:bodyPr>
            <a:normAutofit fontScale="90000"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Реализация практики</a:t>
            </a:r>
            <a:r>
              <a:rPr lang="ru-RU" sz="1862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862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6" name="Объект 5" title="20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431086"/>
              </p:ext>
            </p:extLst>
          </p:nvPr>
        </p:nvGraphicFramePr>
        <p:xfrm>
          <a:off x="609600" y="1088572"/>
          <a:ext cx="7663543" cy="4953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38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/>
        </p:nvSpPr>
        <p:spPr>
          <a:xfrm>
            <a:off x="580292" y="2978331"/>
            <a:ext cx="8147656" cy="357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2000"/>
            </a:pPr>
            <a:r>
              <a:rPr lang="en-US" sz="2000" b="0" i="0" u="none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ru-RU" sz="2000" b="0" i="0" u="none" dirty="0">
              <a:solidFill>
                <a:srgbClr val="25406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2000"/>
            </a:pPr>
            <a:r>
              <a:rPr lang="ru-RU" sz="7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1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</a:p>
          <a:p>
            <a:pPr marR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2000"/>
            </a:pPr>
            <a:r>
              <a:rPr lang="ru-RU" sz="1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sz="1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27000">
              <a:lnSpc>
                <a:spcPct val="90000"/>
              </a:lnSpc>
              <a:spcBef>
                <a:spcPts val="1200"/>
              </a:spcBef>
              <a:buClr>
                <a:srgbClr val="254061"/>
              </a:buClr>
              <a:buSzPts val="2000"/>
              <a:buFont typeface="Noto Sans Symbols"/>
              <a:buChar char="✔"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8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досуга граждан пожилого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возраста;</a:t>
            </a:r>
            <a:endParaRPr lang="ru-RU" sz="8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27000">
              <a:lnSpc>
                <a:spcPct val="90000"/>
              </a:lnSpc>
              <a:spcBef>
                <a:spcPts val="1200"/>
              </a:spcBef>
              <a:buClr>
                <a:srgbClr val="254061"/>
              </a:buClr>
              <a:buSzPts val="2000"/>
              <a:buFont typeface="Noto Sans Symbols"/>
              <a:buChar char="✔"/>
            </a:pP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Восстановление </a:t>
            </a:r>
            <a:r>
              <a:rPr lang="ru-RU" sz="8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психических ресурсов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пожилого возраста, </a:t>
            </a:r>
            <a:r>
              <a:rPr lang="ru-RU" sz="8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чувства потери достоинства и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неполноценности;</a:t>
            </a:r>
          </a:p>
          <a:p>
            <a:pPr indent="-127000">
              <a:lnSpc>
                <a:spcPct val="90000"/>
              </a:lnSpc>
              <a:spcBef>
                <a:spcPts val="1200"/>
              </a:spcBef>
              <a:buClr>
                <a:srgbClr val="254061"/>
              </a:buClr>
              <a:buSzPts val="2000"/>
              <a:buFont typeface="Noto Sans Symbols"/>
              <a:buChar char="✔"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</a:t>
            </a:r>
            <a:r>
              <a:rPr lang="ru-RU" sz="8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изолированности граждан пожилого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возраста;</a:t>
            </a:r>
          </a:p>
          <a:p>
            <a:pPr lvl="0" indent="-127000">
              <a:lnSpc>
                <a:spcPct val="90000"/>
              </a:lnSpc>
              <a:spcBef>
                <a:spcPts val="1200"/>
              </a:spcBef>
              <a:buClr>
                <a:srgbClr val="254061"/>
              </a:buClr>
              <a:buSzPts val="2000"/>
              <a:buFont typeface="Noto Sans Symbols"/>
              <a:buChar char="✔"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Отвлечь </a:t>
            </a:r>
            <a:r>
              <a:rPr lang="ru-RU" sz="8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 монотонности быта, предлагая новые формы организованного досуга.</a:t>
            </a:r>
          </a:p>
          <a:p>
            <a:pPr indent="-127000">
              <a:lnSpc>
                <a:spcPct val="90000"/>
              </a:lnSpc>
              <a:spcBef>
                <a:spcPts val="1200"/>
              </a:spcBef>
              <a:buClr>
                <a:srgbClr val="254061"/>
              </a:buClr>
              <a:buSzPts val="2000"/>
              <a:buFont typeface="Noto Sans Symbols"/>
              <a:buChar char="✔"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8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эмоционального состояния граждан пожилого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</a:t>
            </a:r>
            <a:endParaRPr lang="ru-RU" sz="8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27000">
              <a:lnSpc>
                <a:spcPct val="90000"/>
              </a:lnSpc>
              <a:spcBef>
                <a:spcPts val="1200"/>
              </a:spcBef>
              <a:buClr>
                <a:srgbClr val="254061"/>
              </a:buClr>
              <a:buSzPts val="2000"/>
              <a:buFont typeface="Noto Sans Symbols"/>
              <a:buChar char="✔"/>
            </a:pPr>
            <a:endParaRPr lang="ru-RU" sz="7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27000">
              <a:lnSpc>
                <a:spcPct val="90000"/>
              </a:lnSpc>
              <a:spcBef>
                <a:spcPts val="1200"/>
              </a:spcBef>
              <a:buClr>
                <a:srgbClr val="254061"/>
              </a:buClr>
              <a:buSzPts val="2000"/>
              <a:buFont typeface="Noto Sans Symbols"/>
              <a:buChar char="✔"/>
            </a:pPr>
            <a:endParaRPr lang="ru-RU" sz="7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254061"/>
              </a:buClr>
              <a:buSzPts val="2000"/>
            </a:pP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0" u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698333" y="236864"/>
            <a:ext cx="8029615" cy="303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10253F"/>
              </a:buClr>
              <a:buSzPts val="3200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Цель 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Самореализация граждан пожилого возраста, устранение чувства потери достоинства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группы</a:t>
            </a:r>
          </a:p>
          <a:p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пожилого 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endParaRPr sz="27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/>
        </p:nvSpPr>
        <p:spPr>
          <a:xfrm>
            <a:off x="571500" y="689957"/>
            <a:ext cx="8229600" cy="566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>
              <a:lnSpc>
                <a:spcPct val="90000"/>
              </a:lnSpc>
              <a:buClr>
                <a:srgbClr val="002060"/>
              </a:buClr>
              <a:buSzPts val="3200"/>
              <a:buFont typeface="Arial"/>
              <a:buNone/>
            </a:pPr>
            <a:endParaRPr sz="20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442800" y="126257"/>
            <a:ext cx="8358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002060"/>
              </a:buClr>
              <a:buSzPts val="3200"/>
            </a:pPr>
            <a:r>
              <a:rPr lang="ru-RU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  Практическая значимость практики</a:t>
            </a:r>
            <a:endParaRPr sz="32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505247"/>
              </p:ext>
            </p:extLst>
          </p:nvPr>
        </p:nvGraphicFramePr>
        <p:xfrm>
          <a:off x="571500" y="1014154"/>
          <a:ext cx="7788729" cy="5012243"/>
        </p:xfrm>
        <a:graphic>
          <a:graphicData uri="http://schemas.openxmlformats.org/drawingml/2006/table">
            <a:tbl>
              <a:tblPr firstRow="1" bandRow="1">
                <a:tableStyleId>{97AC242C-1A98-4432-B182-3334617538FB}</a:tableStyleId>
              </a:tblPr>
              <a:tblGrid>
                <a:gridCol w="7788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3699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 </a:t>
                      </a: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Профилактика негативных возрастных личностных проявлений у граждан пожилого возраста.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Улучшение качества жизни, пожилых людей в социально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активную часть общества.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8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843"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Прогнозируемая результативность </a:t>
                      </a:r>
                      <a:r>
                        <a:rPr lang="ru-RU" sz="2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практики</a:t>
                      </a:r>
                    </a:p>
                    <a:p>
                      <a:endParaRPr lang="ru-RU" sz="1800" kern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lang="ru-RU" sz="2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Улучшение эмоционального состояния граждан пожилого возраста.</a:t>
                      </a:r>
                    </a:p>
                    <a:p>
                      <a:endParaRPr lang="ru-RU" sz="2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/>
        </p:nvSpPr>
        <p:spPr>
          <a:xfrm>
            <a:off x="668740" y="696036"/>
            <a:ext cx="8229600" cy="582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«Фабрика звёзд» реализуется на базе ЛОГБУ "Приозерский КЦСОН" и направлена на активный вид отдыха для людей старшего поколения. К участию привлекались люди старшего поколения проживающие на территории Приозерского района. Для реализации практики и привлечения людей данной категории были распространены буклеты, размещена информация в СМИ. Это лучшее на сегодняшний день лекарство от депрессии и плохого настроения.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Данная практика помогает пожилым людям отвлечься от монотонности быта, познакомиться с новыми людьми устранить чувство потери достоинства, неполноценности. Интегрирует пожилых граждан в общество. В итоге у пожилых граждан  восполняется недостаток впечатлений, повышается качество жизни.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769087" y="182881"/>
            <a:ext cx="7338594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2060"/>
              </a:buClr>
              <a:buSzPts val="3200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 АЛГОРИТМА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  <a:endParaRPr sz="20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2480" y="657472"/>
            <a:ext cx="8119508" cy="5272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практики лежит работа по проведению занятий в соответствии с расписанием. Еженедельно участники практики посещали занятия по хореографии, вокалу, чтецкому искусству, советской песне. Помимо основных занятий проводились специальные мастер-классы, где обучали азам мастерства специалисты и педагоги!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практики в 2024 году приняли участие 19 человек старшего возраста, что составило более 25% от общего количества посетителей ЛОГБУ "Приозерский КЦСОН".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досуга следует учитывать эмоциональное состояние пожилого человека, а также состояние его зрения, слуха, мобильности.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этап: «Концерт Фабрика звезд» и награждение участников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участия:</a:t>
            </a:r>
          </a:p>
          <a:p>
            <a:pPr algn="just">
              <a:lnSpc>
                <a:spcPct val="115000"/>
              </a:lnSpc>
            </a:pPr>
            <a:endParaRPr lang="ru-RU" sz="1100" kern="1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0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464024"/>
            <a:ext cx="7824717" cy="557733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в практике люди пожилого возраста проживающие на территории Приозерского района Ленинградской области, без явных психических расстройств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к участию и освещению приглашали: педагогов, мастеров искусства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участников практики собрались пожилые люди, их всех объединила музыка. Пожилые люди продемонстрировали свои таланты в музыкальном и танцевальном жанре. Звучали всем знакомые песни: "Фантазер", "Королева красоты", Ты моя мелодия", "Чертово колесо", "Студент" песни о Любви, песни Иосифа </a:t>
            </a:r>
            <a:r>
              <a:rPr lang="ru-RU" sz="7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Кабзона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т.д., также исполнялись песни современных композиторов.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«Наше 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прошло в очень теплой обстановке, была дружеская 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атмосфера» - участники.</a:t>
            </a:r>
            <a:endParaRPr lang="ru-RU" sz="7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89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464024"/>
            <a:ext cx="7824717" cy="557733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 проходил в ЛОГБУ Приозерский комплексный центр социального обслуживания населения".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Наслаждаясь душевными музыкальными номерами исполнителей, в ответ были бурные, горячие аплодисменты. Веселая дружеская атмосфера музыкальной программы подарила всем присутствующим море положительных эмоций, заряд бодрости и хорошего настроения, оставил в сердцах зрителей восторг.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положительных моментах – это в первую очередь то, что многим пожилым людям нравится выступать.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195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53737"/>
          </a:xfrm>
        </p:spPr>
        <p:txBody>
          <a:bodyPr>
            <a:normAutofit/>
          </a:bodyPr>
          <a:lstStyle/>
          <a:p>
            <a:pPr fontAlgn="auto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663338"/>
            <a:ext cx="8194767" cy="4378026"/>
          </a:xfrm>
        </p:spPr>
        <p:txBody>
          <a:bodyPr>
            <a:no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расписанию ежедневно или еженедельно,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«Фабрика звезд»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посещали занятия по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хореографии, вокалу,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чтецкому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искусству, советской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песне. 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мастер-классы, где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обучили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 мастерства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этап: «Гала-концерт Фабрика звезд» и награждение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8904" y="1077587"/>
            <a:ext cx="7402286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Механизм реализации </a:t>
            </a:r>
            <a:r>
              <a:rPr lang="ru-RU" sz="2800" b="1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практики</a:t>
            </a:r>
            <a:endParaRPr lang="ru-RU" sz="2800" kern="15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kern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ru-RU" sz="1800" kern="15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 </a:t>
            </a:r>
            <a:r>
              <a:rPr lang="ru-RU" sz="1800" kern="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плану программы </a:t>
            </a:r>
            <a:r>
              <a:rPr lang="ru-RU" sz="1800" kern="15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«Фабрика звезд» проводили: специалисты и педагоги по музыке.</a:t>
            </a:r>
            <a:endParaRPr lang="ru-RU" sz="1800" kern="15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kern="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1800" kern="15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1800" kern="15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Практика «Фабрика звезд» </a:t>
            </a:r>
            <a:r>
              <a:rPr lang="ru-RU" sz="1800" kern="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пожилых граждан </a:t>
            </a:r>
            <a:r>
              <a:rPr lang="ru-RU" sz="1800" kern="15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800" kern="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ЛОГБУ «Приозерский КЦСОН» основывается на :</a:t>
            </a:r>
            <a:r>
              <a:rPr lang="ru-RU" sz="1800" b="1" u="sng" kern="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b="1" u="sng" kern="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kern="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1800" kern="15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Добровольном участии </a:t>
            </a:r>
            <a:r>
              <a:rPr lang="ru-RU" sz="1800" kern="15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мероприятиях.</a:t>
            </a:r>
            <a:r>
              <a:rPr lang="ru-RU" sz="1800" kern="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kern="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kern="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Инициативности</a:t>
            </a:r>
            <a:br>
              <a:rPr lang="ru-RU" sz="1800" kern="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kern="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1800" kern="15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Взаимодействии</a:t>
            </a:r>
            <a:r>
              <a:rPr lang="ru-RU" sz="1800" kern="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kern="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kern="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1800" kern="15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Методом </a:t>
            </a:r>
            <a:r>
              <a:rPr lang="ru-RU" sz="1800" kern="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оценки </a:t>
            </a:r>
            <a:r>
              <a:rPr lang="ru-RU" sz="1800" i="1" kern="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э</a:t>
            </a:r>
            <a:r>
              <a:rPr lang="ru-RU" sz="1800" kern="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ффективности работы данных форм и методов</a:t>
            </a:r>
            <a:br>
              <a:rPr lang="ru-RU" sz="1800" kern="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kern="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социальной работы с гражданами пожилого </a:t>
            </a:r>
            <a:r>
              <a:rPr lang="ru-RU" sz="1800" kern="15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возраста является заполнение  </a:t>
            </a:r>
            <a:r>
              <a:rPr lang="ru-RU" sz="1800" kern="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анкет.</a:t>
            </a:r>
          </a:p>
          <a:p>
            <a:pPr marL="67310" marR="260985" algn="just">
              <a:lnSpc>
                <a:spcPct val="150000"/>
              </a:lnSpc>
            </a:pPr>
            <a:r>
              <a:rPr lang="ru-RU" sz="1800" kern="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kern="15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4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8924</TotalTime>
  <Words>667</Words>
  <Application>Microsoft Office PowerPoint</Application>
  <PresentationFormat>Экран (4:3)</PresentationFormat>
  <Paragraphs>95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Noto Sans Symbols</vt:lpstr>
      <vt:lpstr>Tahoma</vt:lpstr>
      <vt:lpstr>Times New Roman</vt:lpstr>
      <vt:lpstr>Trebuchet MS</vt:lpstr>
      <vt:lpstr>Verdana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подготовки:</vt:lpstr>
      <vt:lpstr>Презентация PowerPoint</vt:lpstr>
      <vt:lpstr>Ожидаемые результаты практики</vt:lpstr>
      <vt:lpstr>Стоимость реализации практики</vt:lpstr>
      <vt:lpstr>Практика «Фабрика звезд»</vt:lpstr>
      <vt:lpstr>Реализация практики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Тулупьева Татьяна Валентиновна</dc:creator>
  <cp:lastModifiedBy>Пользователь</cp:lastModifiedBy>
  <cp:revision>219</cp:revision>
  <cp:lastPrinted>2024-10-18T10:02:32Z</cp:lastPrinted>
  <dcterms:modified xsi:type="dcterms:W3CDTF">2024-11-19T13:13:57Z</dcterms:modified>
</cp:coreProperties>
</file>