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15"/>
  </p:notesMasterIdLst>
  <p:sldIdLst>
    <p:sldId id="977" r:id="rId2"/>
    <p:sldId id="294" r:id="rId3"/>
    <p:sldId id="946" r:id="rId4"/>
    <p:sldId id="900" r:id="rId5"/>
    <p:sldId id="966" r:id="rId6"/>
    <p:sldId id="967" r:id="rId7"/>
    <p:sldId id="968" r:id="rId8"/>
    <p:sldId id="988" r:id="rId9"/>
    <p:sldId id="969" r:id="rId10"/>
    <p:sldId id="971" r:id="rId11"/>
    <p:sldId id="973" r:id="rId12"/>
    <p:sldId id="990" r:id="rId13"/>
    <p:sldId id="992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2F4"/>
    <a:srgbClr val="134965"/>
    <a:srgbClr val="104864"/>
    <a:srgbClr val="B2D3FF"/>
    <a:srgbClr val="1053ED"/>
    <a:srgbClr val="70A1F3"/>
    <a:srgbClr val="0E4AAF"/>
    <a:srgbClr val="0E3F94"/>
    <a:srgbClr val="010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338" autoAdjust="0"/>
  </p:normalViewPr>
  <p:slideViewPr>
    <p:cSldViewPr snapToGrid="0" snapToObjects="1">
      <p:cViewPr varScale="1">
        <p:scale>
          <a:sx n="106" d="100"/>
          <a:sy n="106" d="100"/>
        </p:scale>
        <p:origin x="132" y="78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Лист1!$A$6:$A$14</c:f>
              <c:strCache>
                <c:ptCount val="9"/>
                <c:pt idx="0">
                  <c:v>2 кв 2022</c:v>
                </c:pt>
                <c:pt idx="1">
                  <c:v>3 кв 2022</c:v>
                </c:pt>
                <c:pt idx="2">
                  <c:v>4 кв 2022</c:v>
                </c:pt>
                <c:pt idx="3">
                  <c:v>1 кв 2023</c:v>
                </c:pt>
                <c:pt idx="4">
                  <c:v>2 кв 2023</c:v>
                </c:pt>
                <c:pt idx="5">
                  <c:v>3 кв 2023</c:v>
                </c:pt>
                <c:pt idx="6">
                  <c:v>4 кв 2024</c:v>
                </c:pt>
                <c:pt idx="7">
                  <c:v>1 кв 2024</c:v>
                </c:pt>
                <c:pt idx="8">
                  <c:v>2 кв 2024</c:v>
                </c:pt>
              </c:strCache>
            </c:strRef>
          </c:cat>
          <c:val>
            <c:numRef>
              <c:f>Лист1!$B$6:$B$14</c:f>
              <c:numCache>
                <c:formatCode>0.0</c:formatCode>
                <c:ptCount val="9"/>
                <c:pt idx="0">
                  <c:v>40.5</c:v>
                </c:pt>
                <c:pt idx="1">
                  <c:v>41.2</c:v>
                </c:pt>
                <c:pt idx="2">
                  <c:v>42.5</c:v>
                </c:pt>
                <c:pt idx="3">
                  <c:v>47.4</c:v>
                </c:pt>
                <c:pt idx="4">
                  <c:v>47</c:v>
                </c:pt>
                <c:pt idx="5">
                  <c:v>47.6</c:v>
                </c:pt>
                <c:pt idx="6">
                  <c:v>49.9</c:v>
                </c:pt>
                <c:pt idx="7">
                  <c:v>55.9</c:v>
                </c:pt>
                <c:pt idx="8" formatCode="General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F-420C-89F9-F3237B71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253520"/>
        <c:axId val="480253848"/>
      </c:barChart>
      <c:catAx>
        <c:axId val="4802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53848"/>
        <c:crosses val="autoZero"/>
        <c:auto val="1"/>
        <c:lblAlgn val="ctr"/>
        <c:lblOffset val="100"/>
        <c:noMultiLvlLbl val="0"/>
      </c:catAx>
      <c:valAx>
        <c:axId val="48025384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5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6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5488"/>
            <a:ext cx="6437312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70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41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79377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4696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570066" y="8196529"/>
            <a:ext cx="2731165" cy="432973"/>
          </a:xfrm>
          <a:prstGeom prst="rect">
            <a:avLst/>
          </a:prstGeom>
        </p:spPr>
        <p:txBody>
          <a:bodyPr lIns="85363" tIns="42682" rIns="85363" bIns="42682"/>
          <a:lstStyle/>
          <a:p>
            <a:fld id="{0BA7CBDF-C924-41A2-B564-6EEB36597F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6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6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78191C-1140-4569-BB91-9B003E77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41329"/>
          <a:stretch/>
        </p:blipFill>
        <p:spPr>
          <a:xfrm>
            <a:off x="6695108" y="0"/>
            <a:ext cx="2494648" cy="6879314"/>
          </a:xfrm>
          <a:prstGeom prst="rect">
            <a:avLst/>
          </a:prstGeom>
        </p:spPr>
      </p:pic>
      <p:pic>
        <p:nvPicPr>
          <p:cNvPr id="9" name="Рисунок 208">
            <a:extLst>
              <a:ext uri="{FF2B5EF4-FFF2-40B4-BE49-F238E27FC236}">
                <a16:creationId xmlns:a16="http://schemas.microsoft.com/office/drawing/2014/main" id="{E1CDA7EB-78B4-40A3-976B-D5F03039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28" y="2327635"/>
            <a:ext cx="678029" cy="7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11">
            <a:extLst>
              <a:ext uri="{FF2B5EF4-FFF2-40B4-BE49-F238E27FC236}">
                <a16:creationId xmlns:a16="http://schemas.microsoft.com/office/drawing/2014/main" id="{E89681E7-5313-4726-9479-9A7A874D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134965"/>
                </a:solidFill>
                <a:latin typeface="Akrobat Black" panose="00000A00000000000000" pitchFamily="50" charset="-52"/>
              </a:rPr>
              <a:t>01</a:t>
            </a:r>
          </a:p>
        </p:txBody>
      </p:sp>
      <p:pic>
        <p:nvPicPr>
          <p:cNvPr id="11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6633341" y="6011324"/>
            <a:ext cx="2494645" cy="6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ACB19C-3613-409C-B75A-70C2FC2B5940}"/>
              </a:ext>
            </a:extLst>
          </p:cNvPr>
          <p:cNvSpPr/>
          <p:nvPr/>
        </p:nvSpPr>
        <p:spPr>
          <a:xfrm>
            <a:off x="634382" y="2327635"/>
            <a:ext cx="5695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ПРОЕКТЫ 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МЕДИЦИНА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5514AE-6667-4EFF-85BF-0145B46FBEB9}"/>
              </a:ext>
            </a:extLst>
          </p:cNvPr>
          <p:cNvSpPr/>
          <p:nvPr/>
        </p:nvSpPr>
        <p:spPr>
          <a:xfrm>
            <a:off x="634382" y="3622742"/>
            <a:ext cx="5747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Министерство здравоохранения </a:t>
            </a:r>
          </a:p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Сахалинской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297865" y="3274924"/>
            <a:ext cx="736848" cy="9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F3F43E-07E9-4166-B2E4-07B11F81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1" y="3974701"/>
            <a:ext cx="6628185" cy="2479558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51E8C76-D177-4E78-AAD3-E98172274E34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FB43A0F-4DAB-4B6A-AA4F-70746CA43465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79B7E1C-D744-43F1-B02F-7054D530DFD2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28" name="TextBox 211">
              <a:extLst>
                <a:ext uri="{FF2B5EF4-FFF2-40B4-BE49-F238E27FC236}">
                  <a16:creationId xmlns:a16="http://schemas.microsoft.com/office/drawing/2014/main" id="{4F89C992-9406-4460-A5BB-E7A72919D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17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B24FD07-26DD-413F-BCB0-38046A8A63E9}"/>
              </a:ext>
            </a:extLst>
          </p:cNvPr>
          <p:cNvSpPr txBox="1"/>
          <p:nvPr/>
        </p:nvSpPr>
        <p:spPr>
          <a:xfrm>
            <a:off x="6096000" y="1287213"/>
            <a:ext cx="59150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34965"/>
                </a:solidFill>
                <a:latin typeface="Akrobat" panose="00000600000000000000" pitchFamily="50" charset="-52"/>
              </a:rPr>
              <a:t>ИСТОЧНИК ПОЛУЧЕНИЯ ОЦЕНКИ:</a:t>
            </a:r>
            <a:r>
              <a:rPr lang="en-US" b="1" dirty="0">
                <a:solidFill>
                  <a:srgbClr val="134965"/>
                </a:solidFill>
                <a:latin typeface="Akrobat" panose="00000600000000000000" pitchFamily="50" charset="-52"/>
              </a:rPr>
              <a:t> </a:t>
            </a:r>
            <a:endParaRPr lang="ru-RU" b="1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роботизированная система </a:t>
            </a:r>
            <a:r>
              <a:rPr lang="ru-RU" sz="16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/>
            </a:r>
            <a:br>
              <a:rPr lang="ru-RU" sz="1600" dirty="0" smtClean="0">
                <a:solidFill>
                  <a:srgbClr val="134965"/>
                </a:solidFill>
                <a:latin typeface="Akrobat" panose="00000600000000000000" pitchFamily="50" charset="-52"/>
              </a:rPr>
            </a:br>
            <a:endParaRPr lang="ru-RU" sz="16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089B33-F0EB-4EDC-871D-43AF1B0A7E38}"/>
              </a:ext>
            </a:extLst>
          </p:cNvPr>
          <p:cNvSpPr txBox="1"/>
          <p:nvPr/>
        </p:nvSpPr>
        <p:spPr>
          <a:xfrm>
            <a:off x="796328" y="1223146"/>
            <a:ext cx="470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04864"/>
                </a:solidFill>
                <a:latin typeface="Akrobat" panose="00000600000000000000" pitchFamily="50" charset="-52"/>
              </a:rPr>
              <a:t>Пациенты оценивают по пятибалльной шкале удовлетворенность качеством работы </a:t>
            </a:r>
            <a:r>
              <a:rPr lang="ru-RU" sz="1600" dirty="0" smtClean="0">
                <a:solidFill>
                  <a:srgbClr val="104864"/>
                </a:solidFill>
                <a:latin typeface="Akrobat" panose="00000600000000000000" pitchFamily="50" charset="-52"/>
              </a:rPr>
              <a:t>врача и </a:t>
            </a:r>
            <a:r>
              <a:rPr lang="ru-RU" sz="1600" dirty="0">
                <a:solidFill>
                  <a:srgbClr val="104864"/>
                </a:solidFill>
                <a:latin typeface="Akrobat" panose="00000600000000000000" pitchFamily="50" charset="-52"/>
              </a:rPr>
              <a:t>доступность записи на прием.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8D623E-5D5A-4DEC-8ECC-56D7F9923B32}"/>
              </a:ext>
            </a:extLst>
          </p:cNvPr>
          <p:cNvSpPr txBox="1"/>
          <p:nvPr/>
        </p:nvSpPr>
        <p:spPr>
          <a:xfrm>
            <a:off x="3750475" y="2792625"/>
            <a:ext cx="10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2F4"/>
                </a:solidFill>
                <a:latin typeface="Akrobat" panose="00000600000000000000" pitchFamily="50" charset="-52"/>
              </a:rPr>
              <a:t>4,23</a:t>
            </a:r>
            <a:endParaRPr lang="ru-RU" sz="2400" b="1" dirty="0">
              <a:solidFill>
                <a:srgbClr val="0092F4"/>
              </a:solidFill>
              <a:latin typeface="Akrobat" panose="00000600000000000000" pitchFamily="50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595EE1-69E8-4D0D-8A8F-764D1A9BF65C}"/>
              </a:ext>
            </a:extLst>
          </p:cNvPr>
          <p:cNvSpPr txBox="1"/>
          <p:nvPr/>
        </p:nvSpPr>
        <p:spPr>
          <a:xfrm>
            <a:off x="3772114" y="3297404"/>
            <a:ext cx="109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2F4"/>
                </a:solidFill>
                <a:latin typeface="Akrobat" panose="00000600000000000000" pitchFamily="50" charset="-52"/>
              </a:rPr>
              <a:t>4</a:t>
            </a:r>
            <a:r>
              <a:rPr lang="ru-RU" sz="2400" b="1" dirty="0" smtClean="0">
                <a:solidFill>
                  <a:srgbClr val="0092F4"/>
                </a:solidFill>
                <a:latin typeface="Akrobat" panose="00000600000000000000" pitchFamily="50" charset="-52"/>
              </a:rPr>
              <a:t>,18</a:t>
            </a:r>
            <a:endParaRPr lang="ru-RU" sz="2400" b="1" dirty="0">
              <a:solidFill>
                <a:srgbClr val="0092F4"/>
              </a:solidFill>
              <a:latin typeface="Akrobat" panose="00000600000000000000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C8BD85-5513-4112-94DF-3909F2D0A3ED}"/>
              </a:ext>
            </a:extLst>
          </p:cNvPr>
          <p:cNvSpPr txBox="1"/>
          <p:nvPr/>
        </p:nvSpPr>
        <p:spPr>
          <a:xfrm>
            <a:off x="1164058" y="2841391"/>
            <a:ext cx="19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04864"/>
                </a:solidFill>
                <a:latin typeface="Akrobat" panose="00000600000000000000" pitchFamily="50" charset="-52"/>
              </a:rPr>
              <a:t>Качество</a:t>
            </a:r>
            <a:endParaRPr lang="ru-RU" dirty="0">
              <a:solidFill>
                <a:srgbClr val="104864"/>
              </a:solidFill>
              <a:latin typeface="Akrobat" panose="00000600000000000000" pitchFamily="50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5ACFA-5677-470D-ABC4-19461C001669}"/>
              </a:ext>
            </a:extLst>
          </p:cNvPr>
          <p:cNvSpPr txBox="1"/>
          <p:nvPr/>
        </p:nvSpPr>
        <p:spPr>
          <a:xfrm>
            <a:off x="1166209" y="3365850"/>
            <a:ext cx="259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04864"/>
                </a:solidFill>
                <a:latin typeface="Akrobat" panose="00000600000000000000" pitchFamily="50" charset="-52"/>
              </a:rPr>
              <a:t>Доступность</a:t>
            </a:r>
            <a:endParaRPr lang="ru-RU" dirty="0">
              <a:solidFill>
                <a:srgbClr val="104864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7E3ECA-5498-42C1-99ED-30BC1163916A}"/>
              </a:ext>
            </a:extLst>
          </p:cNvPr>
          <p:cNvSpPr txBox="1"/>
          <p:nvPr/>
        </p:nvSpPr>
        <p:spPr>
          <a:xfrm>
            <a:off x="1167999" y="2311365"/>
            <a:ext cx="402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0486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СРЕДНИЕ ЗНАЧЕНИЯ ЗА ПОСЛЕДНИЕ 30 ДНЕЙ 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B5E7F73-F66E-4CD9-86A3-1928EC5A3EE6}"/>
              </a:ext>
            </a:extLst>
          </p:cNvPr>
          <p:cNvSpPr/>
          <p:nvPr/>
        </p:nvSpPr>
        <p:spPr>
          <a:xfrm>
            <a:off x="887506" y="2292013"/>
            <a:ext cx="4584924" cy="15711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2BFA79-C8FE-4970-BCC1-854591AF7F91}"/>
              </a:ext>
            </a:extLst>
          </p:cNvPr>
          <p:cNvSpPr txBox="1"/>
          <p:nvPr/>
        </p:nvSpPr>
        <p:spPr>
          <a:xfrm>
            <a:off x="7325131" y="2267183"/>
            <a:ext cx="4156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34965"/>
                </a:solidFill>
                <a:latin typeface="Akrobat" panose="00000600000000000000" pitchFamily="50" charset="-52"/>
              </a:rPr>
              <a:t>КОНТРОЛЬ КАЧЕСТВА: </a:t>
            </a:r>
            <a:r>
              <a:rPr lang="ru-RU" sz="16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Робот автоматически уточняет причины негатива у пациентов, </a:t>
            </a: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поставивших оценку ниже 3-х баллов, для определения причин негативного восприятия</a:t>
            </a:r>
          </a:p>
          <a:p>
            <a:r>
              <a:rPr lang="ru-RU" b="1" dirty="0">
                <a:solidFill>
                  <a:srgbClr val="134965"/>
                </a:solidFill>
                <a:latin typeface="Akrobat" panose="00000600000000000000" pitchFamily="50" charset="-52"/>
              </a:rPr>
              <a:t>ЦЕЛЬ: </a:t>
            </a: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Выявить причину неудовлетворенности пациента, принять системные решения и меры, обеспечить реализацию запросов общества</a:t>
            </a:r>
          </a:p>
        </p:txBody>
      </p:sp>
      <p:sp>
        <p:nvSpPr>
          <p:cNvPr id="22" name="Shape 89">
            <a:extLst>
              <a:ext uri="{FF2B5EF4-FFF2-40B4-BE49-F238E27FC236}">
                <a16:creationId xmlns:a16="http://schemas.microsoft.com/office/drawing/2014/main" id="{D709C6AB-1B3D-458E-9F77-379EA52B8D35}"/>
              </a:ext>
            </a:extLst>
          </p:cNvPr>
          <p:cNvSpPr/>
          <p:nvPr/>
        </p:nvSpPr>
        <p:spPr>
          <a:xfrm>
            <a:off x="796328" y="577913"/>
            <a:ext cx="3130213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ПОЛУЧЕНИЕ ОЦЕНКИ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5ACFA-5677-470D-ABC4-19461C001669}"/>
              </a:ext>
            </a:extLst>
          </p:cNvPr>
          <p:cNvSpPr txBox="1"/>
          <p:nvPr/>
        </p:nvSpPr>
        <p:spPr>
          <a:xfrm>
            <a:off x="2479320" y="3606586"/>
            <a:ext cx="2595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>
                <a:solidFill>
                  <a:schemeClr val="bg1">
                    <a:lumMod val="65000"/>
                  </a:schemeClr>
                </a:solidFill>
                <a:latin typeface="Akrobat" panose="00000600000000000000" pitchFamily="50" charset="-52"/>
              </a:rPr>
              <a:t>н</a:t>
            </a:r>
            <a:r>
              <a:rPr lang="ru-RU" sz="1100" smtClean="0">
                <a:solidFill>
                  <a:schemeClr val="bg1">
                    <a:lumMod val="65000"/>
                  </a:schemeClr>
                </a:solidFill>
                <a:latin typeface="Akrobat" panose="00000600000000000000" pitchFamily="50" charset="-52"/>
              </a:rPr>
              <a:t>а 26.08.2024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Akrobat" panose="00000600000000000000" pitchFamily="50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349381" y="285750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A80732-B10D-4F2F-B9F1-FBFA15EB8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6B78BA7-4F77-4519-8020-740B2FFB2261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8244FB2-40AB-4CC5-B8BF-5615686C13E4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2F5F2B3-4522-437E-9D20-8FE1448AC8A4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27" name="TextBox 211">
              <a:extLst>
                <a:ext uri="{FF2B5EF4-FFF2-40B4-BE49-F238E27FC236}">
                  <a16:creationId xmlns:a16="http://schemas.microsoft.com/office/drawing/2014/main" id="{97C086B7-28EE-471E-AA8A-A96713831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19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5643D-8E10-474B-A15D-45C90EC7D781}"/>
              </a:ext>
            </a:extLst>
          </p:cNvPr>
          <p:cNvSpPr/>
          <p:nvPr/>
        </p:nvSpPr>
        <p:spPr>
          <a:xfrm>
            <a:off x="575443" y="1107922"/>
            <a:ext cx="4880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Проводить оценку в любом </a:t>
            </a:r>
            <a:r>
              <a:rPr lang="ru-RU" sz="20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разрезе.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Выявлять скрытые проблемы, контролировать построение </a:t>
            </a:r>
            <a:r>
              <a:rPr lang="ru-RU" sz="2000" dirty="0" err="1" smtClean="0">
                <a:solidFill>
                  <a:srgbClr val="134965"/>
                </a:solidFill>
                <a:latin typeface="Akrobat" panose="00000600000000000000" pitchFamily="50" charset="-52"/>
              </a:rPr>
              <a:t>пациентоориентированной</a:t>
            </a:r>
            <a:r>
              <a:rPr lang="ru-RU" sz="20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 модели здравоохранения.</a:t>
            </a:r>
            <a:endParaRPr lang="ru-RU" sz="20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Строить рейтинги организаций и специалистов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Обеспечить автоматизированный контроль динамики преобразований поликлиник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Создать объективную систему мотивации сотрудников всех уровней.</a:t>
            </a:r>
          </a:p>
        </p:txBody>
      </p:sp>
      <p:sp>
        <p:nvSpPr>
          <p:cNvPr id="14" name="Shape 89">
            <a:extLst>
              <a:ext uri="{FF2B5EF4-FFF2-40B4-BE49-F238E27FC236}">
                <a16:creationId xmlns:a16="http://schemas.microsoft.com/office/drawing/2014/main" id="{685705C7-27B6-40AD-AB4A-6DDB7CCD49FA}"/>
              </a:ext>
            </a:extLst>
          </p:cNvPr>
          <p:cNvSpPr/>
          <p:nvPr/>
        </p:nvSpPr>
        <p:spPr>
          <a:xfrm>
            <a:off x="796328" y="577911"/>
            <a:ext cx="3811531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СИСТЕМА ПОЗВОЛЯЕТ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779" y="285750"/>
            <a:ext cx="5919321" cy="2886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779" y="3308525"/>
            <a:ext cx="5816395" cy="3072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349381" y="285750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6609" y="3908122"/>
            <a:ext cx="1219967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19310" y="218596"/>
            <a:ext cx="6743700" cy="4591050"/>
          </a:xfrm>
          <a:prstGeom prst="rect">
            <a:avLst/>
          </a:prstGeom>
        </p:spPr>
      </p:pic>
      <p:sp>
        <p:nvSpPr>
          <p:cNvPr id="60" name="Shape 89">
            <a:extLst>
              <a:ext uri="{FF2B5EF4-FFF2-40B4-BE49-F238E27FC236}">
                <a16:creationId xmlns:a16="http://schemas.microsoft.com/office/drawing/2014/main" id="{6F029EEA-2959-4332-9CA7-0E218FBF60C5}"/>
              </a:ext>
            </a:extLst>
          </p:cNvPr>
          <p:cNvSpPr/>
          <p:nvPr/>
        </p:nvSpPr>
        <p:spPr>
          <a:xfrm>
            <a:off x="796325" y="581267"/>
            <a:ext cx="5566897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endParaRPr lang="ru-RU" sz="2800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FE782-7DD5-44A3-BB30-E60ADEBC729B}"/>
              </a:ext>
            </a:extLst>
          </p:cNvPr>
          <p:cNvSpPr txBox="1"/>
          <p:nvPr/>
        </p:nvSpPr>
        <p:spPr>
          <a:xfrm>
            <a:off x="573926" y="1863778"/>
            <a:ext cx="37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Увеличение ожидаемой продолжительности жизни до 80 лет к 2030г.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CA713-C59D-42F8-B105-133BFCB7C173}"/>
              </a:ext>
            </a:extLst>
          </p:cNvPr>
          <p:cNvSpPr txBox="1"/>
          <p:nvPr/>
        </p:nvSpPr>
        <p:spPr>
          <a:xfrm>
            <a:off x="906766" y="799398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ЦЕЛЬ: </a:t>
            </a: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D90DF97C-085B-410E-89CC-D3EF9FE2E06E}"/>
              </a:ext>
            </a:extLst>
          </p:cNvPr>
          <p:cNvSpPr/>
          <p:nvPr/>
        </p:nvSpPr>
        <p:spPr>
          <a:xfrm>
            <a:off x="685883" y="1080164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bytiemoe.ru/wp-content/uploads/2021/07/prodlenie-zhizni-cheloveka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27" y="1875367"/>
            <a:ext cx="6570902" cy="45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0238036" y="365760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1454745" y="3657598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50876" y="365760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92655" y="3650651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00" y="4240051"/>
            <a:ext cx="80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72580" y="4256094"/>
            <a:ext cx="8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2030</a:t>
            </a:r>
            <a:endParaRPr lang="ru-RU" sz="2000" b="1" dirty="0">
              <a:solidFill>
                <a:srgbClr val="1F4E79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337" y="3172479"/>
            <a:ext cx="125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68,42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1113" y="2729152"/>
            <a:ext cx="179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8000"/>
                </a:solidFill>
                <a:latin typeface="Akrobat Black" panose="00000A00000000000000" pitchFamily="50" charset="-52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54745" y="3214805"/>
            <a:ext cx="179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" panose="00000600000000000000" pitchFamily="50" charset="-52"/>
              </a:rPr>
              <a:t>90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8804" y="6449990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60D5D-ED52-6A42-B6D7-23CE307B6B3E}"/>
              </a:ext>
            </a:extLst>
          </p:cNvPr>
          <p:cNvSpPr txBox="1"/>
          <p:nvPr/>
        </p:nvSpPr>
        <p:spPr>
          <a:xfrm>
            <a:off x="3296158" y="4227624"/>
            <a:ext cx="12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06DE9-3F9F-E44E-B550-954F84FE07DE}"/>
              </a:ext>
            </a:extLst>
          </p:cNvPr>
          <p:cNvSpPr txBox="1"/>
          <p:nvPr/>
        </p:nvSpPr>
        <p:spPr>
          <a:xfrm>
            <a:off x="5005955" y="3135395"/>
            <a:ext cx="179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71,14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4742" y="3129962"/>
            <a:ext cx="128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04864"/>
                </a:solidFill>
                <a:latin typeface="Akrobat Black" panose="00000A00000000000000" pitchFamily="50" charset="-52"/>
              </a:rPr>
              <a:t>70,37</a:t>
            </a:r>
          </a:p>
        </p:txBody>
      </p:sp>
      <p:sp>
        <p:nvSpPr>
          <p:cNvPr id="33" name="Овал 32"/>
          <p:cNvSpPr/>
          <p:nvPr/>
        </p:nvSpPr>
        <p:spPr>
          <a:xfrm>
            <a:off x="5319200" y="3658615"/>
            <a:ext cx="501041" cy="501041"/>
          </a:xfrm>
          <a:prstGeom prst="ellipse">
            <a:avLst/>
          </a:prstGeom>
          <a:solidFill>
            <a:schemeClr val="bg1"/>
          </a:solid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F60D5D-ED52-6A42-B6D7-23CE307B6B3E}"/>
              </a:ext>
            </a:extLst>
          </p:cNvPr>
          <p:cNvSpPr txBox="1"/>
          <p:nvPr/>
        </p:nvSpPr>
        <p:spPr>
          <a:xfrm>
            <a:off x="5005955" y="4239712"/>
            <a:ext cx="124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06.2023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7FE782-7DD5-44A3-BB30-E60ADEBC729B}"/>
              </a:ext>
            </a:extLst>
          </p:cNvPr>
          <p:cNvSpPr txBox="1"/>
          <p:nvPr/>
        </p:nvSpPr>
        <p:spPr>
          <a:xfrm>
            <a:off x="67195" y="5965484"/>
            <a:ext cx="577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000" dirty="0">
                <a:solidFill>
                  <a:srgbClr val="134965"/>
                </a:solidFill>
                <a:latin typeface="Akrobat" panose="00000600000000000000" pitchFamily="50" charset="-52"/>
              </a:rPr>
              <a:t>*по данным государственной службы статистики      </a:t>
            </a:r>
            <a:r>
              <a:rPr lang="en-US" sz="1000" dirty="0">
                <a:solidFill>
                  <a:srgbClr val="134965"/>
                </a:solidFill>
                <a:latin typeface="Akrobat" panose="00000600000000000000" pitchFamily="50" charset="-52"/>
              </a:rPr>
              <a:t>https://www.fedstat.ru/indicator/31293</a:t>
            </a:r>
            <a:endParaRPr lang="ru-RU" sz="10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30" name="TextBox 211">
            <a:extLst>
              <a:ext uri="{FF2B5EF4-FFF2-40B4-BE49-F238E27FC236}">
                <a16:creationId xmlns:a16="http://schemas.microsoft.com/office/drawing/2014/main" id="{257A2283-8857-4468-A556-A8BEF19F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21</a:t>
            </a:r>
            <a:endParaRPr lang="ru-RU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66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854B354-F4EB-448D-B891-FA2AA5FA0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0B3806E-2767-4074-BA31-D4F15B7B43EB}"/>
              </a:ext>
            </a:extLst>
          </p:cNvPr>
          <p:cNvSpPr txBox="1"/>
          <p:nvPr/>
        </p:nvSpPr>
        <p:spPr>
          <a:xfrm>
            <a:off x="409897" y="1144454"/>
            <a:ext cx="474748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  <a:t>Удовлетворенность доступностью медицины</a:t>
            </a:r>
            <a:b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</a:br>
            <a: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  <a:t>Сахалинской области</a:t>
            </a:r>
            <a:endParaRPr lang="ru-RU" sz="2000" dirty="0">
              <a:solidFill>
                <a:srgbClr val="134965"/>
              </a:solidFill>
              <a:latin typeface="Akrobat Bold" panose="00000800000000000000" pitchFamily="50" charset="-52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E6E2D33-0527-4A53-8EC0-7B987D15B5EB}"/>
              </a:ext>
            </a:extLst>
          </p:cNvPr>
          <p:cNvCxnSpPr>
            <a:cxnSpLocks/>
          </p:cNvCxnSpPr>
          <p:nvPr/>
        </p:nvCxnSpPr>
        <p:spPr>
          <a:xfrm>
            <a:off x="6130253" y="1623856"/>
            <a:ext cx="0" cy="4953603"/>
          </a:xfrm>
          <a:prstGeom prst="line">
            <a:avLst/>
          </a:prstGeom>
          <a:ln w="19050">
            <a:solidFill>
              <a:srgbClr val="1048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8804" y="6465331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5" name="Shape 89">
            <a:extLst>
              <a:ext uri="{FF2B5EF4-FFF2-40B4-BE49-F238E27FC236}">
                <a16:creationId xmlns:a16="http://schemas.microsoft.com/office/drawing/2014/main" id="{67D129F0-EDB4-40BE-9714-DF8C05B266E8}"/>
              </a:ext>
            </a:extLst>
          </p:cNvPr>
          <p:cNvSpPr/>
          <p:nvPr/>
        </p:nvSpPr>
        <p:spPr>
          <a:xfrm>
            <a:off x="419100" y="232127"/>
            <a:ext cx="10677721" cy="43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СОЦИОЛОГИЯ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1010"/>
          <a:stretch/>
        </p:blipFill>
        <p:spPr>
          <a:xfrm>
            <a:off x="7380501" y="313555"/>
            <a:ext cx="3716320" cy="536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"/>
          <a:stretch/>
        </p:blipFill>
        <p:spPr>
          <a:xfrm>
            <a:off x="7380501" y="822380"/>
            <a:ext cx="3716320" cy="498482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8E0FD8-D8EE-4DA2-AB2A-F97833A63724}"/>
              </a:ext>
            </a:extLst>
          </p:cNvPr>
          <p:cNvSpPr/>
          <p:nvPr/>
        </p:nvSpPr>
        <p:spPr>
          <a:xfrm>
            <a:off x="7937922" y="5779258"/>
            <a:ext cx="261133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Отчет АНО ДИАЛОГ</a:t>
            </a:r>
            <a:b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endParaRPr lang="ru-RU" sz="16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98728"/>
              </p:ext>
            </p:extLst>
          </p:nvPr>
        </p:nvGraphicFramePr>
        <p:xfrm>
          <a:off x="409897" y="1943190"/>
          <a:ext cx="5623434" cy="370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98E0FD8-D8EE-4DA2-AB2A-F97833A63724}"/>
              </a:ext>
            </a:extLst>
          </p:cNvPr>
          <p:cNvSpPr/>
          <p:nvPr/>
        </p:nvSpPr>
        <p:spPr>
          <a:xfrm>
            <a:off x="1749216" y="5764012"/>
            <a:ext cx="261133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Данные ВЦИОМ</a:t>
            </a:r>
            <a:b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июль </a:t>
            </a:r>
            <a:r>
              <a:rPr lang="ru-RU" sz="16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2024</a:t>
            </a:r>
            <a:endParaRPr lang="ru-RU" sz="16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1018" y="2776466"/>
            <a:ext cx="3939610" cy="855497"/>
          </a:xfrm>
          <a:prstGeom prst="ellipse">
            <a:avLst/>
          </a:prstGeom>
          <a:solidFill>
            <a:srgbClr val="00B05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60" name="Shape 89">
            <a:extLst>
              <a:ext uri="{FF2B5EF4-FFF2-40B4-BE49-F238E27FC236}">
                <a16:creationId xmlns:a16="http://schemas.microsoft.com/office/drawing/2014/main" id="{6F029EEA-2959-4332-9CA7-0E218FBF60C5}"/>
              </a:ext>
            </a:extLst>
          </p:cNvPr>
          <p:cNvSpPr/>
          <p:nvPr/>
        </p:nvSpPr>
        <p:spPr>
          <a:xfrm>
            <a:off x="466165" y="408272"/>
            <a:ext cx="5100304" cy="6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ПРОЕКТ «САХАЛИНСКАЯ ПРАКТИКА ДОСТУПНОЙ МЕДИЦИНЫ»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45C3AE-F513-75EA-FFFD-F765E53145E6}"/>
              </a:ext>
            </a:extLst>
          </p:cNvPr>
          <p:cNvSpPr/>
          <p:nvPr/>
        </p:nvSpPr>
        <p:spPr>
          <a:xfrm>
            <a:off x="575443" y="6454259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FE782-7DD5-44A3-BB30-E60ADEBC729B}"/>
              </a:ext>
            </a:extLst>
          </p:cNvPr>
          <p:cNvSpPr txBox="1"/>
          <p:nvPr/>
        </p:nvSpPr>
        <p:spPr>
          <a:xfrm>
            <a:off x="796327" y="2443141"/>
            <a:ext cx="370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Обеспечение</a:t>
            </a:r>
            <a:r>
              <a:rPr lang="en-US" sz="2000" dirty="0">
                <a:solidFill>
                  <a:srgbClr val="134965"/>
                </a:solidFill>
                <a:latin typeface="Akrobat" panose="00000600000000000000" pitchFamily="50" charset="-52"/>
              </a:rPr>
              <a:t> 100% </a:t>
            </a: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 доступности оказания медицинской помощи населению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CA713-C59D-42F8-B105-133BFCB7C173}"/>
              </a:ext>
            </a:extLst>
          </p:cNvPr>
          <p:cNvSpPr txBox="1"/>
          <p:nvPr/>
        </p:nvSpPr>
        <p:spPr>
          <a:xfrm>
            <a:off x="796326" y="199056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ЦЕЛЬ: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8B76A1-36C3-4924-A769-CE056C54302E}"/>
              </a:ext>
            </a:extLst>
          </p:cNvPr>
          <p:cNvSpPr txBox="1"/>
          <p:nvPr/>
        </p:nvSpPr>
        <p:spPr>
          <a:xfrm>
            <a:off x="796326" y="4316921"/>
            <a:ext cx="4680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Обеспечить доступность медицинской помощи </a:t>
            </a:r>
          </a:p>
          <a:p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в амбулаторных подразделениях медицинских </a:t>
            </a:r>
            <a:r>
              <a:rPr lang="ru-RU" sz="20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организаций </a:t>
            </a: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по критериям: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0DC1D7-CD3B-4515-A830-AA6EC19D934D}"/>
              </a:ext>
            </a:extLst>
          </p:cNvPr>
          <p:cNvSpPr txBox="1"/>
          <p:nvPr/>
        </p:nvSpPr>
        <p:spPr>
          <a:xfrm>
            <a:off x="796326" y="3861271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B0F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ЗАДАЧИ: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BA90CB-F17E-46F5-A814-D4B3AC450564}"/>
              </a:ext>
            </a:extLst>
          </p:cNvPr>
          <p:cNvSpPr/>
          <p:nvPr/>
        </p:nvSpPr>
        <p:spPr>
          <a:xfrm>
            <a:off x="7890792" y="1522614"/>
            <a:ext cx="41870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Прием в неотложной форме в день обращения</a:t>
            </a:r>
          </a:p>
          <a:p>
            <a:pPr marL="0" lvl="3"/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0" lvl="3"/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0" lvl="3"/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Время ожидания планового приема терапевтом, педиатром, врачом общей практики</a:t>
            </a:r>
          </a:p>
          <a:p>
            <a:pPr marL="0" lvl="3"/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0" lvl="3"/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0" lvl="3"/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Время ожидания планового приема врачом «узкой» специализации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F9DABC-0F17-46CC-BB59-651D9CC2481D}"/>
              </a:ext>
            </a:extLst>
          </p:cNvPr>
          <p:cNvSpPr txBox="1"/>
          <p:nvPr/>
        </p:nvSpPr>
        <p:spPr>
          <a:xfrm>
            <a:off x="6620343" y="1449993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krobat Black" panose="00000A00000000000000" pitchFamily="50" charset="-52"/>
              </a:rPr>
              <a:t>0</a:t>
            </a:r>
            <a:r>
              <a:rPr lang="ru-RU" b="1" dirty="0">
                <a:solidFill>
                  <a:srgbClr val="00B050"/>
                </a:solidFill>
                <a:latin typeface="Akrobat" panose="00000600000000000000" pitchFamily="50" charset="-52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krobat Black" panose="00000A00000000000000" pitchFamily="50" charset="-52"/>
              </a:rPr>
              <a:t>дней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F2F6C9-FFE4-48A5-8692-921862D5D72F}"/>
              </a:ext>
            </a:extLst>
          </p:cNvPr>
          <p:cNvSpPr txBox="1"/>
          <p:nvPr/>
        </p:nvSpPr>
        <p:spPr>
          <a:xfrm>
            <a:off x="6620343" y="2716614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krobat Black" panose="00000A00000000000000" pitchFamily="50" charset="-52"/>
              </a:rPr>
              <a:t>2</a:t>
            </a:r>
            <a:r>
              <a:rPr lang="ru-RU" b="1" dirty="0">
                <a:solidFill>
                  <a:srgbClr val="00B050"/>
                </a:solidFill>
                <a:latin typeface="Akrobat" panose="00000600000000000000" pitchFamily="50" charset="-52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krobat Black" panose="00000A00000000000000" pitchFamily="50" charset="-52"/>
              </a:rPr>
              <a:t>дня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9418CD-4518-479D-A56E-10E03BA1D3C8}"/>
              </a:ext>
            </a:extLst>
          </p:cNvPr>
          <p:cNvSpPr txBox="1"/>
          <p:nvPr/>
        </p:nvSpPr>
        <p:spPr>
          <a:xfrm>
            <a:off x="6620343" y="4061326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krobat Black" panose="00000A00000000000000" pitchFamily="50" charset="-52"/>
              </a:rPr>
              <a:t>7</a:t>
            </a:r>
            <a:r>
              <a:rPr lang="ru-RU" b="1" dirty="0">
                <a:solidFill>
                  <a:srgbClr val="00B050"/>
                </a:solidFill>
                <a:latin typeface="Akrobat" panose="00000600000000000000" pitchFamily="50" charset="-52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krobat Black" panose="00000A00000000000000" pitchFamily="50" charset="-52"/>
              </a:rPr>
              <a:t>дней</a:t>
            </a:r>
          </a:p>
        </p:txBody>
      </p:sp>
      <p:sp>
        <p:nvSpPr>
          <p:cNvPr id="20" name="TextBox 211">
            <a:extLst>
              <a:ext uri="{FF2B5EF4-FFF2-40B4-BE49-F238E27FC236}">
                <a16:creationId xmlns:a16="http://schemas.microsoft.com/office/drawing/2014/main" id="{0F6A4D9B-53AC-4D24-AC52-161E2082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02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152543D-566F-451C-83C0-3E449F6E96F3}"/>
              </a:ext>
            </a:extLst>
          </p:cNvPr>
          <p:cNvCxnSpPr>
            <a:cxnSpLocks/>
          </p:cNvCxnSpPr>
          <p:nvPr/>
        </p:nvCxnSpPr>
        <p:spPr>
          <a:xfrm>
            <a:off x="6329082" y="295835"/>
            <a:ext cx="0" cy="6281624"/>
          </a:xfrm>
          <a:prstGeom prst="line">
            <a:avLst/>
          </a:prstGeom>
          <a:ln w="19050">
            <a:solidFill>
              <a:srgbClr val="1048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D90DF97C-085B-410E-89CC-D3EF9FE2E06E}"/>
              </a:ext>
            </a:extLst>
          </p:cNvPr>
          <p:cNvSpPr/>
          <p:nvPr/>
        </p:nvSpPr>
        <p:spPr>
          <a:xfrm>
            <a:off x="575444" y="2096324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DE96155E-E935-42D1-AECD-CC5B6A559D99}"/>
              </a:ext>
            </a:extLst>
          </p:cNvPr>
          <p:cNvSpPr/>
          <p:nvPr/>
        </p:nvSpPr>
        <p:spPr>
          <a:xfrm>
            <a:off x="575444" y="3962651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494637" y="119062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FCD078-E7E7-456F-BC28-5F6ADA251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90"/>
          <a:stretch/>
        </p:blipFill>
        <p:spPr>
          <a:xfrm>
            <a:off x="6544252" y="0"/>
            <a:ext cx="5655424" cy="30403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F46294-ED4C-4F70-BD4A-3DCFD152F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9AC9BA6-71B2-41DF-8FD8-9C44A3B595D8}"/>
              </a:ext>
            </a:extLst>
          </p:cNvPr>
          <p:cNvSpPr/>
          <p:nvPr/>
        </p:nvSpPr>
        <p:spPr>
          <a:xfrm>
            <a:off x="288990" y="1425020"/>
            <a:ext cx="572724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134965"/>
                </a:solidFill>
                <a:latin typeface="Akrobat" panose="00000600000000000000" pitchFamily="50" charset="-52"/>
              </a:rPr>
              <a:t>18.11.2021 создан проектный офис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Анализ расписаний</a:t>
            </a:r>
            <a:endParaRPr lang="ru-RU" sz="19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Стандарт структуры приема</a:t>
            </a:r>
            <a:endParaRPr lang="ru-RU" sz="19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Потоки </a:t>
            </a:r>
            <a:r>
              <a:rPr lang="ru-RU" sz="1900" dirty="0">
                <a:solidFill>
                  <a:srgbClr val="134965"/>
                </a:solidFill>
                <a:latin typeface="Akrobat" panose="00000600000000000000" pitchFamily="50" charset="-52"/>
              </a:rPr>
              <a:t>пациентов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Ликвидировали регистратуры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Контроль расписаний</a:t>
            </a:r>
            <a:endParaRPr lang="ru-RU" sz="19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Система контроля нагрузки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Оперативный резерв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Обратная связь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Развитие контакт-центр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Сервис «Видео-врач»</a:t>
            </a:r>
            <a:endParaRPr lang="ru-RU" sz="19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AFE175-ADE4-4D79-A362-2A9F187134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992"/>
          <a:stretch/>
        </p:blipFill>
        <p:spPr>
          <a:xfrm>
            <a:off x="6556291" y="3098820"/>
            <a:ext cx="5643384" cy="3259403"/>
          </a:xfrm>
          <a:prstGeom prst="rect">
            <a:avLst/>
          </a:prstGeom>
        </p:spPr>
      </p:pic>
      <p:sp>
        <p:nvSpPr>
          <p:cNvPr id="13" name="Shape 89">
            <a:extLst>
              <a:ext uri="{FF2B5EF4-FFF2-40B4-BE49-F238E27FC236}">
                <a16:creationId xmlns:a16="http://schemas.microsoft.com/office/drawing/2014/main" id="{7357AB4A-A542-4475-B7E1-8EB7B076C106}"/>
              </a:ext>
            </a:extLst>
          </p:cNvPr>
          <p:cNvSpPr/>
          <p:nvPr/>
        </p:nvSpPr>
        <p:spPr>
          <a:xfrm>
            <a:off x="440727" y="359202"/>
            <a:ext cx="3497767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МЕТОДИКА РАБОТЫ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229524-935A-4B35-BE34-334AD0CCFF29}"/>
              </a:ext>
            </a:extLst>
          </p:cNvPr>
          <p:cNvSpPr/>
          <p:nvPr/>
        </p:nvSpPr>
        <p:spPr>
          <a:xfrm flipH="1">
            <a:off x="-7670" y="6380534"/>
            <a:ext cx="12207345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CA52CB-15FF-4681-99F7-8410981C0450}"/>
              </a:ext>
            </a:extLst>
          </p:cNvPr>
          <p:cNvSpPr/>
          <p:nvPr/>
        </p:nvSpPr>
        <p:spPr>
          <a:xfrm>
            <a:off x="575443" y="6454259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1" name="TextBox 211">
            <a:extLst>
              <a:ext uri="{FF2B5EF4-FFF2-40B4-BE49-F238E27FC236}">
                <a16:creationId xmlns:a16="http://schemas.microsoft.com/office/drawing/2014/main" id="{109E9653-E1EC-4FA6-9B8D-AF4B66722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  <a:latin typeface="Akrobat Black" panose="00000A00000000000000" pitchFamily="50" charset="-52"/>
              </a:rPr>
              <a:t>04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563963" y="-36241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2A50D4A-5707-4199-A614-DF814089B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FB7507-7E6A-4892-BA60-D8131662C539}"/>
              </a:ext>
            </a:extLst>
          </p:cNvPr>
          <p:cNvSpPr txBox="1"/>
          <p:nvPr/>
        </p:nvSpPr>
        <p:spPr>
          <a:xfrm>
            <a:off x="8629651" y="1590058"/>
            <a:ext cx="32738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Стандартизация расписаний работы врачей: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Увеличило поток пациентов на 30% без увеличения нагрузки врачей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Создало систему объективного контроля организации работы поликлиник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22E595-E86B-4F0E-A138-2BAADAEF5A40}"/>
              </a:ext>
            </a:extLst>
          </p:cNvPr>
          <p:cNvSpPr txBox="1"/>
          <p:nvPr/>
        </p:nvSpPr>
        <p:spPr>
          <a:xfrm>
            <a:off x="561557" y="4754256"/>
            <a:ext cx="145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БЫЛО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809426" y="5078593"/>
            <a:ext cx="167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3653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111BFC-20B3-41A8-9696-A89C8D1EF828}"/>
              </a:ext>
            </a:extLst>
          </p:cNvPr>
          <p:cNvSpPr txBox="1"/>
          <p:nvPr/>
        </p:nvSpPr>
        <p:spPr>
          <a:xfrm>
            <a:off x="8859975" y="5050717"/>
            <a:ext cx="182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5686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DFB1E-795E-451F-B773-5AB46A8DCB64}"/>
              </a:ext>
            </a:extLst>
          </p:cNvPr>
          <p:cNvSpPr txBox="1"/>
          <p:nvPr/>
        </p:nvSpPr>
        <p:spPr>
          <a:xfrm>
            <a:off x="8859975" y="4739698"/>
            <a:ext cx="159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СТАЛО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54CD1F-0633-473E-AE6B-1E47793A4E33}"/>
              </a:ext>
            </a:extLst>
          </p:cNvPr>
          <p:cNvSpPr txBox="1"/>
          <p:nvPr/>
        </p:nvSpPr>
        <p:spPr>
          <a:xfrm>
            <a:off x="790521" y="5706890"/>
            <a:ext cx="288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15.11 – 21.11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ручная выгрузка записанных на прием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750B9-24E8-4280-9D8C-D974DD291421}"/>
              </a:ext>
            </a:extLst>
          </p:cNvPr>
          <p:cNvSpPr txBox="1"/>
          <p:nvPr/>
        </p:nvSpPr>
        <p:spPr>
          <a:xfrm>
            <a:off x="8859975" y="5710706"/>
            <a:ext cx="304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06.12 – 12.12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налажен автоматический контроль расписаний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E9EC54-987D-4918-9B07-CA9CD00CA181}"/>
              </a:ext>
            </a:extLst>
          </p:cNvPr>
          <p:cNvSpPr/>
          <p:nvPr/>
        </p:nvSpPr>
        <p:spPr>
          <a:xfrm>
            <a:off x="3576759" y="5235317"/>
            <a:ext cx="352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ТАЛОНЫ К ВРАЧАМ-ТЕРАПЕВТАМ</a:t>
            </a:r>
            <a:endParaRPr lang="ru-RU" sz="1600" dirty="0">
              <a:solidFill>
                <a:srgbClr val="134965"/>
              </a:solidFill>
              <a:latin typeface="Akrobat Black" panose="00000A00000000000000" pitchFamily="50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C92C0F6-63F6-4B28-ABE0-9AF9AECD47DF}"/>
              </a:ext>
            </a:extLst>
          </p:cNvPr>
          <p:cNvGrpSpPr/>
          <p:nvPr/>
        </p:nvGrpSpPr>
        <p:grpSpPr>
          <a:xfrm>
            <a:off x="2291927" y="5162344"/>
            <a:ext cx="812617" cy="484632"/>
            <a:chOff x="3462037" y="5050717"/>
            <a:chExt cx="812617" cy="484632"/>
          </a:xfrm>
        </p:grpSpPr>
        <p:sp>
          <p:nvSpPr>
            <p:cNvPr id="31" name="Шеврон 103">
              <a:extLst>
                <a:ext uri="{FF2B5EF4-FFF2-40B4-BE49-F238E27FC236}">
                  <a16:creationId xmlns:a16="http://schemas.microsoft.com/office/drawing/2014/main" id="{F234C461-2D24-437C-A1B0-EFC4C608A039}"/>
                </a:ext>
              </a:extLst>
            </p:cNvPr>
            <p:cNvSpPr/>
            <p:nvPr/>
          </p:nvSpPr>
          <p:spPr>
            <a:xfrm>
              <a:off x="3731931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103">
              <a:extLst>
                <a:ext uri="{FF2B5EF4-FFF2-40B4-BE49-F238E27FC236}">
                  <a16:creationId xmlns:a16="http://schemas.microsoft.com/office/drawing/2014/main" id="{F58924F4-D273-421E-AA1D-0E694B85C24D}"/>
                </a:ext>
              </a:extLst>
            </p:cNvPr>
            <p:cNvSpPr/>
            <p:nvPr/>
          </p:nvSpPr>
          <p:spPr>
            <a:xfrm>
              <a:off x="4001826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103">
              <a:extLst>
                <a:ext uri="{FF2B5EF4-FFF2-40B4-BE49-F238E27FC236}">
                  <a16:creationId xmlns:a16="http://schemas.microsoft.com/office/drawing/2014/main" id="{F445F229-E6E4-44EE-B9D6-FB176E2456D3}"/>
                </a:ext>
              </a:extLst>
            </p:cNvPr>
            <p:cNvSpPr/>
            <p:nvPr/>
          </p:nvSpPr>
          <p:spPr>
            <a:xfrm>
              <a:off x="3462037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FE024B8-DD2C-4948-9B2A-EEFF3EB94664}"/>
              </a:ext>
            </a:extLst>
          </p:cNvPr>
          <p:cNvGrpSpPr/>
          <p:nvPr/>
        </p:nvGrpSpPr>
        <p:grpSpPr>
          <a:xfrm>
            <a:off x="7569490" y="5193056"/>
            <a:ext cx="812617" cy="484632"/>
            <a:chOff x="8223342" y="5050717"/>
            <a:chExt cx="812617" cy="484632"/>
          </a:xfrm>
        </p:grpSpPr>
        <p:sp>
          <p:nvSpPr>
            <p:cNvPr id="34" name="Шеврон 103">
              <a:extLst>
                <a:ext uri="{FF2B5EF4-FFF2-40B4-BE49-F238E27FC236}">
                  <a16:creationId xmlns:a16="http://schemas.microsoft.com/office/drawing/2014/main" id="{665278C5-3CE9-4AEB-8962-DF8D6B5B9EBF}"/>
                </a:ext>
              </a:extLst>
            </p:cNvPr>
            <p:cNvSpPr/>
            <p:nvPr/>
          </p:nvSpPr>
          <p:spPr>
            <a:xfrm>
              <a:off x="8493236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Шеврон 103">
              <a:extLst>
                <a:ext uri="{FF2B5EF4-FFF2-40B4-BE49-F238E27FC236}">
                  <a16:creationId xmlns:a16="http://schemas.microsoft.com/office/drawing/2014/main" id="{E8FDCA6E-8434-4648-94A6-42F63429AFB3}"/>
                </a:ext>
              </a:extLst>
            </p:cNvPr>
            <p:cNvSpPr/>
            <p:nvPr/>
          </p:nvSpPr>
          <p:spPr>
            <a:xfrm>
              <a:off x="8763131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врон 103">
              <a:extLst>
                <a:ext uri="{FF2B5EF4-FFF2-40B4-BE49-F238E27FC236}">
                  <a16:creationId xmlns:a16="http://schemas.microsoft.com/office/drawing/2014/main" id="{82BC20C6-7190-4B15-9C43-65218AB51BEF}"/>
                </a:ext>
              </a:extLst>
            </p:cNvPr>
            <p:cNvSpPr/>
            <p:nvPr/>
          </p:nvSpPr>
          <p:spPr>
            <a:xfrm>
              <a:off x="8223342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Shape 89">
            <a:extLst>
              <a:ext uri="{FF2B5EF4-FFF2-40B4-BE49-F238E27FC236}">
                <a16:creationId xmlns:a16="http://schemas.microsoft.com/office/drawing/2014/main" id="{D32C3066-97F3-4B2D-9BC9-69C53A83092B}"/>
              </a:ext>
            </a:extLst>
          </p:cNvPr>
          <p:cNvSpPr/>
          <p:nvPr/>
        </p:nvSpPr>
        <p:spPr>
          <a:xfrm>
            <a:off x="516126" y="385439"/>
            <a:ext cx="6778849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ЕДИНОЕ РАСПИСАНИЕ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AE77E54-9743-4476-9621-192B5A9C3EC6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F4D20BD-57DA-4BF9-9A8F-AF30FA045F20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D0271C9-A190-48D5-B955-A1331C711BD6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42" name="TextBox 211">
              <a:extLst>
                <a:ext uri="{FF2B5EF4-FFF2-40B4-BE49-F238E27FC236}">
                  <a16:creationId xmlns:a16="http://schemas.microsoft.com/office/drawing/2014/main" id="{6C0C3C47-185C-4F1F-8BAF-8C66B6015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05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26" y="1144038"/>
            <a:ext cx="7796983" cy="34480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494637" y="119062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5870EA-5931-4F13-A175-929F6831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C4577A-6C1F-4852-BB4F-38416F1D7BEF}"/>
              </a:ext>
            </a:extLst>
          </p:cNvPr>
          <p:cNvSpPr/>
          <p:nvPr/>
        </p:nvSpPr>
        <p:spPr>
          <a:xfrm>
            <a:off x="2" y="255626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7000">
                <a:srgbClr val="FBFCFE">
                  <a:alpha val="86000"/>
                </a:srgbClr>
              </a:gs>
              <a:gs pos="100000">
                <a:schemeClr val="bg1">
                  <a:alpha val="4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9AC9BA6-71B2-41DF-8FD8-9C44A3B595D8}"/>
              </a:ext>
            </a:extLst>
          </p:cNvPr>
          <p:cNvSpPr/>
          <p:nvPr/>
        </p:nvSpPr>
        <p:spPr>
          <a:xfrm>
            <a:off x="571379" y="1688120"/>
            <a:ext cx="58558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Цифровые решения позволяют: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Контролировать нагрузку на врачей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Контролировать соответствие расписаний стандартам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Управлять доступностью записи на прием</a:t>
            </a:r>
            <a:endParaRPr lang="en-US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Определять востребованность услуг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Автоматически контролировать выполнение функций по должности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81F041-E5FF-44D5-8499-719E5ADDA3EC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5C21F23-7ED1-47D0-A602-82E5BD3EAD0A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01F57731-2228-4403-B2A2-DF3B4C7E8611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26" name="TextBox 211">
              <a:extLst>
                <a:ext uri="{FF2B5EF4-FFF2-40B4-BE49-F238E27FC236}">
                  <a16:creationId xmlns:a16="http://schemas.microsoft.com/office/drawing/2014/main" id="{EFE9FA07-E86D-4BB1-B0AE-7F6A0CA65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06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sp>
        <p:nvSpPr>
          <p:cNvPr id="27" name="Shape 89">
            <a:extLst>
              <a:ext uri="{FF2B5EF4-FFF2-40B4-BE49-F238E27FC236}">
                <a16:creationId xmlns:a16="http://schemas.microsoft.com/office/drawing/2014/main" id="{DBFED74B-D1C2-487F-823F-C2C45A1D4941}"/>
              </a:ext>
            </a:extLst>
          </p:cNvPr>
          <p:cNvSpPr/>
          <p:nvPr/>
        </p:nvSpPr>
        <p:spPr>
          <a:xfrm>
            <a:off x="575443" y="412606"/>
            <a:ext cx="5183132" cy="6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ЧТО ДАЕТ ЕДИНОЕ ЦИФРОВОЕ ПРОСТРАНСТВО ЗДРАВООХРАНЕНИЯ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665" y="1069527"/>
            <a:ext cx="5334460" cy="255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65" y="3671401"/>
            <a:ext cx="5334460" cy="2643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494637" y="119062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8247BA-AC02-4A96-820E-3C1BBD2E1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4B825527-EC69-453F-9BF6-05291160E7BA}"/>
              </a:ext>
            </a:extLst>
          </p:cNvPr>
          <p:cNvSpPr txBox="1">
            <a:spLocks/>
          </p:cNvSpPr>
          <p:nvPr/>
        </p:nvSpPr>
        <p:spPr>
          <a:xfrm flipH="1">
            <a:off x="744445" y="1089880"/>
            <a:ext cx="5012802" cy="363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1800" b="0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КАК РАБОТАЕТ:</a:t>
            </a: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744445" y="1652522"/>
            <a:ext cx="5299674" cy="1703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При невозможности записи пациент помещается в лист ожидания, пациент может определить желаемую дату приема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Операторами подбираются подходящие специалисты из всех организаций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С пациентом связывается  </a:t>
            </a:r>
            <a:r>
              <a:rPr lang="en-US" sz="1800" dirty="0">
                <a:solidFill>
                  <a:srgbClr val="134965"/>
                </a:solidFill>
                <a:latin typeface="Akrobat" panose="00000600000000000000" pitchFamily="50" charset="-52"/>
              </a:rPr>
              <a:t>call</a:t>
            </a:r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-центр, согласовывается дата визита, осуществляется запись на прием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54B8E33-E722-4179-BE5C-1DFB9F033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" y="4489236"/>
            <a:ext cx="1089876" cy="10898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4BBA4D-1003-4507-BE23-D1BE6939B159}"/>
              </a:ext>
            </a:extLst>
          </p:cNvPr>
          <p:cNvSpPr txBox="1"/>
          <p:nvPr/>
        </p:nvSpPr>
        <p:spPr>
          <a:xfrm>
            <a:off x="1798765" y="4338516"/>
            <a:ext cx="501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4965"/>
                </a:solidFill>
                <a:latin typeface="Akrobat Black" panose="00000A00000000000000" pitchFamily="50" charset="-52"/>
              </a:rPr>
              <a:t>      ЛИСТ ОЖИДАНИЯ: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механизм гарантированного приема врачом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механизм оценки кадрового обеспечения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механизм выявления организационных проблем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8A1C0-394D-4F70-AD35-646A42ECE0E7}"/>
              </a:ext>
            </a:extLst>
          </p:cNvPr>
          <p:cNvSpPr txBox="1"/>
          <p:nvPr/>
        </p:nvSpPr>
        <p:spPr>
          <a:xfrm>
            <a:off x="7047187" y="4665978"/>
            <a:ext cx="51448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Akrobat" panose="00000600000000000000" pitchFamily="50" charset="-52"/>
              </a:rPr>
              <a:t>+ </a:t>
            </a:r>
            <a:r>
              <a:rPr lang="ru-RU" sz="6000" b="1" dirty="0" smtClean="0">
                <a:solidFill>
                  <a:srgbClr val="00B050"/>
                </a:solidFill>
                <a:latin typeface="Akrobat" panose="00000600000000000000" pitchFamily="50" charset="-52"/>
              </a:rPr>
              <a:t>245 145 </a:t>
            </a:r>
            <a:endParaRPr lang="ru-RU" sz="6000" b="1" dirty="0">
              <a:solidFill>
                <a:srgbClr val="00B050"/>
              </a:solidFill>
              <a:latin typeface="Akrobat" panose="00000600000000000000" pitchFamily="50" charset="-52"/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  <a:latin typeface="Akrobat" panose="00000600000000000000" pitchFamily="50" charset="-52"/>
              </a:rPr>
              <a:t>  </a:t>
            </a:r>
            <a:r>
              <a:rPr lang="ru-RU" sz="2000" dirty="0" smtClean="0">
                <a:solidFill>
                  <a:srgbClr val="00B050"/>
                </a:solidFill>
                <a:latin typeface="Akrobat" panose="00000600000000000000" pitchFamily="50" charset="-52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Akrobat" panose="00000600000000000000" pitchFamily="50" charset="-52"/>
              </a:rPr>
              <a:t>человека получили </a:t>
            </a:r>
            <a:r>
              <a:rPr lang="ru-RU" sz="2000" dirty="0" smtClean="0">
                <a:solidFill>
                  <a:srgbClr val="00B050"/>
                </a:solidFill>
                <a:latin typeface="Akrobat" panose="00000600000000000000" pitchFamily="50" charset="-52"/>
              </a:rPr>
              <a:t>помощь</a:t>
            </a:r>
            <a:r>
              <a:rPr lang="en-US" sz="2000" dirty="0" smtClean="0">
                <a:solidFill>
                  <a:srgbClr val="00B050"/>
                </a:solidFill>
                <a:latin typeface="Akrobat" panose="00000600000000000000" pitchFamily="50" charset="-52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Akrobat" panose="00000600000000000000" pitchFamily="50" charset="-52"/>
              </a:rPr>
            </a:b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с 26.08.2023 по 26.08.2024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Shape 89">
            <a:extLst>
              <a:ext uri="{FF2B5EF4-FFF2-40B4-BE49-F238E27FC236}">
                <a16:creationId xmlns:a16="http://schemas.microsoft.com/office/drawing/2014/main" id="{1E85CD29-E933-412E-85EA-804B529B3C80}"/>
              </a:ext>
            </a:extLst>
          </p:cNvPr>
          <p:cNvSpPr/>
          <p:nvPr/>
        </p:nvSpPr>
        <p:spPr>
          <a:xfrm>
            <a:off x="796327" y="577914"/>
            <a:ext cx="2906097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ЛИСТ ОЖИДАНИЯ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1FE5A6D-0E6A-461F-AA16-03EF754E09DF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9400DDB-71BB-4596-A95A-5A437A1F9DA3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5990B75-DB54-48D1-BDB3-634D365F5968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25" name="TextBox 211">
              <a:extLst>
                <a:ext uri="{FF2B5EF4-FFF2-40B4-BE49-F238E27FC236}">
                  <a16:creationId xmlns:a16="http://schemas.microsoft.com/office/drawing/2014/main" id="{E46C004F-B73C-4629-9147-1A5CC0BB9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07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118" y="266700"/>
            <a:ext cx="6046281" cy="3704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494637" y="119062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6937D6-D1A5-4400-8C9D-1690B888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4B825527-EC69-453F-9BF6-05291160E7BA}"/>
              </a:ext>
            </a:extLst>
          </p:cNvPr>
          <p:cNvSpPr txBox="1">
            <a:spLocks/>
          </p:cNvSpPr>
          <p:nvPr/>
        </p:nvSpPr>
        <p:spPr>
          <a:xfrm flipH="1">
            <a:off x="796327" y="1568274"/>
            <a:ext cx="4363502" cy="4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ru-RU" sz="1800" b="0" dirty="0">
                <a:solidFill>
                  <a:srgbClr val="134965"/>
                </a:solidFill>
                <a:latin typeface="Akrobat" panose="00000600000000000000" pitchFamily="50" charset="-52"/>
              </a:rPr>
              <a:t>ЗА КОРОТКИЙ ПЕРИОД, СО СТАРТА ПРОЕКТА:</a:t>
            </a: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796327" y="2099817"/>
            <a:ext cx="4887297" cy="12177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Выявили самые востребованные специальности врачей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1800" dirty="0">
                <a:solidFill>
                  <a:srgbClr val="134965"/>
                </a:solidFill>
                <a:latin typeface="Akrobat" panose="00000600000000000000" pitchFamily="50" charset="-52"/>
              </a:rPr>
              <a:t>Выявили организационные ошибки в поликлиниках (на примере назначения примере УЗИ)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796327" y="4614742"/>
            <a:ext cx="488729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Введены дополнительные ставки для </a:t>
            </a:r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оперативного резерва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A96F05-BD9C-4912-A0D4-B9030D18EC20}"/>
              </a:ext>
            </a:extLst>
          </p:cNvPr>
          <p:cNvSpPr/>
          <p:nvPr/>
        </p:nvSpPr>
        <p:spPr>
          <a:xfrm>
            <a:off x="796327" y="3543485"/>
            <a:ext cx="498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34965"/>
                </a:solidFill>
                <a:latin typeface="Akrobat" panose="00000600000000000000" pitchFamily="50" charset="-52"/>
              </a:rPr>
              <a:t>С помощью листа ожидания объективно определены востребованные профили для формирования кадрового резерва</a:t>
            </a:r>
          </a:p>
        </p:txBody>
      </p:sp>
      <p:sp>
        <p:nvSpPr>
          <p:cNvPr id="18" name="Shape 89">
            <a:extLst>
              <a:ext uri="{FF2B5EF4-FFF2-40B4-BE49-F238E27FC236}">
                <a16:creationId xmlns:a16="http://schemas.microsoft.com/office/drawing/2014/main" id="{C77E3CCA-3025-4F55-BA69-DD5905EA324D}"/>
              </a:ext>
            </a:extLst>
          </p:cNvPr>
          <p:cNvSpPr/>
          <p:nvPr/>
        </p:nvSpPr>
        <p:spPr>
          <a:xfrm>
            <a:off x="796327" y="424026"/>
            <a:ext cx="4609391" cy="6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ЛИСТ ОЖИДАНИЯ. ОБЪЕКТИВИЗАЦИЯ РЕШЕНИЙ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338991-79ED-413E-9427-08A97EEEFDB9}"/>
              </a:ext>
            </a:extLst>
          </p:cNvPr>
          <p:cNvGrpSpPr/>
          <p:nvPr/>
        </p:nvGrpSpPr>
        <p:grpSpPr>
          <a:xfrm>
            <a:off x="-7670" y="6380534"/>
            <a:ext cx="12231682" cy="477467"/>
            <a:chOff x="-7670" y="6380534"/>
            <a:chExt cx="12231682" cy="4774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4F1216A-0C13-409E-964A-0CF482712502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7AC368-833C-4B14-8DEE-8B06F3D02CDA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  <p:sp>
          <p:nvSpPr>
            <p:cNvPr id="23" name="TextBox 211">
              <a:extLst>
                <a:ext uri="{FF2B5EF4-FFF2-40B4-BE49-F238E27FC236}">
                  <a16:creationId xmlns:a16="http://schemas.microsoft.com/office/drawing/2014/main" id="{898E2991-0E51-468E-A98F-4095116C8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6174" y="6507343"/>
              <a:ext cx="477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t>08</a:t>
              </a:r>
              <a:endParaRPr lang="ru-RU" alt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973B961A-5536-4866-B607-21C64A899711}"/>
              </a:ext>
            </a:extLst>
          </p:cNvPr>
          <p:cNvSpPr/>
          <p:nvPr/>
        </p:nvSpPr>
        <p:spPr>
          <a:xfrm>
            <a:off x="575444" y="2151930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889811C8-19E9-445D-B48A-D018638C42F4}"/>
              </a:ext>
            </a:extLst>
          </p:cNvPr>
          <p:cNvSpPr/>
          <p:nvPr/>
        </p:nvSpPr>
        <p:spPr>
          <a:xfrm>
            <a:off x="575444" y="2788417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98C26B7A-BC96-4336-B80F-5C44AC92C6C6}"/>
              </a:ext>
            </a:extLst>
          </p:cNvPr>
          <p:cNvSpPr/>
          <p:nvPr/>
        </p:nvSpPr>
        <p:spPr>
          <a:xfrm>
            <a:off x="575444" y="3630879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A7C9945C-656B-46EC-B567-D1C913BBD967}"/>
              </a:ext>
            </a:extLst>
          </p:cNvPr>
          <p:cNvSpPr/>
          <p:nvPr/>
        </p:nvSpPr>
        <p:spPr>
          <a:xfrm>
            <a:off x="575444" y="4715728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02" y="1231598"/>
            <a:ext cx="5634991" cy="41376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349381" y="285750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86338" y="2960292"/>
            <a:ext cx="8302835" cy="565249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9A2D00-B6C4-422B-B93F-4974C5277A09}"/>
              </a:ext>
            </a:extLst>
          </p:cNvPr>
          <p:cNvGrpSpPr/>
          <p:nvPr/>
        </p:nvGrpSpPr>
        <p:grpSpPr>
          <a:xfrm flipH="1">
            <a:off x="131735" y="6214688"/>
            <a:ext cx="12049879" cy="5304836"/>
            <a:chOff x="575441" y="6423481"/>
            <a:chExt cx="11311462" cy="369332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2B2ECD7-EAFF-4583-9219-F1E0B13A412F}"/>
                </a:ext>
              </a:extLst>
            </p:cNvPr>
            <p:cNvSpPr/>
            <p:nvPr/>
          </p:nvSpPr>
          <p:spPr>
            <a:xfrm>
              <a:off x="11702172" y="64234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41CFF06-D1EF-4DB2-B4B2-A10FEEA67266}"/>
                </a:ext>
              </a:extLst>
            </p:cNvPr>
            <p:cNvSpPr/>
            <p:nvPr/>
          </p:nvSpPr>
          <p:spPr>
            <a:xfrm>
              <a:off x="575441" y="6454259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26639358-E889-4892-A08E-E3CFF8F7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0B33AF4-0F17-4E91-B52B-9BA307DC96CA}"/>
              </a:ext>
            </a:extLst>
          </p:cNvPr>
          <p:cNvSpPr/>
          <p:nvPr/>
        </p:nvSpPr>
        <p:spPr>
          <a:xfrm>
            <a:off x="3" y="5693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1" name="Shape 89">
            <a:extLst>
              <a:ext uri="{FF2B5EF4-FFF2-40B4-BE49-F238E27FC236}">
                <a16:creationId xmlns:a16="http://schemas.microsoft.com/office/drawing/2014/main" id="{67D129F0-EDB4-40BE-9714-DF8C05B266E8}"/>
              </a:ext>
            </a:extLst>
          </p:cNvPr>
          <p:cNvSpPr/>
          <p:nvPr/>
        </p:nvSpPr>
        <p:spPr>
          <a:xfrm>
            <a:off x="628219" y="123204"/>
            <a:ext cx="10677721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КАДРЫ ПОД ПОТРЕБНОСТЬ ЛЮДЕЙ</a:t>
            </a:r>
          </a:p>
        </p:txBody>
      </p:sp>
      <p:pic>
        <p:nvPicPr>
          <p:cNvPr id="12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10534650" y="6070717"/>
            <a:ext cx="1646964" cy="75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9021276" y="72052"/>
            <a:ext cx="2494645" cy="6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sp>
        <p:nvSpPr>
          <p:cNvPr id="14" name="TextBox 211">
            <a:extLst>
              <a:ext uri="{FF2B5EF4-FFF2-40B4-BE49-F238E27FC236}">
                <a16:creationId xmlns:a16="http://schemas.microsoft.com/office/drawing/2014/main" id="{0F6A4D9B-53AC-4D24-AC52-161E2082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09</a:t>
            </a:r>
            <a:endParaRPr lang="ru-RU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8804" y="6465331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7662" y="-332924"/>
            <a:ext cx="5230080" cy="35605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676BF1-4BEC-4389-A2DA-404319C47D93}"/>
              </a:ext>
            </a:extLst>
          </p:cNvPr>
          <p:cNvSpPr/>
          <p:nvPr/>
        </p:nvSpPr>
        <p:spPr>
          <a:xfrm>
            <a:off x="907580" y="1039276"/>
            <a:ext cx="549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</a:rPr>
              <a:t>определяем Фактическую потребность в специалистах</a:t>
            </a:r>
          </a:p>
        </p:txBody>
      </p:sp>
      <p:sp>
        <p:nvSpPr>
          <p:cNvPr id="19" name="Shape 89">
            <a:extLst>
              <a:ext uri="{FF2B5EF4-FFF2-40B4-BE49-F238E27FC236}">
                <a16:creationId xmlns:a16="http://schemas.microsoft.com/office/drawing/2014/main" id="{B90FF5FA-899A-4324-9560-8F80D514F8BB}"/>
              </a:ext>
            </a:extLst>
          </p:cNvPr>
          <p:cNvSpPr/>
          <p:nvPr/>
        </p:nvSpPr>
        <p:spPr>
          <a:xfrm>
            <a:off x="518394" y="900237"/>
            <a:ext cx="856492" cy="7460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236DCA00-C11D-46FE-8C21-1606622AA3A2}"/>
              </a:ext>
            </a:extLst>
          </p:cNvPr>
          <p:cNvSpPr txBox="1">
            <a:spLocks/>
          </p:cNvSpPr>
          <p:nvPr/>
        </p:nvSpPr>
        <p:spPr>
          <a:xfrm flipH="1">
            <a:off x="775463" y="571732"/>
            <a:ext cx="5889619" cy="4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1800" dirty="0">
                <a:solidFill>
                  <a:srgbClr val="104864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ПРИНЦИП КАДРОВОГО ПЛАНИРОВАНИЯ:</a:t>
            </a:r>
            <a:endParaRPr lang="ru-RU" sz="1800" b="1" dirty="0">
              <a:solidFill>
                <a:srgbClr val="104864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22E595-E86B-4F0E-A138-2BAADAEF5A40}"/>
              </a:ext>
            </a:extLst>
          </p:cNvPr>
          <p:cNvSpPr txBox="1"/>
          <p:nvPr/>
        </p:nvSpPr>
        <p:spPr>
          <a:xfrm>
            <a:off x="1930764" y="3860976"/>
            <a:ext cx="26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СТАТИСТИЧЕСКАЯ ПОТРЕБНОСТЬ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2407186" y="4389384"/>
            <a:ext cx="1672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320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C92C0F6-63F6-4B28-ABE0-9AF9AECD47DF}"/>
              </a:ext>
            </a:extLst>
          </p:cNvPr>
          <p:cNvGrpSpPr/>
          <p:nvPr/>
        </p:nvGrpSpPr>
        <p:grpSpPr>
          <a:xfrm>
            <a:off x="4244027" y="4725317"/>
            <a:ext cx="812617" cy="484632"/>
            <a:chOff x="3462037" y="5050717"/>
            <a:chExt cx="812617" cy="484632"/>
          </a:xfrm>
        </p:grpSpPr>
        <p:sp>
          <p:nvSpPr>
            <p:cNvPr id="32" name="Шеврон 103">
              <a:extLst>
                <a:ext uri="{FF2B5EF4-FFF2-40B4-BE49-F238E27FC236}">
                  <a16:creationId xmlns:a16="http://schemas.microsoft.com/office/drawing/2014/main" id="{F234C461-2D24-437C-A1B0-EFC4C608A039}"/>
                </a:ext>
              </a:extLst>
            </p:cNvPr>
            <p:cNvSpPr/>
            <p:nvPr/>
          </p:nvSpPr>
          <p:spPr>
            <a:xfrm>
              <a:off x="3731931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103">
              <a:extLst>
                <a:ext uri="{FF2B5EF4-FFF2-40B4-BE49-F238E27FC236}">
                  <a16:creationId xmlns:a16="http://schemas.microsoft.com/office/drawing/2014/main" id="{F58924F4-D273-421E-AA1D-0E694B85C24D}"/>
                </a:ext>
              </a:extLst>
            </p:cNvPr>
            <p:cNvSpPr/>
            <p:nvPr/>
          </p:nvSpPr>
          <p:spPr>
            <a:xfrm>
              <a:off x="4001826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врон 103">
              <a:extLst>
                <a:ext uri="{FF2B5EF4-FFF2-40B4-BE49-F238E27FC236}">
                  <a16:creationId xmlns:a16="http://schemas.microsoft.com/office/drawing/2014/main" id="{F445F229-E6E4-44EE-B9D6-FB176E2456D3}"/>
                </a:ext>
              </a:extLst>
            </p:cNvPr>
            <p:cNvSpPr/>
            <p:nvPr/>
          </p:nvSpPr>
          <p:spPr>
            <a:xfrm>
              <a:off x="3462037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22E595-E86B-4F0E-A138-2BAADAEF5A40}"/>
              </a:ext>
            </a:extLst>
          </p:cNvPr>
          <p:cNvSpPr txBox="1"/>
          <p:nvPr/>
        </p:nvSpPr>
        <p:spPr>
          <a:xfrm>
            <a:off x="2750297" y="5147514"/>
            <a:ext cx="260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врачей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C92C0F6-63F6-4B28-ABE0-9AF9AECD47DF}"/>
              </a:ext>
            </a:extLst>
          </p:cNvPr>
          <p:cNvGrpSpPr/>
          <p:nvPr/>
        </p:nvGrpSpPr>
        <p:grpSpPr>
          <a:xfrm>
            <a:off x="7525487" y="4701837"/>
            <a:ext cx="812617" cy="484632"/>
            <a:chOff x="3462037" y="5050717"/>
            <a:chExt cx="812617" cy="484632"/>
          </a:xfrm>
        </p:grpSpPr>
        <p:sp>
          <p:nvSpPr>
            <p:cNvPr id="37" name="Шеврон 103">
              <a:extLst>
                <a:ext uri="{FF2B5EF4-FFF2-40B4-BE49-F238E27FC236}">
                  <a16:creationId xmlns:a16="http://schemas.microsoft.com/office/drawing/2014/main" id="{F234C461-2D24-437C-A1B0-EFC4C608A039}"/>
                </a:ext>
              </a:extLst>
            </p:cNvPr>
            <p:cNvSpPr/>
            <p:nvPr/>
          </p:nvSpPr>
          <p:spPr>
            <a:xfrm>
              <a:off x="3731931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Шеврон 103">
              <a:extLst>
                <a:ext uri="{FF2B5EF4-FFF2-40B4-BE49-F238E27FC236}">
                  <a16:creationId xmlns:a16="http://schemas.microsoft.com/office/drawing/2014/main" id="{F58924F4-D273-421E-AA1D-0E694B85C24D}"/>
                </a:ext>
              </a:extLst>
            </p:cNvPr>
            <p:cNvSpPr/>
            <p:nvPr/>
          </p:nvSpPr>
          <p:spPr>
            <a:xfrm>
              <a:off x="4001826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врон 103">
              <a:extLst>
                <a:ext uri="{FF2B5EF4-FFF2-40B4-BE49-F238E27FC236}">
                  <a16:creationId xmlns:a16="http://schemas.microsoft.com/office/drawing/2014/main" id="{F445F229-E6E4-44EE-B9D6-FB176E2456D3}"/>
                </a:ext>
              </a:extLst>
            </p:cNvPr>
            <p:cNvSpPr/>
            <p:nvPr/>
          </p:nvSpPr>
          <p:spPr>
            <a:xfrm>
              <a:off x="3462037" y="5050717"/>
              <a:ext cx="272828" cy="484632"/>
            </a:xfrm>
            <a:prstGeom prst="chevron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822E595-E86B-4F0E-A138-2BAADAEF5A40}"/>
              </a:ext>
            </a:extLst>
          </p:cNvPr>
          <p:cNvSpPr txBox="1"/>
          <p:nvPr/>
        </p:nvSpPr>
        <p:spPr>
          <a:xfrm>
            <a:off x="7947036" y="3883621"/>
            <a:ext cx="26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РЕАЛЬНАЯ ПОТРЕБНОСТЬ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8423458" y="4412029"/>
            <a:ext cx="1672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108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22E595-E86B-4F0E-A138-2BAADAEF5A40}"/>
              </a:ext>
            </a:extLst>
          </p:cNvPr>
          <p:cNvSpPr txBox="1"/>
          <p:nvPr/>
        </p:nvSpPr>
        <p:spPr>
          <a:xfrm>
            <a:off x="8689160" y="5147514"/>
            <a:ext cx="260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врачей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8170" y="5461262"/>
            <a:ext cx="3887603" cy="541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ИСХОДЯ ИЗ ПОРЯДКОВ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 ОКАЗАНИЯ И ШТАТНЫХ РАСПИСАНИЙ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50198" y="5461262"/>
            <a:ext cx="327044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С УЧЕТОМ ПОТРЕБНОСТИ: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 ПО ЛИСТАМ ОЖИДАНИЯ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ПРОГНОЗА ВЫХОДА НА ПЕНСИЮ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" panose="00000600000000000000" pitchFamily="50" charset="-52"/>
              </a:rPr>
              <a:t>РАЗВИТИЯ КАЧЕСТВА ПОМОЩИ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1E9EC54-987D-4918-9B07-CA9CD00CA181}"/>
              </a:ext>
            </a:extLst>
          </p:cNvPr>
          <p:cNvSpPr/>
          <p:nvPr/>
        </p:nvSpPr>
        <p:spPr>
          <a:xfrm>
            <a:off x="5600998" y="4620626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АНАЛИЗ</a:t>
            </a:r>
            <a:b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</a:br>
            <a:r>
              <a:rPr lang="ru-RU" sz="2000" b="1" dirty="0">
                <a:solidFill>
                  <a:srgbClr val="134965"/>
                </a:solidFill>
                <a:latin typeface="Akrobat Black" panose="00000A00000000000000" pitchFamily="50" charset="-52"/>
              </a:rPr>
              <a:t>ДАННЫХ</a:t>
            </a:r>
            <a:endParaRPr lang="ru-RU" sz="1600" dirty="0">
              <a:solidFill>
                <a:srgbClr val="134965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285" y="0"/>
            <a:ext cx="4110807" cy="2267422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8023468" y="2196580"/>
            <a:ext cx="490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</a:rPr>
              <a:t>Доклад Мурашко М.А. 07.08.2023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946640" y="1656236"/>
            <a:ext cx="588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</a:rPr>
              <a:t>привлекаем специалистов для удовлетворения потребности пациентов</a:t>
            </a:r>
          </a:p>
        </p:txBody>
      </p:sp>
      <p:sp>
        <p:nvSpPr>
          <p:cNvPr id="51" name="Shape 89">
            <a:extLst>
              <a:ext uri="{FF2B5EF4-FFF2-40B4-BE49-F238E27FC236}">
                <a16:creationId xmlns:a16="http://schemas.microsoft.com/office/drawing/2014/main" id="{7933B58A-36F2-4D4B-B168-BC523206BAE3}"/>
              </a:ext>
            </a:extLst>
          </p:cNvPr>
          <p:cNvSpPr/>
          <p:nvPr/>
        </p:nvSpPr>
        <p:spPr>
          <a:xfrm>
            <a:off x="537257" y="1569252"/>
            <a:ext cx="694897" cy="74601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2" name="Shape 89">
            <a:extLst>
              <a:ext uri="{FF2B5EF4-FFF2-40B4-BE49-F238E27FC236}">
                <a16:creationId xmlns:a16="http://schemas.microsoft.com/office/drawing/2014/main" id="{D41300AB-251A-45EF-8CE1-DBFF300DEFC5}"/>
              </a:ext>
            </a:extLst>
          </p:cNvPr>
          <p:cNvSpPr/>
          <p:nvPr/>
        </p:nvSpPr>
        <p:spPr>
          <a:xfrm>
            <a:off x="537257" y="2142289"/>
            <a:ext cx="1950736" cy="74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A5FB05C-2199-4AF6-9A09-7B2CEBD62A2A}"/>
              </a:ext>
            </a:extLst>
          </p:cNvPr>
          <p:cNvSpPr/>
          <p:nvPr/>
        </p:nvSpPr>
        <p:spPr>
          <a:xfrm>
            <a:off x="924527" y="2364769"/>
            <a:ext cx="602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</a:rPr>
              <a:t>корректируем штатную численность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7525487" y="2765874"/>
            <a:ext cx="4901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  <a:t>Участковых врачей </a:t>
            </a:r>
            <a:b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  <a:t>на 10 000 тыс. населения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7514296" y="3242930"/>
            <a:ext cx="4901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  <a:t>Средних медработников </a:t>
            </a:r>
            <a:b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</a:b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  <a:t>на 10 000 тыс. населения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6670170" y="2759437"/>
            <a:ext cx="92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6,8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6232338" y="3203577"/>
            <a:ext cx="133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92F4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126,7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6002560" y="3583837"/>
            <a:ext cx="490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</a:rPr>
              <a:t>*по данным федерального регистра на 01.08.2023 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F1B173A-A0CD-4DF4-B864-D77A15514BFB}"/>
              </a:ext>
            </a:extLst>
          </p:cNvPr>
          <p:cNvSpPr/>
          <p:nvPr/>
        </p:nvSpPr>
        <p:spPr>
          <a:xfrm>
            <a:off x="7597765" y="2476713"/>
            <a:ext cx="4901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krobat" panose="00000600000000000000" pitchFamily="50" charset="-52"/>
              </a:rPr>
              <a:t>Сахалинская область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10334957" y="2734101"/>
            <a:ext cx="92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b="1" dirty="0">
              <a:solidFill>
                <a:srgbClr val="00B050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6E2752-39F5-45F9-9BFA-5CB0DAFBFE38}"/>
              </a:ext>
            </a:extLst>
          </p:cNvPr>
          <p:cNvSpPr txBox="1"/>
          <p:nvPr/>
        </p:nvSpPr>
        <p:spPr>
          <a:xfrm>
            <a:off x="9897125" y="3178241"/>
            <a:ext cx="133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ru-RU" sz="2800" b="1" dirty="0">
              <a:solidFill>
                <a:srgbClr val="00B050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Текст 7">
            <a:extLst>
              <a:ext uri="{FF2B5EF4-FFF2-40B4-BE49-F238E27FC236}">
                <a16:creationId xmlns:a16="http://schemas.microsoft.com/office/drawing/2014/main" id="{236DCA00-C11D-46FE-8C21-1606622AA3A2}"/>
              </a:ext>
            </a:extLst>
          </p:cNvPr>
          <p:cNvSpPr txBox="1">
            <a:spLocks/>
          </p:cNvSpPr>
          <p:nvPr/>
        </p:nvSpPr>
        <p:spPr>
          <a:xfrm flipH="1">
            <a:off x="6678510" y="2527395"/>
            <a:ext cx="925500" cy="4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1800" dirty="0">
                <a:solidFill>
                  <a:srgbClr val="104864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ФАКТ:</a:t>
            </a:r>
            <a:endParaRPr lang="ru-RU" sz="1800" b="1" dirty="0">
              <a:solidFill>
                <a:srgbClr val="104864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Текст 7">
            <a:extLst>
              <a:ext uri="{FF2B5EF4-FFF2-40B4-BE49-F238E27FC236}">
                <a16:creationId xmlns:a16="http://schemas.microsoft.com/office/drawing/2014/main" id="{236DCA00-C11D-46FE-8C21-1606622AA3A2}"/>
              </a:ext>
            </a:extLst>
          </p:cNvPr>
          <p:cNvSpPr txBox="1">
            <a:spLocks/>
          </p:cNvSpPr>
          <p:nvPr/>
        </p:nvSpPr>
        <p:spPr>
          <a:xfrm flipH="1">
            <a:off x="10311249" y="2493867"/>
            <a:ext cx="925500" cy="445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ru-RU" sz="1800" dirty="0">
                <a:solidFill>
                  <a:srgbClr val="00B050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ПЛАН:</a:t>
            </a:r>
            <a:endParaRPr lang="ru-RU" sz="1800" b="1" dirty="0">
              <a:solidFill>
                <a:srgbClr val="00B050"/>
              </a:solidFill>
              <a:latin typeface="Akrobat" panose="000006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494637" y="119062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25E9C5-15E8-4125-8DF8-DF14D83C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D62AB6-63C4-453A-A1BC-1BA07EA07B03}"/>
              </a:ext>
            </a:extLst>
          </p:cNvPr>
          <p:cNvGrpSpPr/>
          <p:nvPr/>
        </p:nvGrpSpPr>
        <p:grpSpPr>
          <a:xfrm>
            <a:off x="-7670" y="6380534"/>
            <a:ext cx="12207345" cy="477467"/>
            <a:chOff x="-7670" y="6380534"/>
            <a:chExt cx="12207345" cy="47746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0FEFE5A-06ED-44B5-A231-22BA229F16FB}"/>
                </a:ext>
              </a:extLst>
            </p:cNvPr>
            <p:cNvSpPr/>
            <p:nvPr/>
          </p:nvSpPr>
          <p:spPr>
            <a:xfrm flipH="1">
              <a:off x="-7670" y="6380534"/>
              <a:ext cx="12207345" cy="477467"/>
            </a:xfrm>
            <a:prstGeom prst="rect">
              <a:avLst/>
            </a:prstGeom>
            <a:solidFill>
              <a:srgbClr val="13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 dirty="0">
                <a:latin typeface="Akrobat" panose="00000600000000000000" pitchFamily="50" charset="-52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54715C0-50E3-4602-BE23-9538791934F3}"/>
                </a:ext>
              </a:extLst>
            </p:cNvPr>
            <p:cNvSpPr/>
            <p:nvPr/>
          </p:nvSpPr>
          <p:spPr>
            <a:xfrm>
              <a:off x="575443" y="6454259"/>
              <a:ext cx="2957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Akrobat" panose="00000600000000000000" pitchFamily="50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ЦИФРОВОЙ ЭФФЕКТИВНЫЙ РЕГИОН</a:t>
              </a: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9AC9BA6-71B2-41DF-8FD8-9C44A3B595D8}"/>
              </a:ext>
            </a:extLst>
          </p:cNvPr>
          <p:cNvSpPr/>
          <p:nvPr/>
        </p:nvSpPr>
        <p:spPr>
          <a:xfrm>
            <a:off x="796328" y="1275299"/>
            <a:ext cx="6845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34965"/>
                </a:solidFill>
                <a:latin typeface="Akrobat" panose="00000600000000000000" pitchFamily="50" charset="-52"/>
              </a:rPr>
              <a:t>Ежедневно в автоматическом режиме в чат-бот Губернатора области направляются отчеты:</a:t>
            </a:r>
            <a:endParaRPr lang="ru-RU" sz="22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5643D-8E10-474B-A15D-45C90EC7D781}"/>
              </a:ext>
            </a:extLst>
          </p:cNvPr>
          <p:cNvSpPr/>
          <p:nvPr/>
        </p:nvSpPr>
        <p:spPr>
          <a:xfrm>
            <a:off x="796328" y="2531156"/>
            <a:ext cx="68454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Доступность записи на прием к врачу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Загруженности стационаров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Выполнения планов по диспансеризации и профилактическим осмотрам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Выполнения региональной программы углубленного обследования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34965"/>
                </a:solidFill>
                <a:latin typeface="Akrobat" panose="00000600000000000000" pitchFamily="50" charset="-52"/>
              </a:rPr>
              <a:t>Результаты обратной связи от пациентов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1456CA1-E546-4CBA-A324-0FC9073DE7FF}"/>
              </a:ext>
            </a:extLst>
          </p:cNvPr>
          <p:cNvGrpSpPr/>
          <p:nvPr/>
        </p:nvGrpSpPr>
        <p:grpSpPr>
          <a:xfrm>
            <a:off x="8142818" y="5033943"/>
            <a:ext cx="3840550" cy="1252731"/>
            <a:chOff x="4536261" y="4313789"/>
            <a:chExt cx="7384078" cy="240857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8395B75-817E-4618-B542-4F36BD536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261" y="4313789"/>
              <a:ext cx="4177377" cy="2408578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484CFB3-5274-46D9-840E-0476B8EE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1147" y="4313789"/>
              <a:ext cx="3139192" cy="240857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812" y="3124968"/>
            <a:ext cx="3848225" cy="1605459"/>
          </a:xfrm>
          <a:prstGeom prst="rect">
            <a:avLst/>
          </a:prstGeom>
        </p:spPr>
      </p:pic>
      <p:sp>
        <p:nvSpPr>
          <p:cNvPr id="25" name="Shape 89">
            <a:extLst>
              <a:ext uri="{FF2B5EF4-FFF2-40B4-BE49-F238E27FC236}">
                <a16:creationId xmlns:a16="http://schemas.microsoft.com/office/drawing/2014/main" id="{230BCF86-6151-4190-A7E1-7A9B15E6D6FF}"/>
              </a:ext>
            </a:extLst>
          </p:cNvPr>
          <p:cNvSpPr/>
          <p:nvPr/>
        </p:nvSpPr>
        <p:spPr>
          <a:xfrm>
            <a:off x="796328" y="577914"/>
            <a:ext cx="5837554" cy="37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ЕЖЕДНЕВНЫЕ ОТЧЕТЫ ГУБЕРНАТОРУ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818" y="609665"/>
            <a:ext cx="3840550" cy="2569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1349381" y="285750"/>
            <a:ext cx="635712" cy="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33764</TotalTime>
  <Words>652</Words>
  <Application>Microsoft Office PowerPoint</Application>
  <PresentationFormat>Широкоэкранный</PresentationFormat>
  <Paragraphs>161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Aharoni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Golos Text</vt:lpstr>
      <vt:lpstr>Helvetica</vt:lpstr>
      <vt:lpstr>Rosatom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Чупахин Валерий Сергеевич</cp:lastModifiedBy>
  <cp:revision>500</cp:revision>
  <cp:lastPrinted>2021-03-17T09:01:35Z</cp:lastPrinted>
  <dcterms:modified xsi:type="dcterms:W3CDTF">2024-11-21T00:24:12Z</dcterms:modified>
</cp:coreProperties>
</file>