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5" r:id="rId1"/>
  </p:sldMasterIdLst>
  <p:notesMasterIdLst>
    <p:notesMasterId r:id="rId11"/>
  </p:notesMasterIdLst>
  <p:sldIdLst>
    <p:sldId id="977" r:id="rId2"/>
    <p:sldId id="991" r:id="rId3"/>
    <p:sldId id="985" r:id="rId4"/>
    <p:sldId id="1003" r:id="rId5"/>
    <p:sldId id="999" r:id="rId6"/>
    <p:sldId id="1000" r:id="rId7"/>
    <p:sldId id="1002" r:id="rId8"/>
    <p:sldId id="1001" r:id="rId9"/>
    <p:sldId id="992" r:id="rId10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415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2F4"/>
    <a:srgbClr val="134965"/>
    <a:srgbClr val="104864"/>
    <a:srgbClr val="B2D3FF"/>
    <a:srgbClr val="1053ED"/>
    <a:srgbClr val="70A1F3"/>
    <a:srgbClr val="0E4AAF"/>
    <a:srgbClr val="0E3F94"/>
    <a:srgbClr val="010E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1338" autoAdjust="0"/>
  </p:normalViewPr>
  <p:slideViewPr>
    <p:cSldViewPr snapToGrid="0" snapToObjects="1">
      <p:cViewPr varScale="1">
        <p:scale>
          <a:sx n="106" d="100"/>
          <a:sy n="106" d="100"/>
        </p:scale>
        <p:origin x="132" y="78"/>
      </p:cViewPr>
      <p:guideLst>
        <p:guide pos="415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r.nikitin\Downloads\&#1057;&#1084;&#1077;&#1088;&#1090;&#1085;&#1086;&#1089;&#1090;&#110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'ИТОГО в2'!$A$60</c:f>
              <c:strCache>
                <c:ptCount val="1"/>
                <c:pt idx="0">
                  <c:v>Дети юноши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'ИТОГО в2'!$B$59:$F$59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'ИТОГО в2'!$B$60:$F$60</c:f>
              <c:numCache>
                <c:formatCode>General</c:formatCode>
                <c:ptCount val="5"/>
                <c:pt idx="0">
                  <c:v>55</c:v>
                </c:pt>
                <c:pt idx="1">
                  <c:v>55</c:v>
                </c:pt>
                <c:pt idx="2">
                  <c:v>52</c:v>
                </c:pt>
                <c:pt idx="3">
                  <c:v>48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1C-40E9-A64E-DCCF909418AD}"/>
            </c:ext>
          </c:extLst>
        </c:ser>
        <c:ser>
          <c:idx val="1"/>
          <c:order val="1"/>
          <c:tx>
            <c:strRef>
              <c:f>'ИТОГО в2'!$A$61</c:f>
              <c:strCache>
                <c:ptCount val="1"/>
                <c:pt idx="0">
                  <c:v>Старше трудоспособного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'ИТОГО в2'!$B$59:$F$59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'ИТОГО в2'!$B$61:$F$61</c:f>
              <c:numCache>
                <c:formatCode>General</c:formatCode>
                <c:ptCount val="5"/>
                <c:pt idx="0">
                  <c:v>4702</c:v>
                </c:pt>
                <c:pt idx="1">
                  <c:v>5307</c:v>
                </c:pt>
                <c:pt idx="2">
                  <c:v>6108</c:v>
                </c:pt>
                <c:pt idx="3">
                  <c:v>5092</c:v>
                </c:pt>
                <c:pt idx="4">
                  <c:v>4571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1C-40E9-A64E-DCCF909418AD}"/>
            </c:ext>
          </c:extLst>
        </c:ser>
        <c:ser>
          <c:idx val="2"/>
          <c:order val="2"/>
          <c:tx>
            <c:strRef>
              <c:f>'ИТОГО в2'!$A$62</c:f>
              <c:strCache>
                <c:ptCount val="1"/>
                <c:pt idx="0">
                  <c:v>Трудоспособное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'ИТОГО в2'!$B$59:$F$59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'ИТОГО в2'!$B$62:$F$62</c:f>
              <c:numCache>
                <c:formatCode>General</c:formatCode>
                <c:ptCount val="5"/>
                <c:pt idx="0">
                  <c:v>1307</c:v>
                </c:pt>
                <c:pt idx="1">
                  <c:v>1283</c:v>
                </c:pt>
                <c:pt idx="2">
                  <c:v>1430</c:v>
                </c:pt>
                <c:pt idx="3">
                  <c:v>1304</c:v>
                </c:pt>
                <c:pt idx="4">
                  <c:v>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1C-40E9-A64E-DCCF909418A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716931056"/>
        <c:axId val="716930224"/>
      </c:barChart>
      <c:lineChart>
        <c:grouping val="standard"/>
        <c:varyColors val="0"/>
        <c:ser>
          <c:idx val="3"/>
          <c:order val="3"/>
          <c:tx>
            <c:strRef>
              <c:f>'ИТОГО в2'!$A$63</c:f>
              <c:strCache>
                <c:ptCount val="1"/>
                <c:pt idx="0">
                  <c:v>Общая смертность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3975">
                <a:solidFill>
                  <a:schemeClr val="accent4"/>
                </a:solidFill>
                <a:prstDash val="dash"/>
              </a:ln>
              <a:effectLst/>
            </c:spPr>
          </c:marker>
          <c:dLbls>
            <c:dLbl>
              <c:idx val="0"/>
              <c:layout>
                <c:manualLayout>
                  <c:x val="-7.5107294022189247E-3"/>
                  <c:y val="-3.90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11C-40E9-A64E-DCCF909418AD}"/>
                </c:ext>
              </c:extLst>
            </c:dLbl>
            <c:dLbl>
              <c:idx val="1"/>
              <c:layout>
                <c:manualLayout>
                  <c:x val="-3.7553647011094394E-3"/>
                  <c:y val="-5.208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011C-40E9-A64E-DCCF909418AD}"/>
                </c:ext>
              </c:extLst>
            </c:dLbl>
            <c:dLbl>
              <c:idx val="2"/>
              <c:layout>
                <c:manualLayout>
                  <c:x val="1.2517882337031373E-2"/>
                  <c:y val="-1.9531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011C-40E9-A64E-DCCF909418AD}"/>
                </c:ext>
              </c:extLst>
            </c:dLbl>
            <c:dLbl>
              <c:idx val="3"/>
              <c:layout>
                <c:manualLayout>
                  <c:x val="8.7625176359220243E-3"/>
                  <c:y val="-1.519097222222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011C-40E9-A64E-DCCF909418AD}"/>
                </c:ext>
              </c:extLst>
            </c:dLbl>
            <c:dLbl>
              <c:idx val="4"/>
              <c:layout>
                <c:manualLayout>
                  <c:x val="0"/>
                  <c:y val="-2.60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011C-40E9-A64E-DCCF909418AD}"/>
                </c:ext>
              </c:extLst>
            </c:dLbl>
            <c:spPr>
              <a:solidFill>
                <a:srgbClr val="FFC000">
                  <a:lumMod val="20000"/>
                  <a:lumOff val="8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'ИТОГО в2'!$B$59:$F$59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'ИТОГО в2'!$B$63:$F$63</c:f>
              <c:numCache>
                <c:formatCode>General</c:formatCode>
                <c:ptCount val="5"/>
                <c:pt idx="0">
                  <c:v>6064</c:v>
                </c:pt>
                <c:pt idx="1">
                  <c:v>6645</c:v>
                </c:pt>
                <c:pt idx="2">
                  <c:v>7590</c:v>
                </c:pt>
                <c:pt idx="3">
                  <c:v>6444</c:v>
                </c:pt>
                <c:pt idx="4">
                  <c:v>6035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11C-40E9-A64E-DCCF909418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16931056"/>
        <c:axId val="716930224"/>
      </c:lineChart>
      <c:lineChart>
        <c:grouping val="standard"/>
        <c:varyColors val="0"/>
        <c:ser>
          <c:idx val="4"/>
          <c:order val="4"/>
          <c:tx>
            <c:strRef>
              <c:f>'ИТОГО в2'!$A$64</c:f>
              <c:strCache>
                <c:ptCount val="1"/>
                <c:pt idx="0">
                  <c:v>Коэф-т смертности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301004353009697E-2"/>
                  <c:y val="3.610782878065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011C-40E9-A64E-DCCF909418AD}"/>
                </c:ext>
              </c:extLst>
            </c:dLbl>
            <c:dLbl>
              <c:idx val="1"/>
              <c:layout>
                <c:manualLayout>
                  <c:x val="2.128916214015868E-2"/>
                  <c:y val="3.6107828780656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011C-40E9-A64E-DCCF909418AD}"/>
                </c:ext>
              </c:extLst>
            </c:dLbl>
            <c:dLbl>
              <c:idx val="2"/>
              <c:layout>
                <c:manualLayout>
                  <c:x val="2.1289162140158593E-2"/>
                  <c:y val="5.0149762195355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011C-40E9-A64E-DCCF909418AD}"/>
                </c:ext>
              </c:extLst>
            </c:dLbl>
            <c:dLbl>
              <c:idx val="3"/>
              <c:layout>
                <c:manualLayout>
                  <c:x val="1.5375505990114603E-2"/>
                  <c:y val="4.61377812197275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011C-40E9-A64E-DCCF909418AD}"/>
                </c:ext>
              </c:extLst>
            </c:dLbl>
            <c:dLbl>
              <c:idx val="4"/>
              <c:layout>
                <c:manualLayout>
                  <c:x val="2.128916214015868E-2"/>
                  <c:y val="4.21258002440989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011C-40E9-A64E-DCCF909418AD}"/>
                </c:ext>
              </c:extLst>
            </c:dLbl>
            <c:spPr>
              <a:solidFill>
                <a:srgbClr val="5B9BD5">
                  <a:lumMod val="40000"/>
                  <a:lumOff val="60000"/>
                </a:srgbClr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'ИТОГО в2'!$B$59:$F$59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'ИТОГО в2'!$B$64:$F$64</c:f>
              <c:numCache>
                <c:formatCode>0.00</c:formatCode>
                <c:ptCount val="5"/>
                <c:pt idx="0" formatCode="General">
                  <c:v>12.5</c:v>
                </c:pt>
                <c:pt idx="1">
                  <c:v>13.7</c:v>
                </c:pt>
                <c:pt idx="2">
                  <c:v>15.6</c:v>
                </c:pt>
                <c:pt idx="3">
                  <c:v>13.8</c:v>
                </c:pt>
                <c:pt idx="4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011C-40E9-A64E-DCCF909418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758896"/>
        <c:axId val="865758480"/>
      </c:lineChart>
      <c:catAx>
        <c:axId val="716931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930224"/>
        <c:crosses val="autoZero"/>
        <c:auto val="1"/>
        <c:lblAlgn val="ctr"/>
        <c:lblOffset val="100"/>
        <c:noMultiLvlLbl val="0"/>
      </c:catAx>
      <c:valAx>
        <c:axId val="71693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16931056"/>
        <c:crosses val="autoZero"/>
        <c:crossBetween val="between"/>
      </c:valAx>
      <c:valAx>
        <c:axId val="865758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65758896"/>
        <c:crosses val="max"/>
        <c:crossBetween val="between"/>
      </c:valAx>
      <c:catAx>
        <c:axId val="86575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5758480"/>
        <c:crosses val="autoZero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Лист1!$A$6:$A$14</c:f>
              <c:strCache>
                <c:ptCount val="9"/>
                <c:pt idx="0">
                  <c:v>2 кв 2022</c:v>
                </c:pt>
                <c:pt idx="1">
                  <c:v>3 кв 2022</c:v>
                </c:pt>
                <c:pt idx="2">
                  <c:v>4 кв 2022</c:v>
                </c:pt>
                <c:pt idx="3">
                  <c:v>1 кв 2023</c:v>
                </c:pt>
                <c:pt idx="4">
                  <c:v>2 кв 2023</c:v>
                </c:pt>
                <c:pt idx="5">
                  <c:v>3 кв 2023</c:v>
                </c:pt>
                <c:pt idx="6">
                  <c:v>4 кв 2024</c:v>
                </c:pt>
                <c:pt idx="7">
                  <c:v>1 кв 2024</c:v>
                </c:pt>
                <c:pt idx="8">
                  <c:v>2 кв 2024</c:v>
                </c:pt>
              </c:strCache>
            </c:strRef>
          </c:cat>
          <c:val>
            <c:numRef>
              <c:f>Лист1!$B$6:$B$14</c:f>
              <c:numCache>
                <c:formatCode>0.0</c:formatCode>
                <c:ptCount val="9"/>
                <c:pt idx="0">
                  <c:v>40.5</c:v>
                </c:pt>
                <c:pt idx="1">
                  <c:v>41.2</c:v>
                </c:pt>
                <c:pt idx="2">
                  <c:v>42.5</c:v>
                </c:pt>
                <c:pt idx="3">
                  <c:v>47.4</c:v>
                </c:pt>
                <c:pt idx="4">
                  <c:v>47</c:v>
                </c:pt>
                <c:pt idx="5">
                  <c:v>47.6</c:v>
                </c:pt>
                <c:pt idx="6">
                  <c:v>49.9</c:v>
                </c:pt>
                <c:pt idx="7">
                  <c:v>55.9</c:v>
                </c:pt>
                <c:pt idx="8" formatCode="General">
                  <c:v>56.5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2F-420C-89F9-F3237B715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253520"/>
        <c:axId val="480253848"/>
      </c:barChart>
      <c:catAx>
        <c:axId val="480253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53848"/>
        <c:crosses val="autoZero"/>
        <c:auto val="1"/>
        <c:lblAlgn val="ctr"/>
        <c:lblOffset val="100"/>
        <c:noMultiLvlLbl val="0"/>
      </c:catAx>
      <c:valAx>
        <c:axId val="480253848"/>
        <c:scaling>
          <c:orientation val="minMax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025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3F6D4A-6919-401C-BEA5-5EC768B5605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0B1C2E88-F291-486A-869B-5E269FC78795}">
      <dgm:prSet phldrT="[Текст]"/>
      <dgm:spPr/>
      <dgm:t>
        <a:bodyPr/>
        <a:lstStyle/>
        <a:p>
          <a:r>
            <a:rPr lang="ru-RU" smtClean="0"/>
            <a:t>Проводник не лечит, а помогает своевременно получить медицинскую услугу.</a:t>
          </a:r>
          <a:endParaRPr lang="ru-RU"/>
        </a:p>
      </dgm:t>
    </dgm:pt>
    <dgm:pt modelId="{EDB4286B-32E8-4600-945A-5D7F288502DE}" type="parTrans" cxnId="{71721821-F91E-47C7-B5EA-6054427ADC21}">
      <dgm:prSet/>
      <dgm:spPr/>
      <dgm:t>
        <a:bodyPr/>
        <a:lstStyle/>
        <a:p>
          <a:endParaRPr lang="ru-RU"/>
        </a:p>
      </dgm:t>
    </dgm:pt>
    <dgm:pt modelId="{AF0CCB49-4B2B-4987-9687-8E2E753E10A9}" type="sibTrans" cxnId="{71721821-F91E-47C7-B5EA-6054427ADC21}">
      <dgm:prSet/>
      <dgm:spPr/>
      <dgm:t>
        <a:bodyPr/>
        <a:lstStyle/>
        <a:p>
          <a:endParaRPr lang="ru-RU"/>
        </a:p>
      </dgm:t>
    </dgm:pt>
    <dgm:pt modelId="{A3B1D0D2-12B1-4594-B023-0A8C3C3E4E40}">
      <dgm:prSet/>
      <dgm:spPr/>
      <dgm:t>
        <a:bodyPr/>
        <a:lstStyle/>
        <a:p>
          <a:r>
            <a:rPr lang="ru-RU" dirty="0" smtClean="0"/>
            <a:t>Будь внимательным к подопечным. Заботься о каждом, как о родном человеке.</a:t>
          </a:r>
          <a:endParaRPr lang="ru-RU" dirty="0"/>
        </a:p>
      </dgm:t>
    </dgm:pt>
    <dgm:pt modelId="{2F329266-586F-4763-8177-9B64E370A887}" type="parTrans" cxnId="{ADA91B10-8CB8-4EA6-A7B1-A455BEF9064E}">
      <dgm:prSet/>
      <dgm:spPr/>
      <dgm:t>
        <a:bodyPr/>
        <a:lstStyle/>
        <a:p>
          <a:endParaRPr lang="ru-RU"/>
        </a:p>
      </dgm:t>
    </dgm:pt>
    <dgm:pt modelId="{2938BAE5-6D6D-43D5-8ABC-5D210902A8D9}" type="sibTrans" cxnId="{ADA91B10-8CB8-4EA6-A7B1-A455BEF9064E}">
      <dgm:prSet/>
      <dgm:spPr/>
      <dgm:t>
        <a:bodyPr/>
        <a:lstStyle/>
        <a:p>
          <a:endParaRPr lang="ru-RU"/>
        </a:p>
      </dgm:t>
    </dgm:pt>
    <dgm:pt modelId="{E0A17FEF-FAD8-4222-9D22-A3A8C6037FE4}">
      <dgm:prSet/>
      <dgm:spPr/>
      <dgm:t>
        <a:bodyPr/>
        <a:lstStyle/>
        <a:p>
          <a:r>
            <a:rPr lang="ru-RU" dirty="0" smtClean="0"/>
            <a:t>Если у подопечного проблемы с медициной, то они становятся вашими общими.</a:t>
          </a:r>
          <a:endParaRPr lang="ru-RU" dirty="0"/>
        </a:p>
      </dgm:t>
    </dgm:pt>
    <dgm:pt modelId="{C4E59C2C-F632-4930-B8CE-3EEB7DE7503D}" type="parTrans" cxnId="{28C3B84E-05C9-4B1F-AFFF-78A4BC7DB550}">
      <dgm:prSet/>
      <dgm:spPr/>
      <dgm:t>
        <a:bodyPr/>
        <a:lstStyle/>
        <a:p>
          <a:endParaRPr lang="ru-RU"/>
        </a:p>
      </dgm:t>
    </dgm:pt>
    <dgm:pt modelId="{A43AFEF7-BD11-4CF9-8C1E-E94496C6EA4F}" type="sibTrans" cxnId="{28C3B84E-05C9-4B1F-AFFF-78A4BC7DB550}">
      <dgm:prSet/>
      <dgm:spPr/>
      <dgm:t>
        <a:bodyPr/>
        <a:lstStyle/>
        <a:p>
          <a:endParaRPr lang="ru-RU"/>
        </a:p>
      </dgm:t>
    </dgm:pt>
    <dgm:pt modelId="{4F239D04-EEE4-46C8-8706-5EBB38D4FA43}">
      <dgm:prSet/>
      <dgm:spPr/>
      <dgm:t>
        <a:bodyPr/>
        <a:lstStyle/>
        <a:p>
          <a:r>
            <a:rPr lang="ru-RU" dirty="0" smtClean="0"/>
            <a:t>Столкнулся с проблемой – разберись в деталях.</a:t>
          </a:r>
          <a:endParaRPr lang="ru-RU" dirty="0"/>
        </a:p>
      </dgm:t>
    </dgm:pt>
    <dgm:pt modelId="{CAE253C5-ADA5-46D4-BE83-DD710560BCA0}" type="parTrans" cxnId="{9F9E7A64-145A-4D1F-BB90-0E0BE477085A}">
      <dgm:prSet/>
      <dgm:spPr/>
      <dgm:t>
        <a:bodyPr/>
        <a:lstStyle/>
        <a:p>
          <a:endParaRPr lang="ru-RU"/>
        </a:p>
      </dgm:t>
    </dgm:pt>
    <dgm:pt modelId="{00731D7F-D71C-4C91-9348-FA5162C262C5}" type="sibTrans" cxnId="{9F9E7A64-145A-4D1F-BB90-0E0BE477085A}">
      <dgm:prSet/>
      <dgm:spPr/>
      <dgm:t>
        <a:bodyPr/>
        <a:lstStyle/>
        <a:p>
          <a:endParaRPr lang="ru-RU"/>
        </a:p>
      </dgm:t>
    </dgm:pt>
    <dgm:pt modelId="{0F569B94-DDBC-4BFE-B1F4-7AEEF4980E69}">
      <dgm:prSet/>
      <dgm:spPr/>
      <dgm:t>
        <a:bodyPr/>
        <a:lstStyle/>
        <a:p>
          <a:r>
            <a:rPr lang="ru-RU" dirty="0" smtClean="0"/>
            <a:t>Проблемы подопечных решаем быстро и в первые сутки.</a:t>
          </a:r>
          <a:endParaRPr lang="ru-RU" dirty="0"/>
        </a:p>
      </dgm:t>
    </dgm:pt>
    <dgm:pt modelId="{BA1F4759-601E-44D2-AB85-709771ECF9D5}" type="parTrans" cxnId="{B6FF3D88-5BCA-458B-A6B0-EADC697099D2}">
      <dgm:prSet/>
      <dgm:spPr/>
      <dgm:t>
        <a:bodyPr/>
        <a:lstStyle/>
        <a:p>
          <a:endParaRPr lang="ru-RU"/>
        </a:p>
      </dgm:t>
    </dgm:pt>
    <dgm:pt modelId="{292060BB-1888-46E7-9998-E3C39744BE3F}" type="sibTrans" cxnId="{B6FF3D88-5BCA-458B-A6B0-EADC697099D2}">
      <dgm:prSet/>
      <dgm:spPr/>
      <dgm:t>
        <a:bodyPr/>
        <a:lstStyle/>
        <a:p>
          <a:endParaRPr lang="ru-RU"/>
        </a:p>
      </dgm:t>
    </dgm:pt>
    <dgm:pt modelId="{A8034E51-36DF-4585-918F-55F594E3B9F2}">
      <dgm:prSet/>
      <dgm:spPr/>
      <dgm:t>
        <a:bodyPr/>
        <a:lstStyle/>
        <a:p>
          <a:r>
            <a:rPr lang="ru-RU" dirty="0" smtClean="0"/>
            <a:t>Не получается проводнику решить самому – есть старший товарищ – бригадир.</a:t>
          </a:r>
          <a:endParaRPr lang="ru-RU" dirty="0"/>
        </a:p>
      </dgm:t>
    </dgm:pt>
    <dgm:pt modelId="{004F0AE6-1204-4738-9E0C-A03D859011C4}" type="parTrans" cxnId="{C64B2342-A199-4734-BD57-ED103D3B0685}">
      <dgm:prSet/>
      <dgm:spPr/>
      <dgm:t>
        <a:bodyPr/>
        <a:lstStyle/>
        <a:p>
          <a:endParaRPr lang="ru-RU"/>
        </a:p>
      </dgm:t>
    </dgm:pt>
    <dgm:pt modelId="{87A2CE8E-31EB-4E8E-90A5-20657E904F1E}" type="sibTrans" cxnId="{C64B2342-A199-4734-BD57-ED103D3B0685}">
      <dgm:prSet/>
      <dgm:spPr/>
      <dgm:t>
        <a:bodyPr/>
        <a:lstStyle/>
        <a:p>
          <a:endParaRPr lang="ru-RU"/>
        </a:p>
      </dgm:t>
    </dgm:pt>
    <dgm:pt modelId="{FBDA3347-1152-4EDC-8F4C-F62916FC8E65}">
      <dgm:prSet/>
      <dgm:spPr/>
      <dgm:t>
        <a:bodyPr/>
        <a:lstStyle/>
        <a:p>
          <a:r>
            <a:rPr lang="ru-RU" dirty="0" smtClean="0"/>
            <a:t>Проводники и главный врач – товарищи, которые работают в интересах подопечного.</a:t>
          </a:r>
          <a:endParaRPr lang="ru-RU" dirty="0"/>
        </a:p>
      </dgm:t>
    </dgm:pt>
    <dgm:pt modelId="{8B94DD09-2118-4B14-BDA5-3D12EF257E49}" type="parTrans" cxnId="{2AA4901A-8B0F-43A8-A77F-9BA39BAC49FF}">
      <dgm:prSet/>
      <dgm:spPr/>
      <dgm:t>
        <a:bodyPr/>
        <a:lstStyle/>
        <a:p>
          <a:endParaRPr lang="ru-RU"/>
        </a:p>
      </dgm:t>
    </dgm:pt>
    <dgm:pt modelId="{E4E7531C-8341-4463-AE8A-B5D27C502498}" type="sibTrans" cxnId="{2AA4901A-8B0F-43A8-A77F-9BA39BAC49FF}">
      <dgm:prSet/>
      <dgm:spPr/>
      <dgm:t>
        <a:bodyPr/>
        <a:lstStyle/>
        <a:p>
          <a:endParaRPr lang="ru-RU"/>
        </a:p>
      </dgm:t>
    </dgm:pt>
    <dgm:pt modelId="{2DA22825-04FE-40F5-960D-354B924ABB98}">
      <dgm:prSet/>
      <dgm:spPr/>
      <dgm:t>
        <a:bodyPr/>
        <a:lstStyle/>
        <a:p>
          <a:r>
            <a:rPr lang="ru-RU" dirty="0" smtClean="0"/>
            <a:t>Бери ношу по себе! В круг подопечных включай тех, кому можешь уделить должное внимание.</a:t>
          </a:r>
          <a:endParaRPr lang="ru-RU" dirty="0"/>
        </a:p>
      </dgm:t>
    </dgm:pt>
    <dgm:pt modelId="{DB6B540C-CCE7-4CAA-A654-777028C86AF4}" type="parTrans" cxnId="{F0929ED5-2255-453D-9921-91BFE0A5EB71}">
      <dgm:prSet/>
      <dgm:spPr/>
      <dgm:t>
        <a:bodyPr/>
        <a:lstStyle/>
        <a:p>
          <a:endParaRPr lang="ru-RU"/>
        </a:p>
      </dgm:t>
    </dgm:pt>
    <dgm:pt modelId="{98AE4312-7F78-4752-BB24-0104D5680EBD}" type="sibTrans" cxnId="{F0929ED5-2255-453D-9921-91BFE0A5EB71}">
      <dgm:prSet/>
      <dgm:spPr/>
      <dgm:t>
        <a:bodyPr/>
        <a:lstStyle/>
        <a:p>
          <a:endParaRPr lang="ru-RU"/>
        </a:p>
      </dgm:t>
    </dgm:pt>
    <dgm:pt modelId="{C99AED29-F78B-4525-B8EE-A12CE9B0B74B}">
      <dgm:prSet/>
      <dgm:spPr/>
      <dgm:t>
        <a:bodyPr/>
        <a:lstStyle/>
        <a:p>
          <a:r>
            <a:rPr lang="ru-RU" dirty="0" smtClean="0"/>
            <a:t>Неси ответственность за результат своей работы.</a:t>
          </a:r>
          <a:endParaRPr lang="ru-RU" dirty="0"/>
        </a:p>
      </dgm:t>
    </dgm:pt>
    <dgm:pt modelId="{05508D5F-F4AF-46EC-8BC6-38163AC47DF2}" type="parTrans" cxnId="{62B170E5-9527-4272-BD0F-EB2ABE5AED8F}">
      <dgm:prSet/>
      <dgm:spPr/>
      <dgm:t>
        <a:bodyPr/>
        <a:lstStyle/>
        <a:p>
          <a:endParaRPr lang="ru-RU"/>
        </a:p>
      </dgm:t>
    </dgm:pt>
    <dgm:pt modelId="{F201A98F-E0EF-405A-BB65-7350D071C5B6}" type="sibTrans" cxnId="{62B170E5-9527-4272-BD0F-EB2ABE5AED8F}">
      <dgm:prSet/>
      <dgm:spPr/>
      <dgm:t>
        <a:bodyPr/>
        <a:lstStyle/>
        <a:p>
          <a:endParaRPr lang="ru-RU"/>
        </a:p>
      </dgm:t>
    </dgm:pt>
    <dgm:pt modelId="{85F49702-8929-4E72-AD5C-10EBECA0EFCF}">
      <dgm:prSet/>
      <dgm:spPr/>
      <dgm:t>
        <a:bodyPr/>
        <a:lstStyle/>
        <a:p>
          <a:r>
            <a:rPr lang="ru-RU" dirty="0" smtClean="0"/>
            <a:t>Если проводник работает, то продлевает жизнь подопечному. Если нет, то сокращает ее. Лень в работе проводника стоит жизни.</a:t>
          </a:r>
          <a:endParaRPr lang="ru-RU" dirty="0"/>
        </a:p>
      </dgm:t>
    </dgm:pt>
    <dgm:pt modelId="{A55EB4BB-D7D6-491A-822B-16F6F3943AAE}" type="parTrans" cxnId="{2F6F21A7-9993-4CBD-ACAF-91AE1A0F8931}">
      <dgm:prSet/>
      <dgm:spPr/>
      <dgm:t>
        <a:bodyPr/>
        <a:lstStyle/>
        <a:p>
          <a:endParaRPr lang="ru-RU"/>
        </a:p>
      </dgm:t>
    </dgm:pt>
    <dgm:pt modelId="{BF99F1D8-A183-4D3C-92C7-34F2D718DC43}" type="sibTrans" cxnId="{2F6F21A7-9993-4CBD-ACAF-91AE1A0F8931}">
      <dgm:prSet/>
      <dgm:spPr/>
      <dgm:t>
        <a:bodyPr/>
        <a:lstStyle/>
        <a:p>
          <a:endParaRPr lang="ru-RU"/>
        </a:p>
      </dgm:t>
    </dgm:pt>
    <dgm:pt modelId="{3EF84B53-DFA1-4D43-8B2B-C03080B3F636}" type="pres">
      <dgm:prSet presAssocID="{E63F6D4A-6919-401C-BEA5-5EC768B5605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09A8402-79EC-46C9-A166-B8E43D664D2E}" type="pres">
      <dgm:prSet presAssocID="{0B1C2E88-F291-486A-869B-5E269FC78795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45FA7-DA0F-4D12-AF70-AE12E7C69A66}" type="pres">
      <dgm:prSet presAssocID="{AF0CCB49-4B2B-4987-9687-8E2E753E10A9}" presName="sibTrans" presStyleCnt="0"/>
      <dgm:spPr/>
    </dgm:pt>
    <dgm:pt modelId="{363B226F-0B62-489E-9A29-F48C3C3D9DE0}" type="pres">
      <dgm:prSet presAssocID="{A3B1D0D2-12B1-4594-B023-0A8C3C3E4E40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F9796-9A97-4943-B5C2-8E448D3569D0}" type="pres">
      <dgm:prSet presAssocID="{2938BAE5-6D6D-43D5-8ABC-5D210902A8D9}" presName="sibTrans" presStyleCnt="0"/>
      <dgm:spPr/>
    </dgm:pt>
    <dgm:pt modelId="{6998C582-1E43-4DC2-AB7F-3E48ABA12472}" type="pres">
      <dgm:prSet presAssocID="{E0A17FEF-FAD8-4222-9D22-A3A8C6037FE4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0772E3-BB14-4359-A8BD-74CBCE994B1F}" type="pres">
      <dgm:prSet presAssocID="{A43AFEF7-BD11-4CF9-8C1E-E94496C6EA4F}" presName="sibTrans" presStyleCnt="0"/>
      <dgm:spPr/>
    </dgm:pt>
    <dgm:pt modelId="{9930F98D-C69E-4A08-A0B1-6F893112C381}" type="pres">
      <dgm:prSet presAssocID="{4F239D04-EEE4-46C8-8706-5EBB38D4FA43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60B47-B42A-4C98-8A2F-83C6B7916908}" type="pres">
      <dgm:prSet presAssocID="{00731D7F-D71C-4C91-9348-FA5162C262C5}" presName="sibTrans" presStyleCnt="0"/>
      <dgm:spPr/>
    </dgm:pt>
    <dgm:pt modelId="{C0036512-EDA3-4117-8576-1C3CABA4B477}" type="pres">
      <dgm:prSet presAssocID="{0F569B94-DDBC-4BFE-B1F4-7AEEF4980E6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F6484-4C09-4D38-B6E8-BB71E86EDE2A}" type="pres">
      <dgm:prSet presAssocID="{292060BB-1888-46E7-9998-E3C39744BE3F}" presName="sibTrans" presStyleCnt="0"/>
      <dgm:spPr/>
    </dgm:pt>
    <dgm:pt modelId="{32A2C261-8F86-45FB-8211-BD6B319D774F}" type="pres">
      <dgm:prSet presAssocID="{A8034E51-36DF-4585-918F-55F594E3B9F2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836820-10CB-4BFE-8586-4A0345D380C2}" type="pres">
      <dgm:prSet presAssocID="{87A2CE8E-31EB-4E8E-90A5-20657E904F1E}" presName="sibTrans" presStyleCnt="0"/>
      <dgm:spPr/>
    </dgm:pt>
    <dgm:pt modelId="{E0787B50-4BC8-4CBB-A395-EC7169A060C7}" type="pres">
      <dgm:prSet presAssocID="{FBDA3347-1152-4EDC-8F4C-F62916FC8E65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E5971-6F1B-4C09-B5CD-806D64D63CB7}" type="pres">
      <dgm:prSet presAssocID="{E4E7531C-8341-4463-AE8A-B5D27C502498}" presName="sibTrans" presStyleCnt="0"/>
      <dgm:spPr/>
    </dgm:pt>
    <dgm:pt modelId="{5EE023CB-DE58-44E7-8397-D5C9E46837CC}" type="pres">
      <dgm:prSet presAssocID="{2DA22825-04FE-40F5-960D-354B924ABB98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0F398-060F-4C26-B099-0CC247B0B8EB}" type="pres">
      <dgm:prSet presAssocID="{98AE4312-7F78-4752-BB24-0104D5680EBD}" presName="sibTrans" presStyleCnt="0"/>
      <dgm:spPr/>
    </dgm:pt>
    <dgm:pt modelId="{8D246947-618A-4382-B451-8D0C2DC8F88D}" type="pres">
      <dgm:prSet presAssocID="{C99AED29-F78B-4525-B8EE-A12CE9B0B74B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EDCEDB-8E7A-4BD7-9A91-CD690B3B9D0D}" type="pres">
      <dgm:prSet presAssocID="{F201A98F-E0EF-405A-BB65-7350D071C5B6}" presName="sibTrans" presStyleCnt="0"/>
      <dgm:spPr/>
    </dgm:pt>
    <dgm:pt modelId="{1740023F-BC69-47B5-9331-41ED86745893}" type="pres">
      <dgm:prSet presAssocID="{85F49702-8929-4E72-AD5C-10EBECA0EFCF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4B2342-A199-4734-BD57-ED103D3B0685}" srcId="{E63F6D4A-6919-401C-BEA5-5EC768B56054}" destId="{A8034E51-36DF-4585-918F-55F594E3B9F2}" srcOrd="5" destOrd="0" parTransId="{004F0AE6-1204-4738-9E0C-A03D859011C4}" sibTransId="{87A2CE8E-31EB-4E8E-90A5-20657E904F1E}"/>
    <dgm:cxn modelId="{DB395238-1744-4AF6-A974-5274DE1438F9}" type="presOf" srcId="{0F569B94-DDBC-4BFE-B1F4-7AEEF4980E69}" destId="{C0036512-EDA3-4117-8576-1C3CABA4B477}" srcOrd="0" destOrd="0" presId="urn:microsoft.com/office/officeart/2005/8/layout/default"/>
    <dgm:cxn modelId="{CBB329B1-EBCF-4EB2-BA1C-7404748CFC62}" type="presOf" srcId="{85F49702-8929-4E72-AD5C-10EBECA0EFCF}" destId="{1740023F-BC69-47B5-9331-41ED86745893}" srcOrd="0" destOrd="0" presId="urn:microsoft.com/office/officeart/2005/8/layout/default"/>
    <dgm:cxn modelId="{B6FF3D88-5BCA-458B-A6B0-EADC697099D2}" srcId="{E63F6D4A-6919-401C-BEA5-5EC768B56054}" destId="{0F569B94-DDBC-4BFE-B1F4-7AEEF4980E69}" srcOrd="4" destOrd="0" parTransId="{BA1F4759-601E-44D2-AB85-709771ECF9D5}" sibTransId="{292060BB-1888-46E7-9998-E3C39744BE3F}"/>
    <dgm:cxn modelId="{71721821-F91E-47C7-B5EA-6054427ADC21}" srcId="{E63F6D4A-6919-401C-BEA5-5EC768B56054}" destId="{0B1C2E88-F291-486A-869B-5E269FC78795}" srcOrd="0" destOrd="0" parTransId="{EDB4286B-32E8-4600-945A-5D7F288502DE}" sibTransId="{AF0CCB49-4B2B-4987-9687-8E2E753E10A9}"/>
    <dgm:cxn modelId="{2AA4901A-8B0F-43A8-A77F-9BA39BAC49FF}" srcId="{E63F6D4A-6919-401C-BEA5-5EC768B56054}" destId="{FBDA3347-1152-4EDC-8F4C-F62916FC8E65}" srcOrd="6" destOrd="0" parTransId="{8B94DD09-2118-4B14-BDA5-3D12EF257E49}" sibTransId="{E4E7531C-8341-4463-AE8A-B5D27C502498}"/>
    <dgm:cxn modelId="{62B170E5-9527-4272-BD0F-EB2ABE5AED8F}" srcId="{E63F6D4A-6919-401C-BEA5-5EC768B56054}" destId="{C99AED29-F78B-4525-B8EE-A12CE9B0B74B}" srcOrd="8" destOrd="0" parTransId="{05508D5F-F4AF-46EC-8BC6-38163AC47DF2}" sibTransId="{F201A98F-E0EF-405A-BB65-7350D071C5B6}"/>
    <dgm:cxn modelId="{402CD5DE-641E-41C0-9782-5842819C64A4}" type="presOf" srcId="{E63F6D4A-6919-401C-BEA5-5EC768B56054}" destId="{3EF84B53-DFA1-4D43-8B2B-C03080B3F636}" srcOrd="0" destOrd="0" presId="urn:microsoft.com/office/officeart/2005/8/layout/default"/>
    <dgm:cxn modelId="{F0929ED5-2255-453D-9921-91BFE0A5EB71}" srcId="{E63F6D4A-6919-401C-BEA5-5EC768B56054}" destId="{2DA22825-04FE-40F5-960D-354B924ABB98}" srcOrd="7" destOrd="0" parTransId="{DB6B540C-CCE7-4CAA-A654-777028C86AF4}" sibTransId="{98AE4312-7F78-4752-BB24-0104D5680EBD}"/>
    <dgm:cxn modelId="{E1171FCE-3151-4787-9B5D-E010F86264F6}" type="presOf" srcId="{FBDA3347-1152-4EDC-8F4C-F62916FC8E65}" destId="{E0787B50-4BC8-4CBB-A395-EC7169A060C7}" srcOrd="0" destOrd="0" presId="urn:microsoft.com/office/officeart/2005/8/layout/default"/>
    <dgm:cxn modelId="{EECBD681-2CDB-4053-BB2F-C9387F3EA8C5}" type="presOf" srcId="{2DA22825-04FE-40F5-960D-354B924ABB98}" destId="{5EE023CB-DE58-44E7-8397-D5C9E46837CC}" srcOrd="0" destOrd="0" presId="urn:microsoft.com/office/officeart/2005/8/layout/default"/>
    <dgm:cxn modelId="{ADA91B10-8CB8-4EA6-A7B1-A455BEF9064E}" srcId="{E63F6D4A-6919-401C-BEA5-5EC768B56054}" destId="{A3B1D0D2-12B1-4594-B023-0A8C3C3E4E40}" srcOrd="1" destOrd="0" parTransId="{2F329266-586F-4763-8177-9B64E370A887}" sibTransId="{2938BAE5-6D6D-43D5-8ABC-5D210902A8D9}"/>
    <dgm:cxn modelId="{F4220C6B-5618-45E9-A62C-BFB206D9ABA3}" type="presOf" srcId="{A8034E51-36DF-4585-918F-55F594E3B9F2}" destId="{32A2C261-8F86-45FB-8211-BD6B319D774F}" srcOrd="0" destOrd="0" presId="urn:microsoft.com/office/officeart/2005/8/layout/default"/>
    <dgm:cxn modelId="{93230731-2A3D-40BB-A305-EC79865BCA7E}" type="presOf" srcId="{0B1C2E88-F291-486A-869B-5E269FC78795}" destId="{409A8402-79EC-46C9-A166-B8E43D664D2E}" srcOrd="0" destOrd="0" presId="urn:microsoft.com/office/officeart/2005/8/layout/default"/>
    <dgm:cxn modelId="{9F9E7A64-145A-4D1F-BB90-0E0BE477085A}" srcId="{E63F6D4A-6919-401C-BEA5-5EC768B56054}" destId="{4F239D04-EEE4-46C8-8706-5EBB38D4FA43}" srcOrd="3" destOrd="0" parTransId="{CAE253C5-ADA5-46D4-BE83-DD710560BCA0}" sibTransId="{00731D7F-D71C-4C91-9348-FA5162C262C5}"/>
    <dgm:cxn modelId="{8017A154-D707-4F00-A41E-619E9D2FB671}" type="presOf" srcId="{A3B1D0D2-12B1-4594-B023-0A8C3C3E4E40}" destId="{363B226F-0B62-489E-9A29-F48C3C3D9DE0}" srcOrd="0" destOrd="0" presId="urn:microsoft.com/office/officeart/2005/8/layout/default"/>
    <dgm:cxn modelId="{E569EC9C-B46A-4D2C-BA74-9248A39E1E82}" type="presOf" srcId="{E0A17FEF-FAD8-4222-9D22-A3A8C6037FE4}" destId="{6998C582-1E43-4DC2-AB7F-3E48ABA12472}" srcOrd="0" destOrd="0" presId="urn:microsoft.com/office/officeart/2005/8/layout/default"/>
    <dgm:cxn modelId="{F5B9C1B7-0543-4797-82E8-E93A23821CD7}" type="presOf" srcId="{C99AED29-F78B-4525-B8EE-A12CE9B0B74B}" destId="{8D246947-618A-4382-B451-8D0C2DC8F88D}" srcOrd="0" destOrd="0" presId="urn:microsoft.com/office/officeart/2005/8/layout/default"/>
    <dgm:cxn modelId="{2F6F21A7-9993-4CBD-ACAF-91AE1A0F8931}" srcId="{E63F6D4A-6919-401C-BEA5-5EC768B56054}" destId="{85F49702-8929-4E72-AD5C-10EBECA0EFCF}" srcOrd="9" destOrd="0" parTransId="{A55EB4BB-D7D6-491A-822B-16F6F3943AAE}" sibTransId="{BF99F1D8-A183-4D3C-92C7-34F2D718DC43}"/>
    <dgm:cxn modelId="{28C3B84E-05C9-4B1F-AFFF-78A4BC7DB550}" srcId="{E63F6D4A-6919-401C-BEA5-5EC768B56054}" destId="{E0A17FEF-FAD8-4222-9D22-A3A8C6037FE4}" srcOrd="2" destOrd="0" parTransId="{C4E59C2C-F632-4930-B8CE-3EEB7DE7503D}" sibTransId="{A43AFEF7-BD11-4CF9-8C1E-E94496C6EA4F}"/>
    <dgm:cxn modelId="{9D8546DA-E09B-4AEE-9BCD-34305A884ED2}" type="presOf" srcId="{4F239D04-EEE4-46C8-8706-5EBB38D4FA43}" destId="{9930F98D-C69E-4A08-A0B1-6F893112C381}" srcOrd="0" destOrd="0" presId="urn:microsoft.com/office/officeart/2005/8/layout/default"/>
    <dgm:cxn modelId="{3F90CB88-6CBE-4C72-96A6-463656E93F40}" type="presParOf" srcId="{3EF84B53-DFA1-4D43-8B2B-C03080B3F636}" destId="{409A8402-79EC-46C9-A166-B8E43D664D2E}" srcOrd="0" destOrd="0" presId="urn:microsoft.com/office/officeart/2005/8/layout/default"/>
    <dgm:cxn modelId="{6328F6BF-B29E-403D-BC02-6A7A875AE0DC}" type="presParOf" srcId="{3EF84B53-DFA1-4D43-8B2B-C03080B3F636}" destId="{1A345FA7-DA0F-4D12-AF70-AE12E7C69A66}" srcOrd="1" destOrd="0" presId="urn:microsoft.com/office/officeart/2005/8/layout/default"/>
    <dgm:cxn modelId="{C4A5C115-F22F-4741-B003-F972FB6F1FA3}" type="presParOf" srcId="{3EF84B53-DFA1-4D43-8B2B-C03080B3F636}" destId="{363B226F-0B62-489E-9A29-F48C3C3D9DE0}" srcOrd="2" destOrd="0" presId="urn:microsoft.com/office/officeart/2005/8/layout/default"/>
    <dgm:cxn modelId="{31033A2C-4191-4969-9289-04E13AFA7000}" type="presParOf" srcId="{3EF84B53-DFA1-4D43-8B2B-C03080B3F636}" destId="{983F9796-9A97-4943-B5C2-8E448D3569D0}" srcOrd="3" destOrd="0" presId="urn:microsoft.com/office/officeart/2005/8/layout/default"/>
    <dgm:cxn modelId="{3457BFFF-044E-40B6-8DA0-F363359ED48E}" type="presParOf" srcId="{3EF84B53-DFA1-4D43-8B2B-C03080B3F636}" destId="{6998C582-1E43-4DC2-AB7F-3E48ABA12472}" srcOrd="4" destOrd="0" presId="urn:microsoft.com/office/officeart/2005/8/layout/default"/>
    <dgm:cxn modelId="{403634EA-A4CC-453F-81D5-D1B0288D7FF5}" type="presParOf" srcId="{3EF84B53-DFA1-4D43-8B2B-C03080B3F636}" destId="{D10772E3-BB14-4359-A8BD-74CBCE994B1F}" srcOrd="5" destOrd="0" presId="urn:microsoft.com/office/officeart/2005/8/layout/default"/>
    <dgm:cxn modelId="{75B668F6-A6B1-4CD2-B13D-DCEC3061D30A}" type="presParOf" srcId="{3EF84B53-DFA1-4D43-8B2B-C03080B3F636}" destId="{9930F98D-C69E-4A08-A0B1-6F893112C381}" srcOrd="6" destOrd="0" presId="urn:microsoft.com/office/officeart/2005/8/layout/default"/>
    <dgm:cxn modelId="{E53CED38-7A96-48C2-AF82-47A1AAFAD135}" type="presParOf" srcId="{3EF84B53-DFA1-4D43-8B2B-C03080B3F636}" destId="{27660B47-B42A-4C98-8A2F-83C6B7916908}" srcOrd="7" destOrd="0" presId="urn:microsoft.com/office/officeart/2005/8/layout/default"/>
    <dgm:cxn modelId="{FA945762-E451-4200-A192-D54A97B33111}" type="presParOf" srcId="{3EF84B53-DFA1-4D43-8B2B-C03080B3F636}" destId="{C0036512-EDA3-4117-8576-1C3CABA4B477}" srcOrd="8" destOrd="0" presId="urn:microsoft.com/office/officeart/2005/8/layout/default"/>
    <dgm:cxn modelId="{B99F06B3-5427-4980-8B90-6AA6DDE22149}" type="presParOf" srcId="{3EF84B53-DFA1-4D43-8B2B-C03080B3F636}" destId="{51EF6484-4C09-4D38-B6E8-BB71E86EDE2A}" srcOrd="9" destOrd="0" presId="urn:microsoft.com/office/officeart/2005/8/layout/default"/>
    <dgm:cxn modelId="{C92B132E-9D25-4EC9-9480-BB0B92757B03}" type="presParOf" srcId="{3EF84B53-DFA1-4D43-8B2B-C03080B3F636}" destId="{32A2C261-8F86-45FB-8211-BD6B319D774F}" srcOrd="10" destOrd="0" presId="urn:microsoft.com/office/officeart/2005/8/layout/default"/>
    <dgm:cxn modelId="{9096D929-B4C5-4946-922D-BDBC52F73D46}" type="presParOf" srcId="{3EF84B53-DFA1-4D43-8B2B-C03080B3F636}" destId="{A4836820-10CB-4BFE-8586-4A0345D380C2}" srcOrd="11" destOrd="0" presId="urn:microsoft.com/office/officeart/2005/8/layout/default"/>
    <dgm:cxn modelId="{9B791EFD-BE72-4DD2-8261-19B2F6F0A621}" type="presParOf" srcId="{3EF84B53-DFA1-4D43-8B2B-C03080B3F636}" destId="{E0787B50-4BC8-4CBB-A395-EC7169A060C7}" srcOrd="12" destOrd="0" presId="urn:microsoft.com/office/officeart/2005/8/layout/default"/>
    <dgm:cxn modelId="{8FF3BA1A-CF84-460F-BE3A-FC4FF374F58F}" type="presParOf" srcId="{3EF84B53-DFA1-4D43-8B2B-C03080B3F636}" destId="{892E5971-6F1B-4C09-B5CD-806D64D63CB7}" srcOrd="13" destOrd="0" presId="urn:microsoft.com/office/officeart/2005/8/layout/default"/>
    <dgm:cxn modelId="{954309AA-26DC-4A4D-B48A-A396CC253332}" type="presParOf" srcId="{3EF84B53-DFA1-4D43-8B2B-C03080B3F636}" destId="{5EE023CB-DE58-44E7-8397-D5C9E46837CC}" srcOrd="14" destOrd="0" presId="urn:microsoft.com/office/officeart/2005/8/layout/default"/>
    <dgm:cxn modelId="{2A841669-01D1-4FD2-84E2-C04CC0465648}" type="presParOf" srcId="{3EF84B53-DFA1-4D43-8B2B-C03080B3F636}" destId="{25E0F398-060F-4C26-B099-0CC247B0B8EB}" srcOrd="15" destOrd="0" presId="urn:microsoft.com/office/officeart/2005/8/layout/default"/>
    <dgm:cxn modelId="{44E0EE5D-CB93-4A89-B8E7-108D9F6E9BB2}" type="presParOf" srcId="{3EF84B53-DFA1-4D43-8B2B-C03080B3F636}" destId="{8D246947-618A-4382-B451-8D0C2DC8F88D}" srcOrd="16" destOrd="0" presId="urn:microsoft.com/office/officeart/2005/8/layout/default"/>
    <dgm:cxn modelId="{13065979-8938-47C9-9997-B49C0FCBD168}" type="presParOf" srcId="{3EF84B53-DFA1-4D43-8B2B-C03080B3F636}" destId="{17EDCEDB-8E7A-4BD7-9A91-CD690B3B9D0D}" srcOrd="17" destOrd="0" presId="urn:microsoft.com/office/officeart/2005/8/layout/default"/>
    <dgm:cxn modelId="{26969C98-D0BD-4225-AC07-B06C3BAC8E67}" type="presParOf" srcId="{3EF84B53-DFA1-4D43-8B2B-C03080B3F636}" destId="{1740023F-BC69-47B5-9331-41ED86745893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A8402-79EC-46C9-A166-B8E43D664D2E}">
      <dsp:nvSpPr>
        <dsp:cNvPr id="0" name=""/>
        <dsp:cNvSpPr/>
      </dsp:nvSpPr>
      <dsp:spPr>
        <a:xfrm>
          <a:off x="2415" y="334412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Проводник не лечит, а помогает своевременно получить медицинскую услугу.</a:t>
          </a:r>
          <a:endParaRPr lang="ru-RU" sz="1200" kern="1200"/>
        </a:p>
      </dsp:txBody>
      <dsp:txXfrm>
        <a:off x="2415" y="334412"/>
        <a:ext cx="1916144" cy="1149686"/>
      </dsp:txXfrm>
    </dsp:sp>
    <dsp:sp modelId="{363B226F-0B62-489E-9A29-F48C3C3D9DE0}">
      <dsp:nvSpPr>
        <dsp:cNvPr id="0" name=""/>
        <dsp:cNvSpPr/>
      </dsp:nvSpPr>
      <dsp:spPr>
        <a:xfrm>
          <a:off x="2110174" y="334412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Будь внимательным к подопечным. Заботься о каждом, как о родном человеке.</a:t>
          </a:r>
          <a:endParaRPr lang="ru-RU" sz="1200" kern="1200" dirty="0"/>
        </a:p>
      </dsp:txBody>
      <dsp:txXfrm>
        <a:off x="2110174" y="334412"/>
        <a:ext cx="1916144" cy="1149686"/>
      </dsp:txXfrm>
    </dsp:sp>
    <dsp:sp modelId="{6998C582-1E43-4DC2-AB7F-3E48ABA12472}">
      <dsp:nvSpPr>
        <dsp:cNvPr id="0" name=""/>
        <dsp:cNvSpPr/>
      </dsp:nvSpPr>
      <dsp:spPr>
        <a:xfrm>
          <a:off x="4217933" y="334412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Если у подопечного проблемы с медициной, то они становятся вашими общими.</a:t>
          </a:r>
          <a:endParaRPr lang="ru-RU" sz="1200" kern="1200" dirty="0"/>
        </a:p>
      </dsp:txBody>
      <dsp:txXfrm>
        <a:off x="4217933" y="334412"/>
        <a:ext cx="1916144" cy="1149686"/>
      </dsp:txXfrm>
    </dsp:sp>
    <dsp:sp modelId="{9930F98D-C69E-4A08-A0B1-6F893112C381}">
      <dsp:nvSpPr>
        <dsp:cNvPr id="0" name=""/>
        <dsp:cNvSpPr/>
      </dsp:nvSpPr>
      <dsp:spPr>
        <a:xfrm>
          <a:off x="6325692" y="334412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Столкнулся с проблемой – разберись в деталях.</a:t>
          </a:r>
          <a:endParaRPr lang="ru-RU" sz="1200" kern="1200" dirty="0"/>
        </a:p>
      </dsp:txBody>
      <dsp:txXfrm>
        <a:off x="6325692" y="334412"/>
        <a:ext cx="1916144" cy="1149686"/>
      </dsp:txXfrm>
    </dsp:sp>
    <dsp:sp modelId="{C0036512-EDA3-4117-8576-1C3CABA4B477}">
      <dsp:nvSpPr>
        <dsp:cNvPr id="0" name=""/>
        <dsp:cNvSpPr/>
      </dsp:nvSpPr>
      <dsp:spPr>
        <a:xfrm>
          <a:off x="2415" y="1675714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Проблемы подопечных решаем быстро и в первые сутки.</a:t>
          </a:r>
          <a:endParaRPr lang="ru-RU" sz="1200" kern="1200" dirty="0"/>
        </a:p>
      </dsp:txBody>
      <dsp:txXfrm>
        <a:off x="2415" y="1675714"/>
        <a:ext cx="1916144" cy="1149686"/>
      </dsp:txXfrm>
    </dsp:sp>
    <dsp:sp modelId="{32A2C261-8F86-45FB-8211-BD6B319D774F}">
      <dsp:nvSpPr>
        <dsp:cNvPr id="0" name=""/>
        <dsp:cNvSpPr/>
      </dsp:nvSpPr>
      <dsp:spPr>
        <a:xfrm>
          <a:off x="2110174" y="1675714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 получается проводнику решить самому – есть старший товарищ – бригадир.</a:t>
          </a:r>
          <a:endParaRPr lang="ru-RU" sz="1200" kern="1200" dirty="0"/>
        </a:p>
      </dsp:txBody>
      <dsp:txXfrm>
        <a:off x="2110174" y="1675714"/>
        <a:ext cx="1916144" cy="1149686"/>
      </dsp:txXfrm>
    </dsp:sp>
    <dsp:sp modelId="{E0787B50-4BC8-4CBB-A395-EC7169A060C7}">
      <dsp:nvSpPr>
        <dsp:cNvPr id="0" name=""/>
        <dsp:cNvSpPr/>
      </dsp:nvSpPr>
      <dsp:spPr>
        <a:xfrm>
          <a:off x="4217933" y="1675714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Проводники и главный врач – товарищи, которые работают в интересах подопечного.</a:t>
          </a:r>
          <a:endParaRPr lang="ru-RU" sz="1200" kern="1200" dirty="0"/>
        </a:p>
      </dsp:txBody>
      <dsp:txXfrm>
        <a:off x="4217933" y="1675714"/>
        <a:ext cx="1916144" cy="1149686"/>
      </dsp:txXfrm>
    </dsp:sp>
    <dsp:sp modelId="{5EE023CB-DE58-44E7-8397-D5C9E46837CC}">
      <dsp:nvSpPr>
        <dsp:cNvPr id="0" name=""/>
        <dsp:cNvSpPr/>
      </dsp:nvSpPr>
      <dsp:spPr>
        <a:xfrm>
          <a:off x="6325692" y="1675714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Бери ношу по себе! В круг подопечных включай тех, кому можешь уделить должное внимание.</a:t>
          </a:r>
          <a:endParaRPr lang="ru-RU" sz="1200" kern="1200" dirty="0"/>
        </a:p>
      </dsp:txBody>
      <dsp:txXfrm>
        <a:off x="6325692" y="1675714"/>
        <a:ext cx="1916144" cy="1149686"/>
      </dsp:txXfrm>
    </dsp:sp>
    <dsp:sp modelId="{8D246947-618A-4382-B451-8D0C2DC8F88D}">
      <dsp:nvSpPr>
        <dsp:cNvPr id="0" name=""/>
        <dsp:cNvSpPr/>
      </dsp:nvSpPr>
      <dsp:spPr>
        <a:xfrm>
          <a:off x="2110174" y="3017015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Неси ответственность за результат своей работы.</a:t>
          </a:r>
          <a:endParaRPr lang="ru-RU" sz="1200" kern="1200" dirty="0"/>
        </a:p>
      </dsp:txBody>
      <dsp:txXfrm>
        <a:off x="2110174" y="3017015"/>
        <a:ext cx="1916144" cy="1149686"/>
      </dsp:txXfrm>
    </dsp:sp>
    <dsp:sp modelId="{1740023F-BC69-47B5-9331-41ED86745893}">
      <dsp:nvSpPr>
        <dsp:cNvPr id="0" name=""/>
        <dsp:cNvSpPr/>
      </dsp:nvSpPr>
      <dsp:spPr>
        <a:xfrm>
          <a:off x="4217933" y="3017015"/>
          <a:ext cx="1916144" cy="11496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Если проводник работает, то продлевает жизнь подопечному. Если нет, то сокращает ее. Лень в работе проводника стоит жизни.</a:t>
          </a:r>
          <a:endParaRPr lang="ru-RU" sz="1200" kern="1200" dirty="0"/>
        </a:p>
      </dsp:txBody>
      <dsp:txXfrm>
        <a:off x="4217933" y="3017015"/>
        <a:ext cx="1916144" cy="11496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body" sz="quarter" idx="1"/>
          </p:nvPr>
        </p:nvSpPr>
        <p:spPr>
          <a:xfrm>
            <a:off x="947209" y="4861441"/>
            <a:ext cx="5209646" cy="4605576"/>
          </a:xfrm>
          <a:prstGeom prst="rect">
            <a:avLst/>
          </a:prstGeom>
        </p:spPr>
        <p:txBody>
          <a:bodyPr lIns="99075" tIns="49538" rIns="99075" bIns="49538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16765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594" latinLnBrk="0">
      <a:defRPr sz="1200">
        <a:latin typeface="+mj-lt"/>
        <a:ea typeface="+mj-ea"/>
        <a:cs typeface="+mj-cs"/>
        <a:sym typeface="Calibri"/>
      </a:defRPr>
    </a:lvl2pPr>
    <a:lvl3pPr indent="457189" latinLnBrk="0">
      <a:defRPr sz="1200">
        <a:latin typeface="+mj-lt"/>
        <a:ea typeface="+mj-ea"/>
        <a:cs typeface="+mj-cs"/>
        <a:sym typeface="Calibri"/>
      </a:defRPr>
    </a:lvl3pPr>
    <a:lvl4pPr indent="685783" latinLnBrk="0">
      <a:defRPr sz="1200">
        <a:latin typeface="+mj-lt"/>
        <a:ea typeface="+mj-ea"/>
        <a:cs typeface="+mj-cs"/>
        <a:sym typeface="Calibri"/>
      </a:defRPr>
    </a:lvl4pPr>
    <a:lvl5pPr indent="914377" latinLnBrk="0">
      <a:defRPr sz="1200">
        <a:latin typeface="+mj-lt"/>
        <a:ea typeface="+mj-ea"/>
        <a:cs typeface="+mj-cs"/>
        <a:sym typeface="Calibri"/>
      </a:defRPr>
    </a:lvl5pPr>
    <a:lvl6pPr indent="1142971" latinLnBrk="0">
      <a:defRPr sz="1200">
        <a:latin typeface="+mj-lt"/>
        <a:ea typeface="+mj-ea"/>
        <a:cs typeface="+mj-cs"/>
        <a:sym typeface="Calibri"/>
      </a:defRPr>
    </a:lvl6pPr>
    <a:lvl7pPr indent="1371566" latinLnBrk="0">
      <a:defRPr sz="1200">
        <a:latin typeface="+mj-lt"/>
        <a:ea typeface="+mj-ea"/>
        <a:cs typeface="+mj-cs"/>
        <a:sym typeface="Calibri"/>
      </a:defRPr>
    </a:lvl7pPr>
    <a:lvl8pPr indent="1600160" latinLnBrk="0">
      <a:defRPr sz="1200">
        <a:latin typeface="+mj-lt"/>
        <a:ea typeface="+mj-ea"/>
        <a:cs typeface="+mj-cs"/>
        <a:sym typeface="Calibri"/>
      </a:defRPr>
    </a:lvl8pPr>
    <a:lvl9pPr indent="1828754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6038" y="725488"/>
            <a:ext cx="6437312" cy="36210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736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58438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059826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A2EDB-9EF7-484C-9449-32D79468C3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06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79270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393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логот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0793414" y="6374685"/>
            <a:ext cx="749300" cy="1825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DF24603-9A1B-F342-92E0-89DE32840F75}" type="slidenum">
              <a:rPr lang="en-US" sz="1200" smtClean="0">
                <a:solidFill>
                  <a:srgbClr val="0F398B"/>
                </a:solidFill>
                <a:latin typeface="+mj-lt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solidFill>
                <a:srgbClr val="0F398B"/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57861" y="398917"/>
            <a:ext cx="8634188" cy="707072"/>
          </a:xfrm>
          <a:prstGeom prst="rect">
            <a:avLst/>
          </a:prstGeom>
        </p:spPr>
        <p:txBody>
          <a:bodyPr lIns="0" tIns="0" rIns="0" bIns="0" anchor="t"/>
          <a:lstStyle>
            <a:lvl1pPr>
              <a:lnSpc>
                <a:spcPct val="100000"/>
              </a:lnSpc>
              <a:defRPr sz="2401" b="1">
                <a:solidFill>
                  <a:srgbClr val="26304D"/>
                </a:solidFill>
                <a:latin typeface="Golos Text" panose="020B0503020202020204" pitchFamily="34" charset="-52"/>
                <a:ea typeface="Rosatom" panose="020B0503040504020204" pitchFamily="34" charset="-52"/>
                <a:cs typeface="Golos Text" panose="020B0503020202020204" pitchFamily="34" charset="-52"/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000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userDrawn="1">
          <p15:clr>
            <a:srgbClr val="FBAE40"/>
          </p15:clr>
        </p15:guide>
        <p15:guide id="2" pos="7680" userDrawn="1">
          <p15:clr>
            <a:srgbClr val="FBAE40"/>
          </p15:clr>
        </p15:guide>
        <p15:guide id="3" pos="408" userDrawn="1">
          <p15:clr>
            <a:srgbClr val="FBAE40"/>
          </p15:clr>
        </p15:guide>
        <p15:guide id="4" pos="3635" userDrawn="1">
          <p15:clr>
            <a:srgbClr val="FBAE40"/>
          </p15:clr>
        </p15:guide>
        <p15:guide id="5" pos="4044" userDrawn="1">
          <p15:clr>
            <a:srgbClr val="FBAE40"/>
          </p15:clr>
        </p15:guide>
        <p15:guide id="6" pos="7272" userDrawn="1">
          <p15:clr>
            <a:srgbClr val="FBAE40"/>
          </p15:clr>
        </p15:guide>
        <p15:guide id="7" orient="horz" userDrawn="1">
          <p15:clr>
            <a:srgbClr val="FBAE40"/>
          </p15:clr>
        </p15:guide>
        <p15:guide id="8" orient="horz" pos="4320" userDrawn="1">
          <p15:clr>
            <a:srgbClr val="FBAE40"/>
          </p15:clr>
        </p15:guide>
        <p15:guide id="9" orient="horz" pos="249" userDrawn="1">
          <p15:clr>
            <a:srgbClr val="FBAE40"/>
          </p15:clr>
        </p15:guide>
        <p15:guide id="10" orient="horz" pos="4093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08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34296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70091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4853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45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46050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07843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9981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24EAF-C880-4BCE-B550-F72C51741B91}" type="datetimeFigureOut">
              <a:rPr lang="ru-RU" smtClean="0"/>
              <a:t>21.11.2024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14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66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8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678191C-1140-4569-BB91-9B003E77C2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4" r="41329"/>
          <a:stretch/>
        </p:blipFill>
        <p:spPr>
          <a:xfrm>
            <a:off x="6695108" y="0"/>
            <a:ext cx="2494648" cy="6879314"/>
          </a:xfrm>
          <a:prstGeom prst="rect">
            <a:avLst/>
          </a:prstGeom>
        </p:spPr>
      </p:pic>
      <p:pic>
        <p:nvPicPr>
          <p:cNvPr id="9" name="Рисунок 208">
            <a:extLst>
              <a:ext uri="{FF2B5EF4-FFF2-40B4-BE49-F238E27FC236}">
                <a16:creationId xmlns:a16="http://schemas.microsoft.com/office/drawing/2014/main" id="{E1CDA7EB-78B4-40A3-976B-D5F03039E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228" y="2327635"/>
            <a:ext cx="678029" cy="7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11">
            <a:extLst>
              <a:ext uri="{FF2B5EF4-FFF2-40B4-BE49-F238E27FC236}">
                <a16:creationId xmlns:a16="http://schemas.microsoft.com/office/drawing/2014/main" id="{E89681E7-5313-4726-9479-9A7A874D12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>
                <a:solidFill>
                  <a:srgbClr val="134965"/>
                </a:solidFill>
                <a:latin typeface="Akrobat Black" panose="00000A00000000000000" pitchFamily="50" charset="-52"/>
              </a:rPr>
              <a:t>01</a:t>
            </a:r>
          </a:p>
        </p:txBody>
      </p:sp>
      <p:pic>
        <p:nvPicPr>
          <p:cNvPr id="11" name="Рисунок 350">
            <a:extLst>
              <a:ext uri="{FF2B5EF4-FFF2-40B4-BE49-F238E27FC236}">
                <a16:creationId xmlns:a16="http://schemas.microsoft.com/office/drawing/2014/main" id="{08B71C41-612B-414C-B9BD-F2877DC318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" t="70293" r="7721" b="10191"/>
          <a:stretch/>
        </p:blipFill>
        <p:spPr bwMode="auto">
          <a:xfrm>
            <a:off x="6633341" y="6011324"/>
            <a:ext cx="2494645" cy="6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FACB19C-3613-409C-B75A-70C2FC2B5940}"/>
              </a:ext>
            </a:extLst>
          </p:cNvPr>
          <p:cNvSpPr/>
          <p:nvPr/>
        </p:nvSpPr>
        <p:spPr>
          <a:xfrm>
            <a:off x="634382" y="2327635"/>
            <a:ext cx="56954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ПРОЕКТЫ 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  <a:p>
            <a:pPr defTabSz="612000"/>
            <a:r>
              <a:rPr lang="ru-RU" sz="3600" b="1" dirty="0" smtClean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Aharoni" panose="02010803020104030203" pitchFamily="2" charset="-79"/>
              </a:rPr>
              <a:t>МЕДИЦИНА</a:t>
            </a:r>
            <a:endParaRPr lang="ru-RU" sz="3600" b="1" dirty="0">
              <a:solidFill>
                <a:srgbClr val="134965"/>
              </a:solidFill>
              <a:latin typeface="Akrobat Black" panose="00000A00000000000000" pitchFamily="50" charset="-52"/>
              <a:ea typeface="Tahoma" panose="020B0604030504040204" pitchFamily="34" charset="0"/>
              <a:cs typeface="Aharoni" panose="02010803020104030203" pitchFamily="2" charset="-79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15514AE-6667-4EFF-85BF-0145B46FBEB9}"/>
              </a:ext>
            </a:extLst>
          </p:cNvPr>
          <p:cNvSpPr/>
          <p:nvPr/>
        </p:nvSpPr>
        <p:spPr>
          <a:xfrm>
            <a:off x="634382" y="3622742"/>
            <a:ext cx="5747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Министерство здравоохранения </a:t>
            </a:r>
          </a:p>
          <a:p>
            <a:r>
              <a:rPr lang="ru-RU" dirty="0">
                <a:solidFill>
                  <a:srgbClr val="104864"/>
                </a:solidFill>
                <a:latin typeface="Akrobat" panose="00000600000000000000" pitchFamily="50" charset="-52"/>
                <a:cs typeface="Arial" panose="020B0604020202020204" pitchFamily="34" charset="0"/>
              </a:rPr>
              <a:t>Сахалинской области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94" b="96203" l="9843" r="89764">
                        <a14:foregroundMark x1="28346" y1="87658" x2="28346" y2="87658"/>
                        <a14:foregroundMark x1="42126" y1="93038" x2="42126" y2="93038"/>
                        <a14:foregroundMark x1="62992" y1="90190" x2="62992" y2="90190"/>
                        <a14:foregroundMark x1="50787" y1="96203" x2="50787" y2="96203"/>
                        <a14:foregroundMark x1="75984" y1="85127" x2="75984" y2="851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 bwMode="auto">
          <a:xfrm>
            <a:off x="10297865" y="3274924"/>
            <a:ext cx="736848" cy="91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25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7" name="Овал 26"/>
          <p:cNvSpPr/>
          <p:nvPr/>
        </p:nvSpPr>
        <p:spPr>
          <a:xfrm>
            <a:off x="6449237" y="1806278"/>
            <a:ext cx="3509174" cy="3437978"/>
          </a:xfrm>
          <a:prstGeom prst="ellipse">
            <a:avLst/>
          </a:prstGeom>
          <a:noFill/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B2D3FF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8DC77B8-23D9-498E-B314-7FE3A2FBA0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-1454147" y="1964846"/>
            <a:ext cx="7234762" cy="4925361"/>
          </a:xfrm>
          <a:prstGeom prst="rect">
            <a:avLst/>
          </a:prstGeom>
        </p:spPr>
      </p:pic>
      <p:sp>
        <p:nvSpPr>
          <p:cNvPr id="23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263801" y="106154"/>
            <a:ext cx="7433375" cy="499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000" b="1" dirty="0">
                <a:latin typeface="Tahoma"/>
                <a:ea typeface="Tahoma"/>
                <a:cs typeface="Tahoma"/>
              </a:rPr>
              <a:t>ПРОЕКТ</a:t>
            </a:r>
            <a:r>
              <a:rPr lang="ru-RU" sz="2800" b="1" dirty="0">
                <a:solidFill>
                  <a:srgbClr val="002060"/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 «ПЕРСОНАЛЬНАЯ МЕДИЦИНА»</a:t>
            </a:r>
          </a:p>
        </p:txBody>
      </p:sp>
      <p:sp>
        <p:nvSpPr>
          <p:cNvPr id="43" name="Овал 42"/>
          <p:cNvSpPr/>
          <p:nvPr/>
        </p:nvSpPr>
        <p:spPr>
          <a:xfrm>
            <a:off x="5602813" y="2670967"/>
            <a:ext cx="1156311" cy="1156311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 w="76200">
            <a:solidFill>
              <a:srgbClr val="B2D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>
              <a:solidFill>
                <a:srgbClr val="B2D3FF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7697176" y="970948"/>
            <a:ext cx="1156311" cy="1156311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 w="76200">
            <a:solidFill>
              <a:srgbClr val="70A1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70A1F3"/>
              </a:solidFill>
              <a:latin typeface="Akrobat Black" panose="00000A00000000000000" pitchFamily="50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9605568" y="2670967"/>
            <a:ext cx="1156311" cy="1156311"/>
          </a:xfrm>
          <a:prstGeom prst="ellipse">
            <a:avLst/>
          </a:prstGeom>
          <a:blipFill>
            <a:blip r:embed="rId7"/>
            <a:stretch>
              <a:fillRect/>
            </a:stretch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0092F4"/>
              </a:solidFill>
              <a:latin typeface="Akrobat Black" panose="00000A00000000000000" pitchFamily="50" charset="-52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6981703" y="2223909"/>
            <a:ext cx="2453786" cy="2459914"/>
          </a:xfrm>
          <a:prstGeom prst="ellipse">
            <a:avLst/>
          </a:prstGeom>
          <a:blipFill>
            <a:blip r:embed="rId8"/>
            <a:stretch>
              <a:fillRect/>
            </a:stretch>
          </a:blipFill>
          <a:ln w="76200"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1053ED"/>
              </a:solidFill>
              <a:latin typeface="Akrobat Black" panose="00000A00000000000000" pitchFamily="50" charset="-52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7697177" y="4858482"/>
            <a:ext cx="1156311" cy="1156311"/>
          </a:xfrm>
          <a:prstGeom prst="ellipse">
            <a:avLst/>
          </a:prstGeom>
          <a:blipFill>
            <a:blip r:embed="rId9"/>
            <a:stretch>
              <a:fillRect/>
            </a:stretch>
          </a:blipFill>
          <a:ln w="76200">
            <a:solidFill>
              <a:srgbClr val="2E60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>
              <a:solidFill>
                <a:srgbClr val="2E60B3"/>
              </a:solidFill>
              <a:latin typeface="Akrobat Black" panose="00000A00000000000000" pitchFamily="50" charset="-52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366415" y="4845892"/>
            <a:ext cx="1345711" cy="617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Сформирован регистр из </a:t>
            </a:r>
            <a:r>
              <a:rPr lang="en-US" sz="1200" dirty="0">
                <a:solidFill>
                  <a:srgbClr val="134965"/>
                </a:solidFill>
                <a:latin typeface="Akrobat" panose="00000600000000000000" pitchFamily="50" charset="-52"/>
              </a:rPr>
              <a:t>15</a:t>
            </a: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0 тыс.</a:t>
            </a:r>
            <a:r>
              <a:rPr lang="en-US" sz="1200" dirty="0">
                <a:solidFill>
                  <a:srgbClr val="134965"/>
                </a:solidFill>
                <a:latin typeface="Akrobat" panose="00000600000000000000" pitchFamily="50" charset="-52"/>
              </a:rPr>
              <a:t> </a:t>
            </a: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взрослых пациентов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7596979" y="6021898"/>
            <a:ext cx="1465864" cy="432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>
                <a:solidFill>
                  <a:srgbClr val="134965"/>
                </a:solidFill>
                <a:latin typeface="Akrobat" panose="00000600000000000000" pitchFamily="50" charset="-52"/>
              </a:rPr>
              <a:t>Обратная связь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188804" y="6445837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5310856" y="3886550"/>
            <a:ext cx="1465864" cy="594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>
                <a:solidFill>
                  <a:srgbClr val="134965"/>
                </a:solidFill>
                <a:latin typeface="Akrobat" panose="00000600000000000000" pitchFamily="50" charset="-52"/>
              </a:rPr>
              <a:t>Регистр хронических пациентов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979440" y="3854967"/>
            <a:ext cx="1888757" cy="755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500" dirty="0">
                <a:solidFill>
                  <a:srgbClr val="134965"/>
                </a:solidFill>
                <a:latin typeface="Akrobat" panose="00000600000000000000" pitchFamily="50" charset="-52"/>
              </a:rPr>
              <a:t>Персональный администратор здоровья</a:t>
            </a:r>
          </a:p>
          <a:p>
            <a:pPr algn="ctr">
              <a:lnSpc>
                <a:spcPct val="70000"/>
              </a:lnSpc>
            </a:pPr>
            <a:endParaRPr lang="ru-RU" sz="15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80" y="5598406"/>
            <a:ext cx="618287" cy="6182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823" y="613832"/>
            <a:ext cx="732757" cy="7834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280" y="791533"/>
            <a:ext cx="705858" cy="7058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394" y="5565286"/>
            <a:ext cx="826093" cy="660156"/>
          </a:xfrm>
          <a:prstGeom prst="rect">
            <a:avLst/>
          </a:prstGeom>
        </p:spPr>
      </p:pic>
      <p:sp>
        <p:nvSpPr>
          <p:cNvPr id="8" name="Выноска 2 7"/>
          <p:cNvSpPr/>
          <p:nvPr/>
        </p:nvSpPr>
        <p:spPr>
          <a:xfrm>
            <a:off x="5223528" y="4691966"/>
            <a:ext cx="1515790" cy="1598677"/>
          </a:xfrm>
          <a:prstGeom prst="borderCallout2">
            <a:avLst>
              <a:gd name="adj1" fmla="val 19300"/>
              <a:gd name="adj2" fmla="val 948"/>
              <a:gd name="adj3" fmla="val 18750"/>
              <a:gd name="adj4" fmla="val -16667"/>
              <a:gd name="adj5" fmla="val -87274"/>
              <a:gd name="adj6" fmla="val 24099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272223" y="1559689"/>
            <a:ext cx="1533323" cy="488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Сформированы индивидуальные планы наблюдения</a:t>
            </a:r>
          </a:p>
        </p:txBody>
      </p:sp>
      <p:sp>
        <p:nvSpPr>
          <p:cNvPr id="40" name="Выноска 2 39"/>
          <p:cNvSpPr/>
          <p:nvPr/>
        </p:nvSpPr>
        <p:spPr>
          <a:xfrm>
            <a:off x="5254708" y="750265"/>
            <a:ext cx="1515790" cy="1598677"/>
          </a:xfrm>
          <a:prstGeom prst="borderCallout2">
            <a:avLst>
              <a:gd name="adj1" fmla="val 5001"/>
              <a:gd name="adj2" fmla="val 100136"/>
              <a:gd name="adj3" fmla="val 5551"/>
              <a:gd name="adj4" fmla="val 115584"/>
              <a:gd name="adj5" fmla="val 46369"/>
              <a:gd name="adj6" fmla="val 15751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0110566" y="1374745"/>
            <a:ext cx="162774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За каждым администратором закреплено 200 пациентов</a:t>
            </a:r>
          </a:p>
        </p:txBody>
      </p:sp>
      <p:sp>
        <p:nvSpPr>
          <p:cNvPr id="49" name="Выноска 2 48"/>
          <p:cNvSpPr/>
          <p:nvPr/>
        </p:nvSpPr>
        <p:spPr>
          <a:xfrm>
            <a:off x="10159456" y="660678"/>
            <a:ext cx="1515790" cy="1598677"/>
          </a:xfrm>
          <a:prstGeom prst="borderCallout2">
            <a:avLst>
              <a:gd name="adj1" fmla="val 92447"/>
              <a:gd name="adj2" fmla="val 100137"/>
              <a:gd name="adj3" fmla="val 92997"/>
              <a:gd name="adj4" fmla="val 113843"/>
              <a:gd name="adj5" fmla="val 161864"/>
              <a:gd name="adj6" fmla="val 4324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0163710" y="4605308"/>
            <a:ext cx="1520219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Через приложение, </a:t>
            </a:r>
            <a:b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sz="1200" dirty="0">
                <a:solidFill>
                  <a:srgbClr val="134965"/>
                </a:solidFill>
                <a:latin typeface="Akrobat" panose="00000600000000000000" pitchFamily="50" charset="-52"/>
              </a:rPr>
              <a:t>по телефону ведется взаимодействие с каждым пациентом</a:t>
            </a:r>
          </a:p>
        </p:txBody>
      </p:sp>
      <p:sp>
        <p:nvSpPr>
          <p:cNvPr id="51" name="Выноска 2 50"/>
          <p:cNvSpPr/>
          <p:nvPr/>
        </p:nvSpPr>
        <p:spPr>
          <a:xfrm>
            <a:off x="10111466" y="4544985"/>
            <a:ext cx="1515790" cy="1744824"/>
          </a:xfrm>
          <a:prstGeom prst="borderCallout2">
            <a:avLst>
              <a:gd name="adj1" fmla="val 93455"/>
              <a:gd name="adj2" fmla="val 949"/>
              <a:gd name="adj3" fmla="val 93501"/>
              <a:gd name="adj4" fmla="val -14347"/>
              <a:gd name="adj5" fmla="val 52012"/>
              <a:gd name="adj6" fmla="val -82050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Текст 11">
            <a:extLst>
              <a:ext uri="{FF2B5EF4-FFF2-40B4-BE49-F238E27FC236}">
                <a16:creationId xmlns:a16="http://schemas.microsoft.com/office/drawing/2014/main" id="{7FE8CCCE-4315-F144-AC3D-8C42A14316A9}"/>
              </a:ext>
            </a:extLst>
          </p:cNvPr>
          <p:cNvSpPr txBox="1">
            <a:spLocks/>
          </p:cNvSpPr>
          <p:nvPr/>
        </p:nvSpPr>
        <p:spPr>
          <a:xfrm flipH="1">
            <a:off x="536527" y="1706736"/>
            <a:ext cx="4234322" cy="385336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err="1">
                <a:solidFill>
                  <a:srgbClr val="134965"/>
                </a:solidFill>
                <a:latin typeface="Akrobat" panose="00000600000000000000" pitchFamily="50" charset="-52"/>
              </a:rPr>
              <a:t>Пациентоориентирован</a:t>
            </a:r>
            <a:endParaRPr lang="ru-RU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Сам является пациентом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Прошел специальный курс обучения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В диалоге с  пациентом</a:t>
            </a:r>
            <a:endParaRPr lang="en-US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Помогает реализовать план наблюдения</a:t>
            </a:r>
          </a:p>
          <a:p>
            <a:r>
              <a:rPr lang="ru-RU" sz="2400" dirty="0">
                <a:solidFill>
                  <a:srgbClr val="134965"/>
                </a:solidFill>
                <a:latin typeface="Akrobat" panose="00000600000000000000" pitchFamily="50" charset="-52"/>
              </a:rPr>
              <a:t>Решает возникшие проблемы </a:t>
            </a:r>
          </a:p>
          <a:p>
            <a:endParaRPr lang="en-US" sz="24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41" name="Стрелка: шеврон 24">
            <a:extLst>
              <a:ext uri="{FF2B5EF4-FFF2-40B4-BE49-F238E27FC236}">
                <a16:creationId xmlns:a16="http://schemas.microsoft.com/office/drawing/2014/main" id="{5EF86C2B-1F94-3647-837F-FCCF4A300D89}"/>
              </a:ext>
            </a:extLst>
          </p:cNvPr>
          <p:cNvSpPr/>
          <p:nvPr/>
        </p:nvSpPr>
        <p:spPr>
          <a:xfrm>
            <a:off x="250669" y="2203617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Стрелка: шеврон 25">
            <a:extLst>
              <a:ext uri="{FF2B5EF4-FFF2-40B4-BE49-F238E27FC236}">
                <a16:creationId xmlns:a16="http://schemas.microsoft.com/office/drawing/2014/main" id="{F4F5424E-1739-B54F-A264-90E7DFF8F050}"/>
              </a:ext>
            </a:extLst>
          </p:cNvPr>
          <p:cNvSpPr/>
          <p:nvPr/>
        </p:nvSpPr>
        <p:spPr>
          <a:xfrm>
            <a:off x="240381" y="2836583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Стрелка: шеврон 27">
            <a:extLst>
              <a:ext uri="{FF2B5EF4-FFF2-40B4-BE49-F238E27FC236}">
                <a16:creationId xmlns:a16="http://schemas.microsoft.com/office/drawing/2014/main" id="{FD586203-D90B-7742-8052-688E4322DF53}"/>
              </a:ext>
            </a:extLst>
          </p:cNvPr>
          <p:cNvSpPr/>
          <p:nvPr/>
        </p:nvSpPr>
        <p:spPr>
          <a:xfrm>
            <a:off x="234670" y="3479038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5" name="Стрелка: шеврон 30">
            <a:extLst>
              <a:ext uri="{FF2B5EF4-FFF2-40B4-BE49-F238E27FC236}">
                <a16:creationId xmlns:a16="http://schemas.microsoft.com/office/drawing/2014/main" id="{2C18C9D0-A0FA-9142-BF80-21A26B44151E}"/>
              </a:ext>
            </a:extLst>
          </p:cNvPr>
          <p:cNvSpPr/>
          <p:nvPr/>
        </p:nvSpPr>
        <p:spPr>
          <a:xfrm>
            <a:off x="232170" y="4052631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Стрелка: шеврон 30">
            <a:extLst>
              <a:ext uri="{FF2B5EF4-FFF2-40B4-BE49-F238E27FC236}">
                <a16:creationId xmlns:a16="http://schemas.microsoft.com/office/drawing/2014/main" id="{72D6BF28-7193-264B-A70E-EB3197A97A5A}"/>
              </a:ext>
            </a:extLst>
          </p:cNvPr>
          <p:cNvSpPr/>
          <p:nvPr/>
        </p:nvSpPr>
        <p:spPr>
          <a:xfrm>
            <a:off x="250669" y="4668022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9" name="Стрелка: шеврон 24">
            <a:extLst>
              <a:ext uri="{FF2B5EF4-FFF2-40B4-BE49-F238E27FC236}">
                <a16:creationId xmlns:a16="http://schemas.microsoft.com/office/drawing/2014/main" id="{EF3CC011-7421-D748-847A-622E3DC6915E}"/>
              </a:ext>
            </a:extLst>
          </p:cNvPr>
          <p:cNvSpPr/>
          <p:nvPr/>
        </p:nvSpPr>
        <p:spPr>
          <a:xfrm>
            <a:off x="240381" y="1827273"/>
            <a:ext cx="220883" cy="2208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Shape 89">
            <a:extLst>
              <a:ext uri="{FF2B5EF4-FFF2-40B4-BE49-F238E27FC236}">
                <a16:creationId xmlns:a16="http://schemas.microsoft.com/office/drawing/2014/main" id="{8F5D2067-FF9A-47E0-B7B2-E315DF0A268A}"/>
              </a:ext>
            </a:extLst>
          </p:cNvPr>
          <p:cNvSpPr/>
          <p:nvPr/>
        </p:nvSpPr>
        <p:spPr>
          <a:xfrm>
            <a:off x="619784" y="919454"/>
            <a:ext cx="7433375" cy="807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r>
              <a:rPr lang="ru-RU" sz="2400" b="1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Медицинский </a:t>
            </a:r>
            <a:br>
              <a:rPr lang="ru-RU" sz="2400" b="1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400" b="1" dirty="0">
                <a:solidFill>
                  <a:srgbClr val="134965"/>
                </a:solidFill>
                <a:latin typeface="Akrobat Black" panose="00000A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администратор:</a:t>
            </a:r>
          </a:p>
        </p:txBody>
      </p:sp>
    </p:spTree>
    <p:extLst>
      <p:ext uri="{BB962C8B-B14F-4D97-AF65-F5344CB8AC3E}">
        <p14:creationId xmlns:p14="http://schemas.microsoft.com/office/powerpoint/2010/main" val="31640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8944C60-48FF-E6B7-8E7A-DB6A688DF8C5}"/>
              </a:ext>
            </a:extLst>
          </p:cNvPr>
          <p:cNvSpPr txBox="1"/>
          <p:nvPr/>
        </p:nvSpPr>
        <p:spPr>
          <a:xfrm>
            <a:off x="-247085" y="5509988"/>
            <a:ext cx="539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normalizeH="0" baseline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Arial Black" panose="020B0A04020102020204" pitchFamily="34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9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303150" y="1548641"/>
            <a:ext cx="4887297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Разработана специализированная информационная система, позволяющая администратору: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58400" y="3294984"/>
            <a:ext cx="4195682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Связаться с пациентом через АТС регионального контакт-центра 1-300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AA96F05-BD9C-4912-A0D4-B9030D18EC20}"/>
              </a:ext>
            </a:extLst>
          </p:cNvPr>
          <p:cNvSpPr/>
          <p:nvPr/>
        </p:nvSpPr>
        <p:spPr>
          <a:xfrm>
            <a:off x="579046" y="2449674"/>
            <a:ext cx="4989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Видеть план наблюдения и факт </a:t>
            </a:r>
            <a:b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его исполнения, записать пациента на услугу или прием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18" name="Shape 89">
            <a:extLst>
              <a:ext uri="{FF2B5EF4-FFF2-40B4-BE49-F238E27FC236}">
                <a16:creationId xmlns:a16="http://schemas.microsoft.com/office/drawing/2014/main" id="{C77E3CCA-3025-4F55-BA69-DD5905EA324D}"/>
              </a:ext>
            </a:extLst>
          </p:cNvPr>
          <p:cNvSpPr/>
          <p:nvPr/>
        </p:nvSpPr>
        <p:spPr>
          <a:xfrm>
            <a:off x="673382" y="434200"/>
            <a:ext cx="6210018" cy="46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</a:pPr>
            <a:r>
              <a:rPr lang="ru-RU" sz="2000" b="1" dirty="0">
                <a:latin typeface="Tahoma"/>
                <a:ea typeface="Tahoma"/>
                <a:cs typeface="Tahoma"/>
              </a:rPr>
              <a:t>Персональный администратор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58400" y="4272192"/>
            <a:ext cx="4887297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Планировать свою работу, фиксировать все действия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736AB43-99F0-4EB1-9285-D23FAA5AE5A1}"/>
              </a:ext>
            </a:extLst>
          </p:cNvPr>
          <p:cNvSpPr txBox="1"/>
          <p:nvPr/>
        </p:nvSpPr>
        <p:spPr>
          <a:xfrm>
            <a:off x="579046" y="5026280"/>
            <a:ext cx="4887297" cy="92333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Фиксировать все жизненные ситуации и сложности у пациента и иметь возможность их оперативно решить</a:t>
            </a:r>
            <a:endParaRPr lang="ru-RU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098" y="1089374"/>
            <a:ext cx="2014469" cy="4362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418" y="1059754"/>
            <a:ext cx="2028145" cy="43925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25" y="1089374"/>
            <a:ext cx="2014469" cy="4362978"/>
          </a:xfrm>
          <a:prstGeom prst="rect">
            <a:avLst/>
          </a:prstGeom>
        </p:spPr>
      </p:pic>
      <p:sp>
        <p:nvSpPr>
          <p:cNvPr id="44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6584309" y="5436763"/>
            <a:ext cx="4887297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 smtClean="0">
                <a:solidFill>
                  <a:srgbClr val="00B050"/>
                </a:solidFill>
                <a:latin typeface="Akrobat" panose="00000600000000000000" pitchFamily="50" charset="-52"/>
              </a:rPr>
              <a:t>Система разработана для мобильных устройств, позволяет работать дистанционно</a:t>
            </a:r>
            <a:endParaRPr lang="en-US" sz="1800" b="1" dirty="0">
              <a:solidFill>
                <a:srgbClr val="00B050"/>
              </a:solidFill>
              <a:latin typeface="Akrobat" panose="00000600000000000000" pitchFamily="50" charset="-52"/>
            </a:endParaRPr>
          </a:p>
        </p:txBody>
      </p:sp>
      <p:sp>
        <p:nvSpPr>
          <p:cNvPr id="17" name="TextBox 211">
            <a:extLst>
              <a:ext uri="{FF2B5EF4-FFF2-40B4-BE49-F238E27FC236}">
                <a16:creationId xmlns:a16="http://schemas.microsoft.com/office/drawing/2014/main" id="{257A2283-8857-4468-A556-A8BEF19F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23</a:t>
            </a:r>
            <a:endParaRPr lang="ru-RU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305157" y="205464"/>
            <a:ext cx="635712" cy="7908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044268" y="1733132"/>
            <a:ext cx="801149" cy="9704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39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18" name="Shape 89">
            <a:extLst>
              <a:ext uri="{FF2B5EF4-FFF2-40B4-BE49-F238E27FC236}">
                <a16:creationId xmlns:a16="http://schemas.microsoft.com/office/drawing/2014/main" id="{C77E3CCA-3025-4F55-BA69-DD5905EA324D}"/>
              </a:ext>
            </a:extLst>
          </p:cNvPr>
          <p:cNvSpPr/>
          <p:nvPr/>
        </p:nvSpPr>
        <p:spPr>
          <a:xfrm>
            <a:off x="673382" y="434200"/>
            <a:ext cx="6210018" cy="46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</a:pPr>
            <a:r>
              <a:rPr lang="ru-RU" sz="2000" b="1" dirty="0">
                <a:latin typeface="Tahoma"/>
                <a:ea typeface="Tahoma"/>
                <a:cs typeface="Tahoma"/>
              </a:rPr>
              <a:t>Персональный администратор</a:t>
            </a:r>
          </a:p>
        </p:txBody>
      </p:sp>
      <p:sp>
        <p:nvSpPr>
          <p:cNvPr id="17" name="TextBox 211">
            <a:extLst>
              <a:ext uri="{FF2B5EF4-FFF2-40B4-BE49-F238E27FC236}">
                <a16:creationId xmlns:a16="http://schemas.microsoft.com/office/drawing/2014/main" id="{257A2283-8857-4468-A556-A8BEF19F82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46174" y="6507343"/>
            <a:ext cx="477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ru-RU" altLang="ru-RU" dirty="0" smtClean="0">
                <a:solidFill>
                  <a:schemeClr val="bg1"/>
                </a:solidFill>
                <a:latin typeface="Akrobat Black" panose="00000A00000000000000" pitchFamily="50" charset="-52"/>
              </a:rPr>
              <a:t>23</a:t>
            </a:r>
            <a:endParaRPr lang="ru-RU" altLang="ru-RU" dirty="0">
              <a:solidFill>
                <a:schemeClr val="bg1"/>
              </a:solidFill>
              <a:latin typeface="Akrobat Black" panose="00000A00000000000000" pitchFamily="50" charset="-52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305157" y="205464"/>
            <a:ext cx="635712" cy="790885"/>
          </a:xfrm>
          <a:prstGeom prst="rect">
            <a:avLst/>
          </a:prstGeom>
        </p:spPr>
      </p:pic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3394831103"/>
              </p:ext>
            </p:extLst>
          </p:nvPr>
        </p:nvGraphicFramePr>
        <p:xfrm>
          <a:off x="3839907" y="1360468"/>
          <a:ext cx="8244253" cy="450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1" name="Текст 11">
            <a:extLst>
              <a:ext uri="{FF2B5EF4-FFF2-40B4-BE49-F238E27FC236}">
                <a16:creationId xmlns:a16="http://schemas.microsoft.com/office/drawing/2014/main" id="{EA67A9FD-8D72-2246-2DA5-702A35EECE67}"/>
              </a:ext>
            </a:extLst>
          </p:cNvPr>
          <p:cNvSpPr txBox="1">
            <a:spLocks/>
          </p:cNvSpPr>
          <p:nvPr/>
        </p:nvSpPr>
        <p:spPr bwMode="auto">
          <a:xfrm flipH="1">
            <a:off x="216907" y="1606692"/>
            <a:ext cx="3096344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1"/>
                </a:solidFill>
                <a:latin typeface="Corbel" panose="020B0503020204020204" pitchFamily="34" charset="0"/>
              </a:rPr>
              <a:t>Создан Кодекс проводника здоровья, описывающий основные принципы работы. </a:t>
            </a:r>
            <a:endParaRPr 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 rot="19760948">
            <a:off x="9604529" y="4793569"/>
            <a:ext cx="2713571" cy="140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9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4" y="255627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4" name="Shape 89"/>
          <p:cNvSpPr/>
          <p:nvPr/>
        </p:nvSpPr>
        <p:spPr bwMode="auto">
          <a:xfrm>
            <a:off x="636760" y="471473"/>
            <a:ext cx="9394199" cy="467799"/>
          </a:xfrm>
          <a:prstGeom prst="rect">
            <a:avLst/>
          </a:prstGeo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>
                <a:latin typeface="Tahoma"/>
                <a:ea typeface="Tahoma"/>
                <a:cs typeface="Tahoma"/>
              </a:rPr>
              <a:t>ПЕРСОНАЛЬНАЯ МЕДИЦИНА</a:t>
            </a: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0048" y="64670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67826" y="6432552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5</a:t>
            </a:fld>
            <a:endParaRPr lang="ru-RU" sz="1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386" y="409782"/>
            <a:ext cx="635712" cy="790885"/>
          </a:xfrm>
          <a:prstGeom prst="rect">
            <a:avLst/>
          </a:prstGeom>
        </p:spPr>
      </p:pic>
      <p:sp>
        <p:nvSpPr>
          <p:cNvPr id="10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479358" y="1252686"/>
            <a:ext cx="11739941" cy="10967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Данные из медицинской системы автоматически загружаются в ИС проводников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Администратор системы видит результаты работы проводника здоровья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Проводник здоровья ставит дополнительные задачи медицинской организации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22" y="2419710"/>
            <a:ext cx="6300429" cy="288657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0838" y="3484410"/>
            <a:ext cx="6721557" cy="2424168"/>
          </a:xfrm>
          <a:prstGeom prst="rect">
            <a:avLst/>
          </a:prstGeom>
          <a:ln>
            <a:solidFill>
              <a:schemeClr val="accent2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7105" y="4654889"/>
            <a:ext cx="5304641" cy="181841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902447" y="2562957"/>
            <a:ext cx="809177" cy="1066511"/>
          </a:xfrm>
          <a:prstGeom prst="rect">
            <a:avLst/>
          </a:prstGeom>
          <a:gradFill>
            <a:gsLst>
              <a:gs pos="0">
                <a:schemeClr val="bg1">
                  <a:alpha val="99000"/>
                </a:schemeClr>
              </a:gs>
              <a:gs pos="52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8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4" y="255627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4" name="Shape 89"/>
          <p:cNvSpPr/>
          <p:nvPr/>
        </p:nvSpPr>
        <p:spPr bwMode="auto">
          <a:xfrm>
            <a:off x="299982" y="446442"/>
            <a:ext cx="9394199" cy="467799"/>
          </a:xfrm>
          <a:prstGeom prst="rect">
            <a:avLst/>
          </a:prstGeo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>
                <a:latin typeface="Tahoma"/>
                <a:ea typeface="Tahoma"/>
                <a:cs typeface="Tahoma"/>
              </a:rPr>
              <a:t>КОНТРОЛЬ РАБОТЫ</a:t>
            </a:r>
            <a:endParaRPr lang="ru-RU" sz="20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0048" y="64670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67826" y="6432552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6</a:t>
            </a:fld>
            <a:endParaRPr lang="ru-RU" sz="1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386" y="409782"/>
            <a:ext cx="635712" cy="79088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03" y="2589493"/>
            <a:ext cx="6089260" cy="3607066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136711" y="1585505"/>
            <a:ext cx="4860371" cy="84715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Контроль работы медицинского помощника через аналитическую подсистему </a:t>
            </a:r>
            <a:endParaRPr lang="en-US" sz="18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7562" y="1297674"/>
            <a:ext cx="6911510" cy="27432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4220" y="4017959"/>
            <a:ext cx="6247780" cy="2178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15410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-7672" y="101467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4" name="Shape 89"/>
          <p:cNvSpPr/>
          <p:nvPr/>
        </p:nvSpPr>
        <p:spPr bwMode="auto">
          <a:xfrm>
            <a:off x="550523" y="169483"/>
            <a:ext cx="9394199" cy="467799"/>
          </a:xfrm>
          <a:prstGeom prst="rect">
            <a:avLst/>
          </a:prstGeo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>
                <a:latin typeface="Tahoma"/>
                <a:ea typeface="Tahoma"/>
                <a:cs typeface="Tahoma"/>
              </a:rPr>
              <a:t>РАБОТАЕМ ВМЕСТЕ</a:t>
            </a:r>
            <a:endParaRPr lang="ru-RU" sz="20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0048" y="64670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67826" y="6432552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7</a:t>
            </a:fld>
            <a:endParaRPr lang="ru-RU" sz="1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386" y="409782"/>
            <a:ext cx="635712" cy="790885"/>
          </a:xfrm>
          <a:prstGeom prst="rect">
            <a:avLst/>
          </a:prstGeom>
        </p:spPr>
      </p:pic>
      <p:sp>
        <p:nvSpPr>
          <p:cNvPr id="11" name="Текст 11">
            <a:extLst>
              <a:ext uri="{FF2B5EF4-FFF2-40B4-BE49-F238E27FC236}">
                <a16:creationId xmlns:a16="http://schemas.microsoft.com/office/drawing/2014/main" id="{8F0404A0-FA91-48D4-8F54-46A51E872003}"/>
              </a:ext>
            </a:extLst>
          </p:cNvPr>
          <p:cNvSpPr txBox="1">
            <a:spLocks/>
          </p:cNvSpPr>
          <p:nvPr/>
        </p:nvSpPr>
        <p:spPr>
          <a:xfrm flipH="1">
            <a:off x="7400919" y="586784"/>
            <a:ext cx="3448056" cy="1053793"/>
          </a:xfrm>
          <a:prstGeom prst="rect">
            <a:avLst/>
          </a:prstGeo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>
            <a:defPPr>
              <a:defRPr lang="en-US"/>
            </a:defPPr>
            <a:lvl1pPr defTabSz="1219101">
              <a:lnSpc>
                <a:spcPct val="150000"/>
              </a:lnSpc>
              <a:spcBef>
                <a:spcPts val="0"/>
              </a:spcBef>
              <a:defRPr sz="2000" b="1">
                <a:latin typeface="Tahoma"/>
                <a:ea typeface="Tahoma"/>
                <a:cs typeface="Tahoma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/>
              <a:t>Организованы встречи и координация совместной работы проводников здоровья соцработников</a:t>
            </a:r>
            <a:endParaRPr lang="en-US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2"/>
          <a:stretch/>
        </p:blipFill>
        <p:spPr>
          <a:xfrm>
            <a:off x="7528406" y="1887879"/>
            <a:ext cx="4154692" cy="43384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3" y="3209775"/>
            <a:ext cx="6679117" cy="30241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2"/>
          <a:stretch/>
        </p:blipFill>
        <p:spPr>
          <a:xfrm>
            <a:off x="575442" y="914241"/>
            <a:ext cx="6679117" cy="27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7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 bwMode="auto">
          <a:xfrm>
            <a:off x="4" y="255627"/>
            <a:ext cx="12191997" cy="1099200"/>
          </a:xfrm>
          <a:prstGeom prst="rect">
            <a:avLst/>
          </a:prstGeom>
          <a:gradFill>
            <a:gsLst>
              <a:gs pos="0">
                <a:schemeClr val="bg1"/>
              </a:gs>
              <a:gs pos="66000">
                <a:srgbClr val="FBFCFE">
                  <a:alpha val="92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34" name="Shape 89"/>
          <p:cNvSpPr/>
          <p:nvPr/>
        </p:nvSpPr>
        <p:spPr bwMode="auto">
          <a:xfrm>
            <a:off x="479376" y="271285"/>
            <a:ext cx="9394199" cy="467799"/>
          </a:xfrm>
          <a:prstGeom prst="rect">
            <a:avLst/>
          </a:prstGeom>
          <a:ln w="12700">
            <a:miter lim="400000"/>
          </a:ln>
        </p:spPr>
        <p:txBody>
          <a:bodyPr wrap="square" lIns="34121" tIns="34121" rIns="34121" bIns="34121" anchor="ctr">
            <a:spAutoFit/>
          </a:bodyPr>
          <a:lstStyle/>
          <a:p>
            <a:pPr defTabSz="1219101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>
                <a:latin typeface="Tahoma"/>
                <a:ea typeface="Tahoma"/>
                <a:cs typeface="Tahoma"/>
              </a:rPr>
              <a:t>ЕСТЬ ПЕРВЫЙ РЕЗУЛЬТАТ</a:t>
            </a:r>
            <a:endParaRPr lang="ru-RU" sz="2000" b="1" dirty="0">
              <a:latin typeface="Tahoma"/>
              <a:ea typeface="Tahoma"/>
              <a:cs typeface="Tahoma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575443" y="64542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/>
          </a:p>
        </p:txBody>
      </p:sp>
      <p:sp>
        <p:nvSpPr>
          <p:cNvPr id="6" name="Прямоугольник 5"/>
          <p:cNvSpPr/>
          <p:nvPr/>
        </p:nvSpPr>
        <p:spPr bwMode="auto">
          <a:xfrm flipH="1">
            <a:off x="-7672" y="6380533"/>
            <a:ext cx="12207345" cy="477467"/>
          </a:xfrm>
          <a:prstGeom prst="rect">
            <a:avLst/>
          </a:prstGeom>
          <a:gradFill>
            <a:gsLst>
              <a:gs pos="0">
                <a:srgbClr val="0754B0"/>
              </a:gs>
              <a:gs pos="40000">
                <a:srgbClr val="053C90">
                  <a:alpha val="0"/>
                </a:srgbClr>
              </a:gs>
              <a:gs pos="100000">
                <a:srgbClr val="010E54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350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280048" y="6467059"/>
            <a:ext cx="32447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  <a:latin typeface="Tahoma"/>
                <a:ea typeface="Tahoma"/>
                <a:cs typeface="Tahoma"/>
              </a:rPr>
              <a:t>Цифровой эффективный регион</a:t>
            </a:r>
            <a:endParaRPr dirty="0"/>
          </a:p>
        </p:txBody>
      </p:sp>
      <p:sp>
        <p:nvSpPr>
          <p:cNvPr id="38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9267826" y="6432552"/>
            <a:ext cx="2743200" cy="365125"/>
          </a:xfrm>
        </p:spPr>
        <p:txBody>
          <a:bodyPr/>
          <a:lstStyle/>
          <a:p>
            <a:pPr>
              <a:defRPr/>
            </a:pPr>
            <a:fld id="{86CB4B4D-7CA3-9044-876B-883B54F8677D}" type="slidenum">
              <a:rPr lang="ru-RU" sz="1800">
                <a:solidFill>
                  <a:schemeClr val="bg1"/>
                </a:solidFill>
                <a:latin typeface="Tahoma"/>
                <a:ea typeface="Tahoma"/>
                <a:cs typeface="Tahoma"/>
              </a:rPr>
              <a:t>8</a:t>
            </a:fld>
            <a:endParaRPr lang="ru-RU" sz="1800">
              <a:solidFill>
                <a:schemeClr val="bg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7386" y="409782"/>
            <a:ext cx="635712" cy="7908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112706" y="5488248"/>
            <a:ext cx="855405" cy="42194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2896653"/>
              </p:ext>
            </p:extLst>
          </p:nvPr>
        </p:nvGraphicFramePr>
        <p:xfrm>
          <a:off x="479376" y="939800"/>
          <a:ext cx="10240132" cy="544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910956" y="5151873"/>
            <a:ext cx="855405" cy="421947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/>
          </p:nvPr>
        </p:nvGraphicFramePr>
        <p:xfrm>
          <a:off x="10414077" y="5163919"/>
          <a:ext cx="1266618" cy="978228"/>
        </p:xfrm>
        <a:graphic>
          <a:graphicData uri="http://schemas.openxmlformats.org/drawingml/2006/table">
            <a:tbl>
              <a:tblPr/>
              <a:tblGrid>
                <a:gridCol w="1266618">
                  <a:extLst>
                    <a:ext uri="{9D8B030D-6E8A-4147-A177-3AD203B41FA5}">
                      <a16:colId xmlns:a16="http://schemas.microsoft.com/office/drawing/2014/main" val="2764590320"/>
                    </a:ext>
                  </a:extLst>
                </a:gridCol>
              </a:tblGrid>
              <a:tr h="270066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+mj-lt"/>
                        </a:rPr>
                        <a:t>Динамика </a:t>
                      </a:r>
                      <a:r>
                        <a:rPr lang="ru-RU" sz="900" b="1" u="none" strike="noStrike" dirty="0" smtClean="0">
                          <a:effectLst/>
                          <a:latin typeface="+mj-lt"/>
                        </a:rPr>
                        <a:t>2023 - 2022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619243"/>
                  </a:ext>
                </a:extLst>
              </a:tr>
              <a:tr h="176825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+ 125</a:t>
                      </a:r>
                      <a:endParaRPr lang="ru-RU" sz="900" b="0" i="0" u="none" strike="noStrike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6242732"/>
                  </a:ext>
                </a:extLst>
              </a:tr>
              <a:tr h="176825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900" b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- 521</a:t>
                      </a:r>
                      <a:endParaRPr lang="ru-RU" sz="9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3895"/>
                  </a:ext>
                </a:extLst>
              </a:tr>
              <a:tr h="176825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9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</a:t>
                      </a:r>
                      <a:r>
                        <a:rPr lang="ru-RU" sz="900" b="0" i="0" u="none" strike="noStrike" baseline="0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 13</a:t>
                      </a:r>
                      <a:endParaRPr lang="ru-RU" sz="9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152530"/>
                  </a:ext>
                </a:extLst>
              </a:tr>
              <a:tr h="177687">
                <a:tc>
                  <a:txBody>
                    <a:bodyPr/>
                    <a:lstStyle>
                      <a:lvl1pPr marL="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>
                        <a:defRPr sz="18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ru-RU" sz="900" b="1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- 409</a:t>
                      </a:r>
                      <a:endParaRPr lang="ru-RU" sz="900" b="1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345707"/>
                  </a:ext>
                </a:extLst>
              </a:tr>
            </a:tbl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2256087" y="5982002"/>
            <a:ext cx="9609081" cy="148098"/>
          </a:xfrm>
          <a:prstGeom prst="roundRect">
            <a:avLst/>
          </a:prstGeom>
          <a:noFill/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5212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854B354-F4EB-448D-B891-FA2AA5FA0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76371" y="3733032"/>
            <a:ext cx="6743700" cy="4591050"/>
          </a:xfrm>
          <a:prstGeom prst="rect">
            <a:avLst/>
          </a:prstGeom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F0B3806E-2767-4074-BA31-D4F15B7B43EB}"/>
              </a:ext>
            </a:extLst>
          </p:cNvPr>
          <p:cNvSpPr txBox="1"/>
          <p:nvPr/>
        </p:nvSpPr>
        <p:spPr>
          <a:xfrm>
            <a:off x="409897" y="1144454"/>
            <a:ext cx="4747489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  <a:t>Удовлетворенность доступностью медицины</a:t>
            </a:r>
            <a:b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</a:br>
            <a:r>
              <a:rPr lang="ru-RU" sz="2000" b="1" dirty="0">
                <a:solidFill>
                  <a:srgbClr val="134965"/>
                </a:solidFill>
                <a:latin typeface="Akrobat Bold" panose="00000800000000000000" pitchFamily="50" charset="-52"/>
              </a:rPr>
              <a:t>Сахалинской области</a:t>
            </a:r>
            <a:endParaRPr lang="ru-RU" sz="2000" dirty="0">
              <a:solidFill>
                <a:srgbClr val="134965"/>
              </a:solidFill>
              <a:latin typeface="Akrobat Bold" panose="00000800000000000000" pitchFamily="50" charset="-52"/>
            </a:endParaRPr>
          </a:p>
        </p:txBody>
      </p: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2E6E2D33-0527-4A53-8EC0-7B987D15B5EB}"/>
              </a:ext>
            </a:extLst>
          </p:cNvPr>
          <p:cNvCxnSpPr>
            <a:cxnSpLocks/>
          </p:cNvCxnSpPr>
          <p:nvPr/>
        </p:nvCxnSpPr>
        <p:spPr>
          <a:xfrm>
            <a:off x="6130253" y="1623856"/>
            <a:ext cx="0" cy="4953603"/>
          </a:xfrm>
          <a:prstGeom prst="line">
            <a:avLst/>
          </a:prstGeom>
          <a:ln w="19050">
            <a:solidFill>
              <a:srgbClr val="10486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974737E3-659B-4244-998C-593BB612B130}"/>
              </a:ext>
            </a:extLst>
          </p:cNvPr>
          <p:cNvSpPr/>
          <p:nvPr/>
        </p:nvSpPr>
        <p:spPr>
          <a:xfrm flipH="1">
            <a:off x="-7670" y="6380534"/>
            <a:ext cx="12199670" cy="477467"/>
          </a:xfrm>
          <a:prstGeom prst="rect">
            <a:avLst/>
          </a:prstGeom>
          <a:solidFill>
            <a:srgbClr val="134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1" dirty="0">
              <a:latin typeface="Akrobat" panose="00000600000000000000" pitchFamily="50" charset="-52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88804" y="6465331"/>
            <a:ext cx="29578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krobat" panose="000006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ЦИФРОВОЙ ЭФФЕКТИВНЫЙ РЕГИОН</a:t>
            </a:r>
          </a:p>
        </p:txBody>
      </p:sp>
      <p:sp>
        <p:nvSpPr>
          <p:cNvPr id="25" name="Shape 89">
            <a:extLst>
              <a:ext uri="{FF2B5EF4-FFF2-40B4-BE49-F238E27FC236}">
                <a16:creationId xmlns:a16="http://schemas.microsoft.com/office/drawing/2014/main" id="{67D129F0-EDB4-40BE-9714-DF8C05B266E8}"/>
              </a:ext>
            </a:extLst>
          </p:cNvPr>
          <p:cNvSpPr/>
          <p:nvPr/>
        </p:nvSpPr>
        <p:spPr>
          <a:xfrm>
            <a:off x="419100" y="232127"/>
            <a:ext cx="10677721" cy="435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121" tIns="34121" rIns="34121" bIns="34121" anchor="ctr">
            <a:sp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solidFill>
                  <a:srgbClr val="002060"/>
                </a:solidFill>
                <a:latin typeface="Akrobat Black" panose="00000A00000000000000" pitchFamily="50" charset="-52"/>
                <a:cs typeface="Times New Roman" panose="02020603050405020304" pitchFamily="18" charset="0"/>
              </a:rPr>
              <a:t>СОЦИОЛОГИЯ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r="1010"/>
          <a:stretch/>
        </p:blipFill>
        <p:spPr>
          <a:xfrm>
            <a:off x="7380501" y="313555"/>
            <a:ext cx="3716320" cy="536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" r="1"/>
          <a:stretch/>
        </p:blipFill>
        <p:spPr>
          <a:xfrm>
            <a:off x="7380501" y="822380"/>
            <a:ext cx="3716320" cy="4984823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B98E0FD8-D8EE-4DA2-AB2A-F97833A63724}"/>
              </a:ext>
            </a:extLst>
          </p:cNvPr>
          <p:cNvSpPr/>
          <p:nvPr/>
        </p:nvSpPr>
        <p:spPr>
          <a:xfrm>
            <a:off x="7937922" y="5779258"/>
            <a:ext cx="261133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Отчет АНО ДИАЛОГ</a:t>
            </a:r>
            <a:b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endParaRPr lang="ru-RU" sz="16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graphicFrame>
        <p:nvGraphicFramePr>
          <p:cNvPr id="31" name="Диаграмма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7698728"/>
              </p:ext>
            </p:extLst>
          </p:nvPr>
        </p:nvGraphicFramePr>
        <p:xfrm>
          <a:off x="409897" y="1943190"/>
          <a:ext cx="5623434" cy="3702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B98E0FD8-D8EE-4DA2-AB2A-F97833A63724}"/>
              </a:ext>
            </a:extLst>
          </p:cNvPr>
          <p:cNvSpPr/>
          <p:nvPr/>
        </p:nvSpPr>
        <p:spPr>
          <a:xfrm>
            <a:off x="1749216" y="5764012"/>
            <a:ext cx="2611330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Данные ВЦИОМ</a:t>
            </a:r>
            <a:b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</a:br>
            <a:r>
              <a:rPr lang="ru-RU" sz="1600" dirty="0">
                <a:solidFill>
                  <a:srgbClr val="134965"/>
                </a:solidFill>
                <a:latin typeface="Akrobat" panose="00000600000000000000" pitchFamily="50" charset="-52"/>
              </a:rPr>
              <a:t>июль </a:t>
            </a:r>
            <a:r>
              <a:rPr lang="ru-RU" sz="1600" dirty="0" smtClean="0">
                <a:solidFill>
                  <a:srgbClr val="134965"/>
                </a:solidFill>
                <a:latin typeface="Akrobat" panose="00000600000000000000" pitchFamily="50" charset="-52"/>
              </a:rPr>
              <a:t>2024</a:t>
            </a:r>
            <a:endParaRPr lang="ru-RU" sz="1600" dirty="0">
              <a:solidFill>
                <a:srgbClr val="134965"/>
              </a:solidFill>
              <a:latin typeface="Akrobat" panose="00000600000000000000" pitchFamily="50" charset="-52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281018" y="2776466"/>
            <a:ext cx="3939610" cy="855497"/>
          </a:xfrm>
          <a:prstGeom prst="ellipse">
            <a:avLst/>
          </a:prstGeom>
          <a:solidFill>
            <a:srgbClr val="00B050">
              <a:alpha val="1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overment 2022">
      <a:dk1>
        <a:srgbClr val="04122A"/>
      </a:dk1>
      <a:lt1>
        <a:sysClr val="window" lastClr="FFFFFF"/>
      </a:lt1>
      <a:dk2>
        <a:srgbClr val="051367"/>
      </a:dk2>
      <a:lt2>
        <a:srgbClr val="FFFFFF"/>
      </a:lt2>
      <a:accent1>
        <a:srgbClr val="7FB5FF"/>
      </a:accent1>
      <a:accent2>
        <a:srgbClr val="2D31FA"/>
      </a:accent2>
      <a:accent3>
        <a:srgbClr val="1363E9"/>
      </a:accent3>
      <a:accent4>
        <a:srgbClr val="5D8BF4"/>
      </a:accent4>
      <a:accent5>
        <a:srgbClr val="47B5FF"/>
      </a:accent5>
      <a:accent6>
        <a:srgbClr val="DFF6FF"/>
      </a:accent6>
      <a:hlink>
        <a:srgbClr val="47B5FF"/>
      </a:hlink>
      <a:folHlink>
        <a:srgbClr val="8C8C8C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33763</TotalTime>
  <Words>398</Words>
  <Application>Microsoft Office PowerPoint</Application>
  <PresentationFormat>Широкоэкранный</PresentationFormat>
  <Paragraphs>83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3" baseType="lpstr">
      <vt:lpstr>Aharoni</vt:lpstr>
      <vt:lpstr>Akrobat</vt:lpstr>
      <vt:lpstr>Akrobat Black</vt:lpstr>
      <vt:lpstr>Akrobat Bold</vt:lpstr>
      <vt:lpstr>Arial</vt:lpstr>
      <vt:lpstr>Arial Black</vt:lpstr>
      <vt:lpstr>Calibri</vt:lpstr>
      <vt:lpstr>Calibri Light</vt:lpstr>
      <vt:lpstr>Corbel</vt:lpstr>
      <vt:lpstr>Golos Text</vt:lpstr>
      <vt:lpstr>Rosatom</vt:lpstr>
      <vt:lpstr>Tahoma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Чупахин Валерий Сергеевич</cp:lastModifiedBy>
  <cp:revision>500</cp:revision>
  <cp:lastPrinted>2021-03-17T09:01:35Z</cp:lastPrinted>
  <dcterms:modified xsi:type="dcterms:W3CDTF">2024-11-21T00:22:38Z</dcterms:modified>
</cp:coreProperties>
</file>