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792" r:id="rId2"/>
    <p:sldId id="793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едвидь Елена Александровна" initials="МЕА" lastIdx="1" clrIdx="0">
    <p:extLst>
      <p:ext uri="{19B8F6BF-5375-455C-9EA6-DF929625EA0E}">
        <p15:presenceInfo xmlns:p15="http://schemas.microsoft.com/office/powerpoint/2012/main" userId="S-1-5-21-3399346512-758631369-2990822830-9022" providerId="AD"/>
      </p:ext>
    </p:extLst>
  </p:cmAuthor>
  <p:cmAuthor id="2" name="Александр Александрович" initials="АА" lastIdx="1" clrIdx="1">
    <p:extLst>
      <p:ext uri="{19B8F6BF-5375-455C-9EA6-DF929625EA0E}">
        <p15:presenceInfo xmlns:p15="http://schemas.microsoft.com/office/powerpoint/2012/main" userId="e5dc25af44b8392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8ACC"/>
    <a:srgbClr val="3375B7"/>
    <a:srgbClr val="17375E"/>
    <a:srgbClr val="F8695E"/>
    <a:srgbClr val="7FB75E"/>
    <a:srgbClr val="63A437"/>
    <a:srgbClr val="7DB75A"/>
    <a:srgbClr val="EEF3FA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395" autoAdjust="0"/>
  </p:normalViewPr>
  <p:slideViewPr>
    <p:cSldViewPr>
      <p:cViewPr varScale="1">
        <p:scale>
          <a:sx n="112" d="100"/>
          <a:sy n="112" d="100"/>
        </p:scale>
        <p:origin x="202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B5BCC5A3-D2B8-449D-ABB2-11B83C79D459}" type="datetimeFigureOut">
              <a:rPr lang="ru-RU" smtClean="0"/>
              <a:t>15.08.2022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0"/>
            <a:ext cx="2945659" cy="496412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0"/>
            <a:ext cx="2945659" cy="496412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D22A7384-ED28-4734-ADAE-ED76AB041B6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056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9:notes"/>
          <p:cNvSpPr txBox="1">
            <a:spLocks noGrp="1"/>
          </p:cNvSpPr>
          <p:nvPr>
            <p:ph type="body" idx="1"/>
          </p:nvPr>
        </p:nvSpPr>
        <p:spPr>
          <a:xfrm>
            <a:off x="673101" y="4712674"/>
            <a:ext cx="5389563" cy="44652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744538"/>
            <a:ext cx="4960937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5257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9:notes"/>
          <p:cNvSpPr txBox="1">
            <a:spLocks noGrp="1"/>
          </p:cNvSpPr>
          <p:nvPr>
            <p:ph type="body" idx="1"/>
          </p:nvPr>
        </p:nvSpPr>
        <p:spPr>
          <a:xfrm>
            <a:off x="673101" y="4712674"/>
            <a:ext cx="5389563" cy="44652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744538"/>
            <a:ext cx="4960937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1935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55A86-BB19-4214-A1D4-69C032FE5584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70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C1A96-42A9-4615-94D8-46EEA2749968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227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B117-6A29-4C0E-B99A-B357C5B503A4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235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719618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6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47600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 userDrawn="1"/>
        </p:nvGrpSpPr>
        <p:grpSpPr>
          <a:xfrm>
            <a:off x="8758234" y="6324603"/>
            <a:ext cx="385773" cy="233363"/>
            <a:chOff x="11674462" y="6324600"/>
            <a:chExt cx="514363" cy="233363"/>
          </a:xfrm>
        </p:grpSpPr>
        <p:sp>
          <p:nvSpPr>
            <p:cNvPr id="15" name="Freeform 16"/>
            <p:cNvSpPr>
              <a:spLocks/>
            </p:cNvSpPr>
            <p:nvPr userDrawn="1"/>
          </p:nvSpPr>
          <p:spPr bwMode="auto">
            <a:xfrm>
              <a:off x="11674467" y="6497638"/>
              <a:ext cx="514350" cy="60325"/>
            </a:xfrm>
            <a:custGeom>
              <a:avLst/>
              <a:gdLst>
                <a:gd name="T0" fmla="*/ 0 w 216"/>
                <a:gd name="T1" fmla="*/ 25 h 25"/>
                <a:gd name="T2" fmla="*/ 0 w 216"/>
                <a:gd name="T3" fmla="*/ 25 h 25"/>
                <a:gd name="T4" fmla="*/ 36 w 216"/>
                <a:gd name="T5" fmla="*/ 0 h 25"/>
                <a:gd name="T6" fmla="*/ 216 w 216"/>
                <a:gd name="T7" fmla="*/ 0 h 25"/>
                <a:gd name="T8" fmla="*/ 216 w 216"/>
                <a:gd name="T9" fmla="*/ 0 h 25"/>
                <a:gd name="T10" fmla="*/ 216 w 216"/>
                <a:gd name="T11" fmla="*/ 25 h 25"/>
                <a:gd name="T12" fmla="*/ 0 w 216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25"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15" y="22"/>
                    <a:pt x="28" y="13"/>
                    <a:pt x="36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16" y="25"/>
                    <a:pt x="216" y="25"/>
                    <a:pt x="216" y="25"/>
                  </a:cubicBezTo>
                  <a:cubicBezTo>
                    <a:pt x="0" y="25"/>
                    <a:pt x="0" y="25"/>
                    <a:pt x="0" y="25"/>
                  </a:cubicBezTo>
                  <a:close/>
                </a:path>
              </a:pathLst>
            </a:custGeom>
            <a:solidFill>
              <a:srgbClr val="E0F1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262626"/>
                </a:solidFill>
              </a:endParaRPr>
            </a:p>
          </p:txBody>
        </p:sp>
        <p:sp>
          <p:nvSpPr>
            <p:cNvPr id="16" name="Freeform 17"/>
            <p:cNvSpPr>
              <a:spLocks/>
            </p:cNvSpPr>
            <p:nvPr userDrawn="1"/>
          </p:nvSpPr>
          <p:spPr bwMode="auto">
            <a:xfrm>
              <a:off x="11674462" y="6324600"/>
              <a:ext cx="514349" cy="58738"/>
            </a:xfrm>
            <a:custGeom>
              <a:avLst/>
              <a:gdLst>
                <a:gd name="T0" fmla="*/ 216 w 216"/>
                <a:gd name="T1" fmla="*/ 0 h 25"/>
                <a:gd name="T2" fmla="*/ 216 w 216"/>
                <a:gd name="T3" fmla="*/ 25 h 25"/>
                <a:gd name="T4" fmla="*/ 36 w 216"/>
                <a:gd name="T5" fmla="*/ 25 h 25"/>
                <a:gd name="T6" fmla="*/ 0 w 216"/>
                <a:gd name="T7" fmla="*/ 0 h 25"/>
                <a:gd name="T8" fmla="*/ 216 w 216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25">
                  <a:moveTo>
                    <a:pt x="216" y="0"/>
                  </a:moveTo>
                  <a:cubicBezTo>
                    <a:pt x="216" y="25"/>
                    <a:pt x="216" y="25"/>
                    <a:pt x="21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28" y="12"/>
                    <a:pt x="15" y="3"/>
                    <a:pt x="0" y="0"/>
                  </a:cubicBezTo>
                  <a:cubicBezTo>
                    <a:pt x="216" y="0"/>
                    <a:pt x="216" y="0"/>
                    <a:pt x="216" y="0"/>
                  </a:cubicBezTo>
                  <a:close/>
                </a:path>
              </a:pathLst>
            </a:custGeom>
            <a:solidFill>
              <a:srgbClr val="E0F1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262626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 userDrawn="1"/>
          </p:nvSpPr>
          <p:spPr bwMode="auto">
            <a:xfrm>
              <a:off x="11769726" y="6411913"/>
              <a:ext cx="419099" cy="57150"/>
            </a:xfrm>
            <a:custGeom>
              <a:avLst/>
              <a:gdLst>
                <a:gd name="T0" fmla="*/ 0 w 176"/>
                <a:gd name="T1" fmla="*/ 24 h 24"/>
                <a:gd name="T2" fmla="*/ 0 w 176"/>
                <a:gd name="T3" fmla="*/ 24 h 24"/>
                <a:gd name="T4" fmla="*/ 2 w 176"/>
                <a:gd name="T5" fmla="*/ 12 h 24"/>
                <a:gd name="T6" fmla="*/ 0 w 176"/>
                <a:gd name="T7" fmla="*/ 0 h 24"/>
                <a:gd name="T8" fmla="*/ 176 w 176"/>
                <a:gd name="T9" fmla="*/ 0 h 24"/>
                <a:gd name="T10" fmla="*/ 176 w 176"/>
                <a:gd name="T11" fmla="*/ 24 h 24"/>
                <a:gd name="T12" fmla="*/ 0 w 176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24"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" y="20"/>
                    <a:pt x="2" y="16"/>
                    <a:pt x="2" y="12"/>
                  </a:cubicBezTo>
                  <a:cubicBezTo>
                    <a:pt x="2" y="8"/>
                    <a:pt x="1" y="4"/>
                    <a:pt x="0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76" y="24"/>
                    <a:pt x="176" y="24"/>
                    <a:pt x="176" y="24"/>
                  </a:cubicBezTo>
                  <a:cubicBezTo>
                    <a:pt x="0" y="24"/>
                    <a:pt x="0" y="24"/>
                    <a:pt x="0" y="24"/>
                  </a:cubicBezTo>
                  <a:close/>
                </a:path>
              </a:pathLst>
            </a:custGeom>
            <a:solidFill>
              <a:srgbClr val="E0F1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262626"/>
                </a:solidFill>
              </a:endParaRPr>
            </a:p>
          </p:txBody>
        </p:sp>
      </p:grp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1004935" y="365129"/>
            <a:ext cx="6807252" cy="755649"/>
          </a:xfrm>
        </p:spPr>
        <p:txBody>
          <a:bodyPr anchor="b" anchorCtr="0">
            <a:normAutofit/>
          </a:bodyPr>
          <a:lstStyle>
            <a:lvl1pPr>
              <a:defRPr sz="3000" cap="all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1" name="Freeform 5"/>
          <p:cNvSpPr>
            <a:spLocks noEditPoints="1"/>
          </p:cNvSpPr>
          <p:nvPr userDrawn="1"/>
        </p:nvSpPr>
        <p:spPr bwMode="auto">
          <a:xfrm>
            <a:off x="7811477" y="877888"/>
            <a:ext cx="1141413" cy="784226"/>
          </a:xfrm>
          <a:custGeom>
            <a:avLst/>
            <a:gdLst>
              <a:gd name="T0" fmla="*/ 360 w 471"/>
              <a:gd name="T1" fmla="*/ 321 h 321"/>
              <a:gd name="T2" fmla="*/ 163 w 471"/>
              <a:gd name="T3" fmla="*/ 0 h 321"/>
              <a:gd name="T4" fmla="*/ 326 w 471"/>
              <a:gd name="T5" fmla="*/ 265 h 321"/>
              <a:gd name="T6" fmla="*/ 254 w 471"/>
              <a:gd name="T7" fmla="*/ 153 h 321"/>
              <a:gd name="T8" fmla="*/ 246 w 471"/>
              <a:gd name="T9" fmla="*/ 127 h 321"/>
              <a:gd name="T10" fmla="*/ 245 w 471"/>
              <a:gd name="T11" fmla="*/ 125 h 321"/>
              <a:gd name="T12" fmla="*/ 243 w 471"/>
              <a:gd name="T13" fmla="*/ 123 h 321"/>
              <a:gd name="T14" fmla="*/ 242 w 471"/>
              <a:gd name="T15" fmla="*/ 121 h 321"/>
              <a:gd name="T16" fmla="*/ 241 w 471"/>
              <a:gd name="T17" fmla="*/ 120 h 321"/>
              <a:gd name="T18" fmla="*/ 240 w 471"/>
              <a:gd name="T19" fmla="*/ 119 h 321"/>
              <a:gd name="T20" fmla="*/ 239 w 471"/>
              <a:gd name="T21" fmla="*/ 118 h 321"/>
              <a:gd name="T22" fmla="*/ 237 w 471"/>
              <a:gd name="T23" fmla="*/ 117 h 321"/>
              <a:gd name="T24" fmla="*/ 237 w 471"/>
              <a:gd name="T25" fmla="*/ 116 h 321"/>
              <a:gd name="T26" fmla="*/ 235 w 471"/>
              <a:gd name="T27" fmla="*/ 115 h 321"/>
              <a:gd name="T28" fmla="*/ 235 w 471"/>
              <a:gd name="T29" fmla="*/ 115 h 321"/>
              <a:gd name="T30" fmla="*/ 233 w 471"/>
              <a:gd name="T31" fmla="*/ 113 h 321"/>
              <a:gd name="T32" fmla="*/ 232 w 471"/>
              <a:gd name="T33" fmla="*/ 113 h 321"/>
              <a:gd name="T34" fmla="*/ 163 w 471"/>
              <a:gd name="T35" fmla="*/ 0 h 321"/>
              <a:gd name="T36" fmla="*/ 75 w 471"/>
              <a:gd name="T37" fmla="*/ 176 h 321"/>
              <a:gd name="T38" fmla="*/ 197 w 471"/>
              <a:gd name="T39" fmla="*/ 201 h 321"/>
              <a:gd name="T40" fmla="*/ 197 w 471"/>
              <a:gd name="T41" fmla="*/ 105 h 321"/>
              <a:gd name="T42" fmla="*/ 119 w 471"/>
              <a:gd name="T43" fmla="*/ 105 h 321"/>
              <a:gd name="T44" fmla="*/ 96 w 471"/>
              <a:gd name="T45" fmla="*/ 141 h 321"/>
              <a:gd name="T46" fmla="*/ 158 w 471"/>
              <a:gd name="T47" fmla="*/ 164 h 321"/>
              <a:gd name="T48" fmla="*/ 108 w 471"/>
              <a:gd name="T49" fmla="*/ 303 h 321"/>
              <a:gd name="T50" fmla="*/ 102 w 471"/>
              <a:gd name="T51" fmla="*/ 308 h 321"/>
              <a:gd name="T52" fmla="*/ 141 w 471"/>
              <a:gd name="T53" fmla="*/ 299 h 321"/>
              <a:gd name="T54" fmla="*/ 102 w 471"/>
              <a:gd name="T55" fmla="*/ 277 h 321"/>
              <a:gd name="T56" fmla="*/ 123 w 471"/>
              <a:gd name="T57" fmla="*/ 294 h 321"/>
              <a:gd name="T58" fmla="*/ 84 w 471"/>
              <a:gd name="T59" fmla="*/ 310 h 321"/>
              <a:gd name="T60" fmla="*/ 93 w 471"/>
              <a:gd name="T61" fmla="*/ 289 h 321"/>
              <a:gd name="T62" fmla="*/ 81 w 471"/>
              <a:gd name="T63" fmla="*/ 276 h 321"/>
              <a:gd name="T64" fmla="*/ 93 w 471"/>
              <a:gd name="T65" fmla="*/ 319 h 321"/>
              <a:gd name="T66" fmla="*/ 27 w 471"/>
              <a:gd name="T67" fmla="*/ 287 h 321"/>
              <a:gd name="T68" fmla="*/ 26 w 471"/>
              <a:gd name="T69" fmla="*/ 287 h 321"/>
              <a:gd name="T70" fmla="*/ 0 w 471"/>
              <a:gd name="T71" fmla="*/ 321 h 321"/>
              <a:gd name="T72" fmla="*/ 33 w 471"/>
              <a:gd name="T73" fmla="*/ 311 h 321"/>
              <a:gd name="T74" fmla="*/ 38 w 471"/>
              <a:gd name="T75" fmla="*/ 277 h 321"/>
              <a:gd name="T76" fmla="*/ 274 w 471"/>
              <a:gd name="T77" fmla="*/ 321 h 321"/>
              <a:gd name="T78" fmla="*/ 291 w 471"/>
              <a:gd name="T79" fmla="*/ 310 h 321"/>
              <a:gd name="T80" fmla="*/ 311 w 471"/>
              <a:gd name="T81" fmla="*/ 293 h 321"/>
              <a:gd name="T82" fmla="*/ 312 w 471"/>
              <a:gd name="T83" fmla="*/ 287 h 321"/>
              <a:gd name="T84" fmla="*/ 263 w 471"/>
              <a:gd name="T85" fmla="*/ 277 h 321"/>
              <a:gd name="T86" fmla="*/ 242 w 471"/>
              <a:gd name="T87" fmla="*/ 304 h 321"/>
              <a:gd name="T88" fmla="*/ 227 w 471"/>
              <a:gd name="T89" fmla="*/ 308 h 321"/>
              <a:gd name="T90" fmla="*/ 266 w 471"/>
              <a:gd name="T91" fmla="*/ 307 h 321"/>
              <a:gd name="T92" fmla="*/ 250 w 471"/>
              <a:gd name="T93" fmla="*/ 286 h 321"/>
              <a:gd name="T94" fmla="*/ 263 w 471"/>
              <a:gd name="T95" fmla="*/ 277 h 321"/>
              <a:gd name="T96" fmla="*/ 190 w 471"/>
              <a:gd name="T97" fmla="*/ 301 h 321"/>
              <a:gd name="T98" fmla="*/ 183 w 471"/>
              <a:gd name="T99" fmla="*/ 277 h 321"/>
              <a:gd name="T100" fmla="*/ 188 w 471"/>
              <a:gd name="T101" fmla="*/ 311 h 321"/>
              <a:gd name="T102" fmla="*/ 222 w 471"/>
              <a:gd name="T103" fmla="*/ 321 h 321"/>
              <a:gd name="T104" fmla="*/ 156 w 471"/>
              <a:gd name="T105" fmla="*/ 293 h 321"/>
              <a:gd name="T106" fmla="*/ 150 w 471"/>
              <a:gd name="T107" fmla="*/ 300 h 321"/>
              <a:gd name="T108" fmla="*/ 156 w 471"/>
              <a:gd name="T109" fmla="*/ 293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71" h="321">
                <a:moveTo>
                  <a:pt x="444" y="277"/>
                </a:moveTo>
                <a:cubicBezTo>
                  <a:pt x="471" y="321"/>
                  <a:pt x="471" y="321"/>
                  <a:pt x="471" y="321"/>
                </a:cubicBezTo>
                <a:cubicBezTo>
                  <a:pt x="360" y="321"/>
                  <a:pt x="360" y="321"/>
                  <a:pt x="360" y="321"/>
                </a:cubicBezTo>
                <a:cubicBezTo>
                  <a:pt x="333" y="277"/>
                  <a:pt x="333" y="277"/>
                  <a:pt x="333" y="277"/>
                </a:cubicBezTo>
                <a:cubicBezTo>
                  <a:pt x="444" y="277"/>
                  <a:pt x="444" y="277"/>
                  <a:pt x="444" y="277"/>
                </a:cubicBezTo>
                <a:close/>
                <a:moveTo>
                  <a:pt x="163" y="0"/>
                </a:moveTo>
                <a:cubicBezTo>
                  <a:pt x="274" y="0"/>
                  <a:pt x="274" y="0"/>
                  <a:pt x="274" y="0"/>
                </a:cubicBezTo>
                <a:cubicBezTo>
                  <a:pt x="437" y="265"/>
                  <a:pt x="437" y="265"/>
                  <a:pt x="437" y="265"/>
                </a:cubicBezTo>
                <a:cubicBezTo>
                  <a:pt x="326" y="265"/>
                  <a:pt x="326" y="265"/>
                  <a:pt x="326" y="265"/>
                </a:cubicBezTo>
                <a:cubicBezTo>
                  <a:pt x="286" y="201"/>
                  <a:pt x="286" y="201"/>
                  <a:pt x="286" y="201"/>
                </a:cubicBezTo>
                <a:cubicBezTo>
                  <a:pt x="213" y="201"/>
                  <a:pt x="213" y="201"/>
                  <a:pt x="213" y="201"/>
                </a:cubicBezTo>
                <a:cubicBezTo>
                  <a:pt x="236" y="197"/>
                  <a:pt x="254" y="177"/>
                  <a:pt x="254" y="153"/>
                </a:cubicBezTo>
                <a:cubicBezTo>
                  <a:pt x="254" y="151"/>
                  <a:pt x="253" y="149"/>
                  <a:pt x="253" y="147"/>
                </a:cubicBezTo>
                <a:cubicBezTo>
                  <a:pt x="253" y="147"/>
                  <a:pt x="253" y="147"/>
                  <a:pt x="253" y="147"/>
                </a:cubicBezTo>
                <a:cubicBezTo>
                  <a:pt x="252" y="140"/>
                  <a:pt x="250" y="133"/>
                  <a:pt x="246" y="127"/>
                </a:cubicBezTo>
                <a:cubicBezTo>
                  <a:pt x="246" y="127"/>
                  <a:pt x="246" y="127"/>
                  <a:pt x="246" y="127"/>
                </a:cubicBezTo>
                <a:cubicBezTo>
                  <a:pt x="245" y="126"/>
                  <a:pt x="245" y="126"/>
                  <a:pt x="245" y="125"/>
                </a:cubicBezTo>
                <a:cubicBezTo>
                  <a:pt x="245" y="125"/>
                  <a:pt x="245" y="125"/>
                  <a:pt x="245" y="125"/>
                </a:cubicBezTo>
                <a:cubicBezTo>
                  <a:pt x="244" y="125"/>
                  <a:pt x="244" y="124"/>
                  <a:pt x="244" y="124"/>
                </a:cubicBezTo>
                <a:cubicBezTo>
                  <a:pt x="244" y="124"/>
                  <a:pt x="244" y="124"/>
                  <a:pt x="244" y="124"/>
                </a:cubicBezTo>
                <a:cubicBezTo>
                  <a:pt x="244" y="123"/>
                  <a:pt x="243" y="123"/>
                  <a:pt x="243" y="123"/>
                </a:cubicBezTo>
                <a:cubicBezTo>
                  <a:pt x="243" y="123"/>
                  <a:pt x="243" y="122"/>
                  <a:pt x="243" y="122"/>
                </a:cubicBezTo>
                <a:cubicBezTo>
                  <a:pt x="243" y="122"/>
                  <a:pt x="242" y="122"/>
                  <a:pt x="242" y="122"/>
                </a:cubicBezTo>
                <a:cubicBezTo>
                  <a:pt x="242" y="122"/>
                  <a:pt x="242" y="122"/>
                  <a:pt x="242" y="121"/>
                </a:cubicBezTo>
                <a:cubicBezTo>
                  <a:pt x="242" y="121"/>
                  <a:pt x="242" y="121"/>
                  <a:pt x="242" y="121"/>
                </a:cubicBezTo>
                <a:cubicBezTo>
                  <a:pt x="241" y="121"/>
                  <a:pt x="241" y="121"/>
                  <a:pt x="241" y="120"/>
                </a:cubicBezTo>
                <a:cubicBezTo>
                  <a:pt x="241" y="120"/>
                  <a:pt x="241" y="120"/>
                  <a:pt x="241" y="120"/>
                </a:cubicBezTo>
                <a:cubicBezTo>
                  <a:pt x="241" y="120"/>
                  <a:pt x="241" y="120"/>
                  <a:pt x="241" y="120"/>
                </a:cubicBezTo>
                <a:cubicBezTo>
                  <a:pt x="240" y="120"/>
                  <a:pt x="240" y="120"/>
                  <a:pt x="240" y="120"/>
                </a:cubicBezTo>
                <a:cubicBezTo>
                  <a:pt x="240" y="119"/>
                  <a:pt x="240" y="119"/>
                  <a:pt x="240" y="119"/>
                </a:cubicBezTo>
                <a:cubicBezTo>
                  <a:pt x="240" y="119"/>
                  <a:pt x="240" y="119"/>
                  <a:pt x="239" y="119"/>
                </a:cubicBezTo>
                <a:cubicBezTo>
                  <a:pt x="239" y="119"/>
                  <a:pt x="239" y="118"/>
                  <a:pt x="239" y="118"/>
                </a:cubicBezTo>
                <a:cubicBezTo>
                  <a:pt x="239" y="118"/>
                  <a:pt x="239" y="118"/>
                  <a:pt x="239" y="118"/>
                </a:cubicBezTo>
                <a:cubicBezTo>
                  <a:pt x="239" y="118"/>
                  <a:pt x="238" y="118"/>
                  <a:pt x="238" y="118"/>
                </a:cubicBezTo>
                <a:cubicBezTo>
                  <a:pt x="238" y="117"/>
                  <a:pt x="238" y="117"/>
                  <a:pt x="238" y="117"/>
                </a:cubicBezTo>
                <a:cubicBezTo>
                  <a:pt x="238" y="117"/>
                  <a:pt x="238" y="117"/>
                  <a:pt x="237" y="117"/>
                </a:cubicBezTo>
                <a:cubicBezTo>
                  <a:pt x="237" y="117"/>
                  <a:pt x="237" y="117"/>
                  <a:pt x="237" y="117"/>
                </a:cubicBezTo>
                <a:cubicBezTo>
                  <a:pt x="237" y="116"/>
                  <a:pt x="237" y="116"/>
                  <a:pt x="237" y="116"/>
                </a:cubicBezTo>
                <a:cubicBezTo>
                  <a:pt x="237" y="116"/>
                  <a:pt x="237" y="116"/>
                  <a:pt x="237" y="116"/>
                </a:cubicBezTo>
                <a:cubicBezTo>
                  <a:pt x="236" y="116"/>
                  <a:pt x="236" y="116"/>
                  <a:pt x="236" y="115"/>
                </a:cubicBezTo>
                <a:cubicBezTo>
                  <a:pt x="236" y="115"/>
                  <a:pt x="236" y="115"/>
                  <a:pt x="236" y="115"/>
                </a:cubicBezTo>
                <a:cubicBezTo>
                  <a:pt x="235" y="115"/>
                  <a:pt x="235" y="115"/>
                  <a:pt x="235" y="115"/>
                </a:cubicBezTo>
                <a:cubicBezTo>
                  <a:pt x="235" y="115"/>
                  <a:pt x="235" y="115"/>
                  <a:pt x="235" y="115"/>
                </a:cubicBezTo>
                <a:cubicBezTo>
                  <a:pt x="235" y="115"/>
                  <a:pt x="235" y="115"/>
                  <a:pt x="235" y="115"/>
                </a:cubicBezTo>
                <a:cubicBezTo>
                  <a:pt x="235" y="115"/>
                  <a:pt x="235" y="115"/>
                  <a:pt x="235" y="115"/>
                </a:cubicBezTo>
                <a:cubicBezTo>
                  <a:pt x="235" y="114"/>
                  <a:pt x="234" y="114"/>
                  <a:pt x="234" y="114"/>
                </a:cubicBezTo>
                <a:cubicBezTo>
                  <a:pt x="234" y="114"/>
                  <a:pt x="234" y="114"/>
                  <a:pt x="234" y="114"/>
                </a:cubicBezTo>
                <a:cubicBezTo>
                  <a:pt x="234" y="114"/>
                  <a:pt x="234" y="114"/>
                  <a:pt x="233" y="113"/>
                </a:cubicBezTo>
                <a:cubicBezTo>
                  <a:pt x="233" y="113"/>
                  <a:pt x="233" y="113"/>
                  <a:pt x="233" y="113"/>
                </a:cubicBezTo>
                <a:cubicBezTo>
                  <a:pt x="233" y="113"/>
                  <a:pt x="233" y="113"/>
                  <a:pt x="232" y="113"/>
                </a:cubicBezTo>
                <a:cubicBezTo>
                  <a:pt x="232" y="113"/>
                  <a:pt x="232" y="113"/>
                  <a:pt x="232" y="113"/>
                </a:cubicBezTo>
                <a:cubicBezTo>
                  <a:pt x="227" y="109"/>
                  <a:pt x="220" y="106"/>
                  <a:pt x="213" y="105"/>
                </a:cubicBezTo>
                <a:cubicBezTo>
                  <a:pt x="227" y="105"/>
                  <a:pt x="227" y="105"/>
                  <a:pt x="227" y="105"/>
                </a:cubicBezTo>
                <a:cubicBezTo>
                  <a:pt x="163" y="0"/>
                  <a:pt x="163" y="0"/>
                  <a:pt x="163" y="0"/>
                </a:cubicBezTo>
                <a:close/>
                <a:moveTo>
                  <a:pt x="197" y="201"/>
                </a:moveTo>
                <a:cubicBezTo>
                  <a:pt x="60" y="201"/>
                  <a:pt x="60" y="201"/>
                  <a:pt x="60" y="201"/>
                </a:cubicBezTo>
                <a:cubicBezTo>
                  <a:pt x="75" y="176"/>
                  <a:pt x="75" y="176"/>
                  <a:pt x="75" y="176"/>
                </a:cubicBezTo>
                <a:cubicBezTo>
                  <a:pt x="75" y="176"/>
                  <a:pt x="75" y="176"/>
                  <a:pt x="75" y="176"/>
                </a:cubicBezTo>
                <a:cubicBezTo>
                  <a:pt x="162" y="176"/>
                  <a:pt x="162" y="176"/>
                  <a:pt x="162" y="176"/>
                </a:cubicBezTo>
                <a:cubicBezTo>
                  <a:pt x="169" y="189"/>
                  <a:pt x="182" y="198"/>
                  <a:pt x="197" y="201"/>
                </a:cubicBezTo>
                <a:cubicBezTo>
                  <a:pt x="197" y="201"/>
                  <a:pt x="197" y="201"/>
                  <a:pt x="197" y="201"/>
                </a:cubicBezTo>
                <a:close/>
                <a:moveTo>
                  <a:pt x="119" y="105"/>
                </a:moveTo>
                <a:cubicBezTo>
                  <a:pt x="197" y="105"/>
                  <a:pt x="197" y="105"/>
                  <a:pt x="197" y="105"/>
                </a:cubicBezTo>
                <a:cubicBezTo>
                  <a:pt x="182" y="107"/>
                  <a:pt x="169" y="117"/>
                  <a:pt x="162" y="129"/>
                </a:cubicBezTo>
                <a:cubicBezTo>
                  <a:pt x="104" y="129"/>
                  <a:pt x="104" y="129"/>
                  <a:pt x="104" y="129"/>
                </a:cubicBezTo>
                <a:cubicBezTo>
                  <a:pt x="119" y="105"/>
                  <a:pt x="119" y="105"/>
                  <a:pt x="119" y="105"/>
                </a:cubicBezTo>
                <a:close/>
                <a:moveTo>
                  <a:pt x="158" y="164"/>
                </a:moveTo>
                <a:cubicBezTo>
                  <a:pt x="82" y="164"/>
                  <a:pt x="82" y="164"/>
                  <a:pt x="82" y="164"/>
                </a:cubicBezTo>
                <a:cubicBezTo>
                  <a:pt x="96" y="141"/>
                  <a:pt x="96" y="141"/>
                  <a:pt x="96" y="141"/>
                </a:cubicBezTo>
                <a:cubicBezTo>
                  <a:pt x="158" y="141"/>
                  <a:pt x="158" y="141"/>
                  <a:pt x="158" y="141"/>
                </a:cubicBezTo>
                <a:cubicBezTo>
                  <a:pt x="157" y="145"/>
                  <a:pt x="156" y="149"/>
                  <a:pt x="156" y="153"/>
                </a:cubicBezTo>
                <a:cubicBezTo>
                  <a:pt x="156" y="157"/>
                  <a:pt x="157" y="161"/>
                  <a:pt x="158" y="164"/>
                </a:cubicBezTo>
                <a:cubicBezTo>
                  <a:pt x="158" y="164"/>
                  <a:pt x="158" y="164"/>
                  <a:pt x="158" y="164"/>
                </a:cubicBezTo>
                <a:close/>
                <a:moveTo>
                  <a:pt x="108" y="294"/>
                </a:moveTo>
                <a:cubicBezTo>
                  <a:pt x="108" y="303"/>
                  <a:pt x="108" y="303"/>
                  <a:pt x="108" y="303"/>
                </a:cubicBezTo>
                <a:cubicBezTo>
                  <a:pt x="123" y="303"/>
                  <a:pt x="123" y="303"/>
                  <a:pt x="123" y="303"/>
                </a:cubicBezTo>
                <a:cubicBezTo>
                  <a:pt x="123" y="304"/>
                  <a:pt x="121" y="310"/>
                  <a:pt x="112" y="310"/>
                </a:cubicBezTo>
                <a:cubicBezTo>
                  <a:pt x="112" y="310"/>
                  <a:pt x="107" y="310"/>
                  <a:pt x="102" y="308"/>
                </a:cubicBezTo>
                <a:cubicBezTo>
                  <a:pt x="102" y="319"/>
                  <a:pt x="102" y="319"/>
                  <a:pt x="102" y="319"/>
                </a:cubicBezTo>
                <a:cubicBezTo>
                  <a:pt x="105" y="320"/>
                  <a:pt x="110" y="321"/>
                  <a:pt x="115" y="321"/>
                </a:cubicBezTo>
                <a:cubicBezTo>
                  <a:pt x="133" y="321"/>
                  <a:pt x="141" y="310"/>
                  <a:pt x="141" y="299"/>
                </a:cubicBezTo>
                <a:cubicBezTo>
                  <a:pt x="141" y="290"/>
                  <a:pt x="137" y="276"/>
                  <a:pt x="114" y="276"/>
                </a:cubicBezTo>
                <a:cubicBezTo>
                  <a:pt x="112" y="276"/>
                  <a:pt x="108" y="276"/>
                  <a:pt x="103" y="277"/>
                </a:cubicBezTo>
                <a:cubicBezTo>
                  <a:pt x="102" y="277"/>
                  <a:pt x="102" y="277"/>
                  <a:pt x="102" y="277"/>
                </a:cubicBezTo>
                <a:cubicBezTo>
                  <a:pt x="102" y="289"/>
                  <a:pt x="102" y="289"/>
                  <a:pt x="102" y="289"/>
                </a:cubicBezTo>
                <a:cubicBezTo>
                  <a:pt x="106" y="287"/>
                  <a:pt x="110" y="287"/>
                  <a:pt x="112" y="287"/>
                </a:cubicBezTo>
                <a:cubicBezTo>
                  <a:pt x="120" y="287"/>
                  <a:pt x="123" y="291"/>
                  <a:pt x="123" y="294"/>
                </a:cubicBezTo>
                <a:cubicBezTo>
                  <a:pt x="108" y="294"/>
                  <a:pt x="108" y="294"/>
                  <a:pt x="108" y="294"/>
                </a:cubicBezTo>
                <a:close/>
                <a:moveTo>
                  <a:pt x="93" y="308"/>
                </a:moveTo>
                <a:cubicBezTo>
                  <a:pt x="88" y="309"/>
                  <a:pt x="86" y="310"/>
                  <a:pt x="84" y="310"/>
                </a:cubicBezTo>
                <a:cubicBezTo>
                  <a:pt x="74" y="310"/>
                  <a:pt x="72" y="302"/>
                  <a:pt x="72" y="298"/>
                </a:cubicBezTo>
                <a:cubicBezTo>
                  <a:pt x="72" y="292"/>
                  <a:pt x="77" y="287"/>
                  <a:pt x="84" y="287"/>
                </a:cubicBezTo>
                <a:cubicBezTo>
                  <a:pt x="87" y="287"/>
                  <a:pt x="90" y="288"/>
                  <a:pt x="93" y="289"/>
                </a:cubicBezTo>
                <a:cubicBezTo>
                  <a:pt x="93" y="277"/>
                  <a:pt x="93" y="277"/>
                  <a:pt x="93" y="277"/>
                </a:cubicBezTo>
                <a:cubicBezTo>
                  <a:pt x="92" y="277"/>
                  <a:pt x="92" y="277"/>
                  <a:pt x="92" y="277"/>
                </a:cubicBezTo>
                <a:cubicBezTo>
                  <a:pt x="90" y="277"/>
                  <a:pt x="86" y="276"/>
                  <a:pt x="81" y="276"/>
                </a:cubicBezTo>
                <a:cubicBezTo>
                  <a:pt x="61" y="276"/>
                  <a:pt x="54" y="287"/>
                  <a:pt x="54" y="299"/>
                </a:cubicBezTo>
                <a:cubicBezTo>
                  <a:pt x="54" y="312"/>
                  <a:pt x="63" y="321"/>
                  <a:pt x="80" y="321"/>
                </a:cubicBezTo>
                <a:cubicBezTo>
                  <a:pt x="84" y="321"/>
                  <a:pt x="88" y="321"/>
                  <a:pt x="93" y="319"/>
                </a:cubicBezTo>
                <a:cubicBezTo>
                  <a:pt x="93" y="308"/>
                  <a:pt x="93" y="308"/>
                  <a:pt x="93" y="308"/>
                </a:cubicBezTo>
                <a:cubicBezTo>
                  <a:pt x="93" y="308"/>
                  <a:pt x="93" y="308"/>
                  <a:pt x="93" y="308"/>
                </a:cubicBezTo>
                <a:close/>
                <a:moveTo>
                  <a:pt x="27" y="287"/>
                </a:moveTo>
                <a:cubicBezTo>
                  <a:pt x="31" y="301"/>
                  <a:pt x="31" y="301"/>
                  <a:pt x="31" y="301"/>
                </a:cubicBezTo>
                <a:cubicBezTo>
                  <a:pt x="22" y="301"/>
                  <a:pt x="22" y="301"/>
                  <a:pt x="22" y="301"/>
                </a:cubicBezTo>
                <a:cubicBezTo>
                  <a:pt x="26" y="287"/>
                  <a:pt x="26" y="287"/>
                  <a:pt x="26" y="287"/>
                </a:cubicBezTo>
                <a:cubicBezTo>
                  <a:pt x="27" y="287"/>
                  <a:pt x="27" y="287"/>
                  <a:pt x="27" y="287"/>
                </a:cubicBezTo>
                <a:close/>
                <a:moveTo>
                  <a:pt x="16" y="277"/>
                </a:moveTo>
                <a:cubicBezTo>
                  <a:pt x="0" y="321"/>
                  <a:pt x="0" y="321"/>
                  <a:pt x="0" y="321"/>
                </a:cubicBezTo>
                <a:cubicBezTo>
                  <a:pt x="17" y="321"/>
                  <a:pt x="17" y="321"/>
                  <a:pt x="17" y="321"/>
                </a:cubicBezTo>
                <a:cubicBezTo>
                  <a:pt x="20" y="311"/>
                  <a:pt x="20" y="311"/>
                  <a:pt x="20" y="311"/>
                </a:cubicBezTo>
                <a:cubicBezTo>
                  <a:pt x="33" y="311"/>
                  <a:pt x="33" y="311"/>
                  <a:pt x="33" y="311"/>
                </a:cubicBezTo>
                <a:cubicBezTo>
                  <a:pt x="36" y="321"/>
                  <a:pt x="36" y="321"/>
                  <a:pt x="36" y="321"/>
                </a:cubicBezTo>
                <a:cubicBezTo>
                  <a:pt x="54" y="321"/>
                  <a:pt x="54" y="321"/>
                  <a:pt x="54" y="321"/>
                </a:cubicBezTo>
                <a:cubicBezTo>
                  <a:pt x="38" y="277"/>
                  <a:pt x="38" y="277"/>
                  <a:pt x="38" y="277"/>
                </a:cubicBezTo>
                <a:cubicBezTo>
                  <a:pt x="16" y="277"/>
                  <a:pt x="16" y="277"/>
                  <a:pt x="16" y="277"/>
                </a:cubicBezTo>
                <a:close/>
                <a:moveTo>
                  <a:pt x="274" y="277"/>
                </a:moveTo>
                <a:cubicBezTo>
                  <a:pt x="274" y="321"/>
                  <a:pt x="274" y="321"/>
                  <a:pt x="274" y="321"/>
                </a:cubicBezTo>
                <a:cubicBezTo>
                  <a:pt x="313" y="321"/>
                  <a:pt x="313" y="321"/>
                  <a:pt x="313" y="321"/>
                </a:cubicBezTo>
                <a:cubicBezTo>
                  <a:pt x="313" y="310"/>
                  <a:pt x="313" y="310"/>
                  <a:pt x="313" y="310"/>
                </a:cubicBezTo>
                <a:cubicBezTo>
                  <a:pt x="291" y="310"/>
                  <a:pt x="291" y="310"/>
                  <a:pt x="291" y="310"/>
                </a:cubicBezTo>
                <a:cubicBezTo>
                  <a:pt x="291" y="303"/>
                  <a:pt x="291" y="303"/>
                  <a:pt x="291" y="303"/>
                </a:cubicBezTo>
                <a:cubicBezTo>
                  <a:pt x="311" y="303"/>
                  <a:pt x="311" y="303"/>
                  <a:pt x="311" y="303"/>
                </a:cubicBezTo>
                <a:cubicBezTo>
                  <a:pt x="311" y="293"/>
                  <a:pt x="311" y="293"/>
                  <a:pt x="311" y="293"/>
                </a:cubicBezTo>
                <a:cubicBezTo>
                  <a:pt x="291" y="293"/>
                  <a:pt x="291" y="293"/>
                  <a:pt x="291" y="293"/>
                </a:cubicBezTo>
                <a:cubicBezTo>
                  <a:pt x="291" y="287"/>
                  <a:pt x="291" y="287"/>
                  <a:pt x="291" y="287"/>
                </a:cubicBezTo>
                <a:cubicBezTo>
                  <a:pt x="312" y="287"/>
                  <a:pt x="312" y="287"/>
                  <a:pt x="312" y="287"/>
                </a:cubicBezTo>
                <a:cubicBezTo>
                  <a:pt x="312" y="277"/>
                  <a:pt x="312" y="277"/>
                  <a:pt x="312" y="277"/>
                </a:cubicBezTo>
                <a:cubicBezTo>
                  <a:pt x="274" y="277"/>
                  <a:pt x="274" y="277"/>
                  <a:pt x="274" y="277"/>
                </a:cubicBezTo>
                <a:close/>
                <a:moveTo>
                  <a:pt x="263" y="277"/>
                </a:moveTo>
                <a:cubicBezTo>
                  <a:pt x="258" y="276"/>
                  <a:pt x="253" y="276"/>
                  <a:pt x="249" y="276"/>
                </a:cubicBezTo>
                <a:cubicBezTo>
                  <a:pt x="230" y="276"/>
                  <a:pt x="226" y="284"/>
                  <a:pt x="226" y="290"/>
                </a:cubicBezTo>
                <a:cubicBezTo>
                  <a:pt x="226" y="301"/>
                  <a:pt x="236" y="303"/>
                  <a:pt x="242" y="304"/>
                </a:cubicBezTo>
                <a:cubicBezTo>
                  <a:pt x="245" y="305"/>
                  <a:pt x="249" y="305"/>
                  <a:pt x="249" y="308"/>
                </a:cubicBezTo>
                <a:cubicBezTo>
                  <a:pt x="249" y="310"/>
                  <a:pt x="245" y="311"/>
                  <a:pt x="242" y="311"/>
                </a:cubicBezTo>
                <a:cubicBezTo>
                  <a:pt x="238" y="311"/>
                  <a:pt x="233" y="310"/>
                  <a:pt x="227" y="308"/>
                </a:cubicBezTo>
                <a:cubicBezTo>
                  <a:pt x="227" y="319"/>
                  <a:pt x="227" y="319"/>
                  <a:pt x="227" y="319"/>
                </a:cubicBezTo>
                <a:cubicBezTo>
                  <a:pt x="233" y="321"/>
                  <a:pt x="240" y="321"/>
                  <a:pt x="245" y="321"/>
                </a:cubicBezTo>
                <a:cubicBezTo>
                  <a:pt x="264" y="321"/>
                  <a:pt x="266" y="311"/>
                  <a:pt x="266" y="307"/>
                </a:cubicBezTo>
                <a:cubicBezTo>
                  <a:pt x="266" y="295"/>
                  <a:pt x="256" y="294"/>
                  <a:pt x="248" y="292"/>
                </a:cubicBezTo>
                <a:cubicBezTo>
                  <a:pt x="246" y="292"/>
                  <a:pt x="243" y="291"/>
                  <a:pt x="243" y="289"/>
                </a:cubicBezTo>
                <a:cubicBezTo>
                  <a:pt x="243" y="286"/>
                  <a:pt x="247" y="286"/>
                  <a:pt x="250" y="286"/>
                </a:cubicBezTo>
                <a:cubicBezTo>
                  <a:pt x="256" y="286"/>
                  <a:pt x="260" y="288"/>
                  <a:pt x="263" y="289"/>
                </a:cubicBezTo>
                <a:cubicBezTo>
                  <a:pt x="263" y="277"/>
                  <a:pt x="263" y="277"/>
                  <a:pt x="263" y="277"/>
                </a:cubicBezTo>
                <a:cubicBezTo>
                  <a:pt x="263" y="277"/>
                  <a:pt x="263" y="277"/>
                  <a:pt x="263" y="277"/>
                </a:cubicBezTo>
                <a:close/>
                <a:moveTo>
                  <a:pt x="195" y="287"/>
                </a:moveTo>
                <a:cubicBezTo>
                  <a:pt x="199" y="301"/>
                  <a:pt x="199" y="301"/>
                  <a:pt x="199" y="301"/>
                </a:cubicBezTo>
                <a:cubicBezTo>
                  <a:pt x="190" y="301"/>
                  <a:pt x="190" y="301"/>
                  <a:pt x="190" y="301"/>
                </a:cubicBezTo>
                <a:cubicBezTo>
                  <a:pt x="194" y="287"/>
                  <a:pt x="194" y="287"/>
                  <a:pt x="194" y="287"/>
                </a:cubicBezTo>
                <a:cubicBezTo>
                  <a:pt x="195" y="287"/>
                  <a:pt x="195" y="287"/>
                  <a:pt x="195" y="287"/>
                </a:cubicBezTo>
                <a:close/>
                <a:moveTo>
                  <a:pt x="183" y="277"/>
                </a:moveTo>
                <a:cubicBezTo>
                  <a:pt x="168" y="321"/>
                  <a:pt x="168" y="321"/>
                  <a:pt x="168" y="321"/>
                </a:cubicBezTo>
                <a:cubicBezTo>
                  <a:pt x="185" y="321"/>
                  <a:pt x="185" y="321"/>
                  <a:pt x="185" y="321"/>
                </a:cubicBezTo>
                <a:cubicBezTo>
                  <a:pt x="188" y="311"/>
                  <a:pt x="188" y="311"/>
                  <a:pt x="188" y="311"/>
                </a:cubicBezTo>
                <a:cubicBezTo>
                  <a:pt x="201" y="311"/>
                  <a:pt x="201" y="311"/>
                  <a:pt x="201" y="311"/>
                </a:cubicBezTo>
                <a:cubicBezTo>
                  <a:pt x="204" y="321"/>
                  <a:pt x="204" y="321"/>
                  <a:pt x="204" y="321"/>
                </a:cubicBezTo>
                <a:cubicBezTo>
                  <a:pt x="222" y="321"/>
                  <a:pt x="222" y="321"/>
                  <a:pt x="222" y="321"/>
                </a:cubicBezTo>
                <a:cubicBezTo>
                  <a:pt x="206" y="277"/>
                  <a:pt x="206" y="277"/>
                  <a:pt x="206" y="277"/>
                </a:cubicBezTo>
                <a:cubicBezTo>
                  <a:pt x="183" y="277"/>
                  <a:pt x="183" y="277"/>
                  <a:pt x="183" y="277"/>
                </a:cubicBezTo>
                <a:close/>
                <a:moveTo>
                  <a:pt x="156" y="293"/>
                </a:moveTo>
                <a:cubicBezTo>
                  <a:pt x="160" y="293"/>
                  <a:pt x="162" y="296"/>
                  <a:pt x="162" y="300"/>
                </a:cubicBezTo>
                <a:cubicBezTo>
                  <a:pt x="162" y="303"/>
                  <a:pt x="160" y="306"/>
                  <a:pt x="156" y="306"/>
                </a:cubicBezTo>
                <a:cubicBezTo>
                  <a:pt x="153" y="306"/>
                  <a:pt x="150" y="303"/>
                  <a:pt x="150" y="300"/>
                </a:cubicBezTo>
                <a:cubicBezTo>
                  <a:pt x="150" y="296"/>
                  <a:pt x="153" y="293"/>
                  <a:pt x="156" y="293"/>
                </a:cubicBezTo>
                <a:cubicBezTo>
                  <a:pt x="156" y="293"/>
                  <a:pt x="156" y="293"/>
                  <a:pt x="156" y="293"/>
                </a:cubicBezTo>
                <a:cubicBezTo>
                  <a:pt x="156" y="293"/>
                  <a:pt x="156" y="293"/>
                  <a:pt x="156" y="293"/>
                </a:cubicBezTo>
                <a:close/>
              </a:path>
            </a:pathLst>
          </a:custGeom>
          <a:solidFill>
            <a:srgbClr val="00359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262626"/>
              </a:solidFill>
            </a:endParaRPr>
          </a:p>
        </p:txBody>
      </p:sp>
      <p:sp>
        <p:nvSpPr>
          <p:cNvPr id="22" name="Freeform 6"/>
          <p:cNvSpPr>
            <a:spLocks noEditPoints="1"/>
          </p:cNvSpPr>
          <p:nvPr userDrawn="1"/>
        </p:nvSpPr>
        <p:spPr bwMode="auto">
          <a:xfrm>
            <a:off x="941388" y="1135063"/>
            <a:ext cx="6884988" cy="233363"/>
          </a:xfrm>
          <a:custGeom>
            <a:avLst/>
            <a:gdLst>
              <a:gd name="T0" fmla="*/ 23 w 4337"/>
              <a:gd name="T1" fmla="*/ 110 h 147"/>
              <a:gd name="T2" fmla="*/ 4267 w 4337"/>
              <a:gd name="T3" fmla="*/ 110 h 147"/>
              <a:gd name="T4" fmla="*/ 4244 w 4337"/>
              <a:gd name="T5" fmla="*/ 147 h 147"/>
              <a:gd name="T6" fmla="*/ 0 w 4337"/>
              <a:gd name="T7" fmla="*/ 147 h 147"/>
              <a:gd name="T8" fmla="*/ 23 w 4337"/>
              <a:gd name="T9" fmla="*/ 110 h 147"/>
              <a:gd name="T10" fmla="*/ 35 w 4337"/>
              <a:gd name="T11" fmla="*/ 92 h 147"/>
              <a:gd name="T12" fmla="*/ 4279 w 4337"/>
              <a:gd name="T13" fmla="*/ 92 h 147"/>
              <a:gd name="T14" fmla="*/ 4302 w 4337"/>
              <a:gd name="T15" fmla="*/ 55 h 147"/>
              <a:gd name="T16" fmla="*/ 58 w 4337"/>
              <a:gd name="T17" fmla="*/ 55 h 147"/>
              <a:gd name="T18" fmla="*/ 35 w 4337"/>
              <a:gd name="T19" fmla="*/ 92 h 147"/>
              <a:gd name="T20" fmla="*/ 93 w 4337"/>
              <a:gd name="T21" fmla="*/ 0 h 147"/>
              <a:gd name="T22" fmla="*/ 70 w 4337"/>
              <a:gd name="T23" fmla="*/ 37 h 147"/>
              <a:gd name="T24" fmla="*/ 4314 w 4337"/>
              <a:gd name="T25" fmla="*/ 37 h 147"/>
              <a:gd name="T26" fmla="*/ 4337 w 4337"/>
              <a:gd name="T27" fmla="*/ 0 h 147"/>
              <a:gd name="T28" fmla="*/ 93 w 4337"/>
              <a:gd name="T29" fmla="*/ 0 h 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37" h="147">
                <a:moveTo>
                  <a:pt x="23" y="110"/>
                </a:moveTo>
                <a:lnTo>
                  <a:pt x="4267" y="110"/>
                </a:lnTo>
                <a:lnTo>
                  <a:pt x="4244" y="147"/>
                </a:lnTo>
                <a:lnTo>
                  <a:pt x="0" y="147"/>
                </a:lnTo>
                <a:lnTo>
                  <a:pt x="23" y="110"/>
                </a:lnTo>
                <a:close/>
                <a:moveTo>
                  <a:pt x="35" y="92"/>
                </a:moveTo>
                <a:lnTo>
                  <a:pt x="4279" y="92"/>
                </a:lnTo>
                <a:lnTo>
                  <a:pt x="4302" y="55"/>
                </a:lnTo>
                <a:lnTo>
                  <a:pt x="58" y="55"/>
                </a:lnTo>
                <a:lnTo>
                  <a:pt x="35" y="92"/>
                </a:lnTo>
                <a:close/>
                <a:moveTo>
                  <a:pt x="93" y="0"/>
                </a:moveTo>
                <a:lnTo>
                  <a:pt x="70" y="37"/>
                </a:lnTo>
                <a:lnTo>
                  <a:pt x="4314" y="37"/>
                </a:lnTo>
                <a:lnTo>
                  <a:pt x="4337" y="0"/>
                </a:lnTo>
                <a:lnTo>
                  <a:pt x="93" y="0"/>
                </a:lnTo>
                <a:close/>
              </a:path>
            </a:pathLst>
          </a:custGeom>
          <a:solidFill>
            <a:srgbClr val="E0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262626"/>
              </a:solidFill>
            </a:endParaRPr>
          </a:p>
        </p:txBody>
      </p:sp>
      <p:sp>
        <p:nvSpPr>
          <p:cNvPr id="23" name="Номер слайда 18"/>
          <p:cNvSpPr>
            <a:spLocks noGrp="1"/>
          </p:cNvSpPr>
          <p:nvPr>
            <p:ph type="sldNum" sz="quarter" idx="12"/>
          </p:nvPr>
        </p:nvSpPr>
        <p:spPr>
          <a:xfrm>
            <a:off x="8440615" y="6324600"/>
            <a:ext cx="388340" cy="233364"/>
          </a:xfrm>
        </p:spPr>
        <p:txBody>
          <a:bodyPr/>
          <a:lstStyle>
            <a:lvl1pPr algn="r"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37726B6-3386-492A-8DF3-B4BBCF0A00ED}" type="slidenum">
              <a:rPr lang="ru-RU" smtClean="0">
                <a:solidFill>
                  <a:srgbClr val="003594"/>
                </a:solidFill>
              </a:rPr>
              <a:pPr/>
              <a:t>‹#›</a:t>
            </a:fld>
            <a:endParaRPr lang="ru-RU" dirty="0">
              <a:solidFill>
                <a:srgbClr val="003594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93529" y="6240432"/>
            <a:ext cx="6919546" cy="461665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r>
              <a:rPr lang="ru-RU" sz="800" dirty="0" smtClean="0">
                <a:solidFill>
                  <a:prstClr val="white">
                    <a:lumMod val="50000"/>
                  </a:prstClr>
                </a:solidFill>
                <a:cs typeface="Arial" panose="020B0604020202020204" pitchFamily="34" charset="0"/>
              </a:rPr>
              <a:t>Содержание данной презентации носит исключительно презентационный характер, не может быть рассмотрено в качестве коммерческого предложения, не накладывает какие-либо обязательства на ASE и ее дочерние общества. Информация, представленная в данной презентации, не может быть использована третьими лицами.</a:t>
            </a:r>
            <a:endParaRPr lang="ru-RU" sz="800" dirty="0">
              <a:solidFill>
                <a:prstClr val="white">
                  <a:lumMod val="50000"/>
                </a:prst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5283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6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8D4-325E-417C-8969-34459ECC9FFF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38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9274-1720-4140-94BF-6B8C9762375D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48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8EFA-B191-4536-8F5A-12D543DCDAC2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209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781B-EB78-4371-A801-66FB2D59E48B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54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275A-581F-4EF3-8792-F62E91C16EA3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53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B18D-B29B-43A2-861E-9EEA21E0A933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64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80908-68F5-4219-BF93-EB9394C41DA0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06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2D6B-85DD-4AC3-AB0C-2AF6860F90B9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03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80A1-5B94-4943-8A85-019C6B32925C}" type="datetime1">
              <a:rPr lang="ru-RU" smtClean="0"/>
              <a:t>15.08.2022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B577D-5E6F-4DD3-AAEC-4315FAFB0E7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32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9"/>
          <p:cNvSpPr txBox="1">
            <a:spLocks noGrp="1"/>
          </p:cNvSpPr>
          <p:nvPr>
            <p:ph type="title" idx="4294967295"/>
          </p:nvPr>
        </p:nvSpPr>
        <p:spPr>
          <a:xfrm>
            <a:off x="2728362" y="-20434"/>
            <a:ext cx="6264650" cy="75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Карточка </a:t>
            </a:r>
            <a:r>
              <a:rPr lang="ru-RU" sz="20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проекта </a:t>
            </a:r>
            <a:br>
              <a:rPr lang="ru-RU" sz="20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1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оптимизация процесса «Технологическое 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присоединение к электрическим сетям</a:t>
            </a:r>
            <a:r>
              <a:rPr lang="ru-RU" sz="14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»</a:t>
            </a:r>
            <a:endParaRPr dirty="0"/>
          </a:p>
        </p:txBody>
      </p:sp>
      <p:grpSp>
        <p:nvGrpSpPr>
          <p:cNvPr id="286" name="Google Shape;286;p19"/>
          <p:cNvGrpSpPr/>
          <p:nvPr/>
        </p:nvGrpSpPr>
        <p:grpSpPr>
          <a:xfrm>
            <a:off x="88008" y="44625"/>
            <a:ext cx="8934416" cy="710514"/>
            <a:chOff x="88008" y="211913"/>
            <a:chExt cx="8934416" cy="902695"/>
          </a:xfrm>
        </p:grpSpPr>
        <p:pic>
          <p:nvPicPr>
            <p:cNvPr id="287" name="Google Shape;287;p1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8008" y="211913"/>
              <a:ext cx="1316038" cy="85566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88" name="Google Shape;288;p19"/>
            <p:cNvGrpSpPr/>
            <p:nvPr/>
          </p:nvGrpSpPr>
          <p:grpSpPr>
            <a:xfrm>
              <a:off x="1583399" y="1046346"/>
              <a:ext cx="7439025" cy="68262"/>
              <a:chOff x="1511764" y="965606"/>
              <a:chExt cx="7128792" cy="70147"/>
            </a:xfrm>
          </p:grpSpPr>
          <p:cxnSp>
            <p:nvCxnSpPr>
              <p:cNvPr id="289" name="Google Shape;289;p19"/>
              <p:cNvCxnSpPr/>
              <p:nvPr/>
            </p:nvCxnSpPr>
            <p:spPr>
              <a:xfrm>
                <a:off x="1511764" y="1035753"/>
                <a:ext cx="7128792" cy="0"/>
              </a:xfrm>
              <a:prstGeom prst="straightConnector1">
                <a:avLst/>
              </a:prstGeom>
              <a:noFill/>
              <a:ln w="25400" cap="flat" cmpd="sng">
                <a:solidFill>
                  <a:srgbClr val="004386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290" name="Google Shape;290;p19"/>
              <p:cNvSpPr/>
              <p:nvPr/>
            </p:nvSpPr>
            <p:spPr>
              <a:xfrm>
                <a:off x="5479303" y="965606"/>
                <a:ext cx="3149082" cy="45677"/>
              </a:xfrm>
              <a:prstGeom prst="rect">
                <a:avLst/>
              </a:prstGeom>
              <a:solidFill>
                <a:srgbClr val="004386"/>
              </a:solidFill>
              <a:ln w="25400" cap="flat" cmpd="sng">
                <a:solidFill>
                  <a:srgbClr val="00438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291" name="Google Shape;291;p1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565927" y="211913"/>
              <a:ext cx="1116000" cy="7947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12" name="Google Shape;312;p19"/>
          <p:cNvSpPr txBox="1"/>
          <p:nvPr/>
        </p:nvSpPr>
        <p:spPr>
          <a:xfrm>
            <a:off x="6156176" y="6464837"/>
            <a:ext cx="3096344" cy="423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i="1" dirty="0" smtClean="0">
                <a:solidFill>
                  <a:srgbClr val="2E65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проекта </a:t>
            </a:r>
            <a:r>
              <a:rPr lang="ru-RU" sz="1050" b="1" i="1" dirty="0" err="1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М.А.Гузенко</a:t>
            </a:r>
            <a:r>
              <a:rPr lang="ru-RU" sz="1100" b="1" i="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________</a:t>
            </a:r>
            <a:r>
              <a:rPr lang="ru-RU" sz="1100" b="1" i="1" dirty="0" smtClean="0">
                <a:solidFill>
                  <a:srgbClr val="2E658E"/>
                </a:solidFill>
                <a:latin typeface="Arial"/>
                <a:ea typeface="Arial"/>
                <a:cs typeface="Arial"/>
                <a:sym typeface="Arial"/>
              </a:rPr>
              <a:t>___________</a:t>
            </a:r>
            <a:endParaRPr sz="1050" b="1" i="1" dirty="0">
              <a:solidFill>
                <a:srgbClr val="2E658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19"/>
          <p:cNvSpPr txBox="1"/>
          <p:nvPr/>
        </p:nvSpPr>
        <p:spPr>
          <a:xfrm>
            <a:off x="35496" y="6452691"/>
            <a:ext cx="3417271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i="1" dirty="0" smtClean="0">
                <a:solidFill>
                  <a:srgbClr val="2E658E"/>
                </a:solidFill>
                <a:latin typeface="Arial"/>
                <a:ea typeface="Arial"/>
                <a:cs typeface="Arial"/>
                <a:sym typeface="Arial"/>
              </a:rPr>
              <a:t>Председатель головной рабочей группы</a:t>
            </a:r>
            <a:endParaRPr sz="1100" dirty="0"/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i="1" dirty="0" smtClean="0">
                <a:solidFill>
                  <a:srgbClr val="2E658E"/>
                </a:solidFill>
                <a:latin typeface="Arial"/>
                <a:ea typeface="Arial"/>
                <a:cs typeface="Arial"/>
                <a:sym typeface="Arial"/>
              </a:rPr>
              <a:t>В.И. Лимаренко_____________________</a:t>
            </a:r>
            <a:endParaRPr sz="1100" b="1" i="1" dirty="0">
              <a:solidFill>
                <a:srgbClr val="2E658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9"/>
          <p:cNvSpPr txBox="1"/>
          <p:nvPr/>
        </p:nvSpPr>
        <p:spPr>
          <a:xfrm>
            <a:off x="3229857" y="6468080"/>
            <a:ext cx="3528392" cy="423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i="1" dirty="0" smtClean="0">
                <a:solidFill>
                  <a:srgbClr val="2E658E"/>
                </a:solidFill>
                <a:latin typeface="Arial"/>
                <a:ea typeface="Arial"/>
                <a:cs typeface="Arial"/>
                <a:sym typeface="Arial"/>
              </a:rPr>
              <a:t>Руководитель рабочей подгруппы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" b="1" i="1" dirty="0" err="1" smtClean="0">
                <a:solidFill>
                  <a:schemeClr val="accent1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О.Е.Повов</a:t>
            </a:r>
            <a:r>
              <a:rPr lang="ru-RU" sz="1100" b="1" i="1" dirty="0" smtClean="0">
                <a:solidFill>
                  <a:srgbClr val="2E658E"/>
                </a:solidFill>
                <a:latin typeface="Arial"/>
                <a:ea typeface="Arial"/>
                <a:cs typeface="Arial"/>
                <a:sym typeface="Arial"/>
              </a:rPr>
              <a:t>____________________</a:t>
            </a:r>
            <a:endParaRPr sz="1050" b="1" i="1" dirty="0">
              <a:solidFill>
                <a:srgbClr val="2E658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" name="Google Shape;292;p19"/>
          <p:cNvGrpSpPr/>
          <p:nvPr/>
        </p:nvGrpSpPr>
        <p:grpSpPr>
          <a:xfrm>
            <a:off x="0" y="783185"/>
            <a:ext cx="9058083" cy="5653893"/>
            <a:chOff x="52777" y="940447"/>
            <a:chExt cx="8984552" cy="5928807"/>
          </a:xfrm>
        </p:grpSpPr>
        <p:sp>
          <p:nvSpPr>
            <p:cNvPr id="36" name="Google Shape;293;p19"/>
            <p:cNvSpPr/>
            <p:nvPr/>
          </p:nvSpPr>
          <p:spPr>
            <a:xfrm>
              <a:off x="302430" y="962803"/>
              <a:ext cx="4183434" cy="1986284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BABA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294;p19"/>
            <p:cNvSpPr/>
            <p:nvPr/>
          </p:nvSpPr>
          <p:spPr>
            <a:xfrm>
              <a:off x="302429" y="2986090"/>
              <a:ext cx="4183434" cy="3853481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BABA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295;p19"/>
            <p:cNvSpPr/>
            <p:nvPr/>
          </p:nvSpPr>
          <p:spPr>
            <a:xfrm>
              <a:off x="4610584" y="948042"/>
              <a:ext cx="4426745" cy="2001044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BABA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900">
                <a:solidFill>
                  <a:srgbClr val="41414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96;p19"/>
            <p:cNvSpPr/>
            <p:nvPr/>
          </p:nvSpPr>
          <p:spPr>
            <a:xfrm>
              <a:off x="4607544" y="2986090"/>
              <a:ext cx="4429785" cy="3883164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BABA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97;p19"/>
            <p:cNvSpPr txBox="1"/>
            <p:nvPr/>
          </p:nvSpPr>
          <p:spPr>
            <a:xfrm>
              <a:off x="210375" y="3063082"/>
              <a:ext cx="4233878" cy="2581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 b="1" u="sng" dirty="0">
                  <a:solidFill>
                    <a:srgbClr val="2E658D"/>
                  </a:solidFill>
                  <a:latin typeface="+mj-lt"/>
                  <a:ea typeface="Arial"/>
                  <a:cs typeface="Arial"/>
                  <a:sym typeface="Arial"/>
                </a:rPr>
                <a:t>3. Цели и плановый эффект</a:t>
              </a:r>
              <a:endParaRPr dirty="0">
                <a:latin typeface="+mj-lt"/>
              </a:endParaRPr>
            </a:p>
          </p:txBody>
        </p:sp>
        <p:sp>
          <p:nvSpPr>
            <p:cNvPr id="41" name="Google Shape;298;p19"/>
            <p:cNvSpPr txBox="1"/>
            <p:nvPr/>
          </p:nvSpPr>
          <p:spPr>
            <a:xfrm>
              <a:off x="4798341" y="940447"/>
              <a:ext cx="3943027" cy="2581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 b="1" u="sng" dirty="0">
                  <a:solidFill>
                    <a:srgbClr val="2E658D"/>
                  </a:solidFill>
                  <a:latin typeface="+mj-lt"/>
                  <a:ea typeface="Arial"/>
                  <a:cs typeface="Arial"/>
                  <a:sym typeface="Arial"/>
                </a:rPr>
                <a:t>2. Обоснование выбора</a:t>
              </a:r>
              <a:endParaRPr dirty="0">
                <a:latin typeface="+mj-lt"/>
              </a:endParaRPr>
            </a:p>
          </p:txBody>
        </p:sp>
        <p:sp>
          <p:nvSpPr>
            <p:cNvPr id="43" name="Google Shape;300;p19"/>
            <p:cNvSpPr txBox="1"/>
            <p:nvPr/>
          </p:nvSpPr>
          <p:spPr>
            <a:xfrm>
              <a:off x="322369" y="1194524"/>
              <a:ext cx="4208450" cy="17750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u="sng" dirty="0" smtClean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Заказчики </a:t>
              </a:r>
              <a:r>
                <a:rPr lang="ru-RU" sz="800" b="1" u="sng" dirty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процесса:</a:t>
              </a:r>
              <a:r>
                <a:rPr lang="ru-RU" sz="800" b="1" u="none" dirty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 </a:t>
              </a:r>
              <a:r>
                <a:rPr lang="ru-RU" sz="800" dirty="0" smtClean="0">
                  <a:cs typeface="Arial" panose="020B0604020202020204" pitchFamily="34" charset="0"/>
                  <a:sym typeface="Arial"/>
                </a:rPr>
                <a:t>Инвесторы Сахалинской области</a:t>
              </a:r>
              <a:endParaRPr lang="ru-RU" sz="800" dirty="0">
                <a:cs typeface="Arial" panose="020B0604020202020204" pitchFamily="34" charset="0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u-RU" sz="800" b="1" u="sng" dirty="0" smtClean="0">
                <a:solidFill>
                  <a:schemeClr val="accent1">
                    <a:lumMod val="75000"/>
                  </a:schemeClr>
                </a:solidFill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u="sng" dirty="0" smtClean="0">
                  <a:solidFill>
                    <a:schemeClr val="accent1">
                      <a:lumMod val="75000"/>
                    </a:schemeClr>
                  </a:solidFill>
                  <a:ea typeface="Arial"/>
                  <a:cs typeface="Arial"/>
                  <a:sym typeface="Arial"/>
                </a:rPr>
                <a:t>Периметр </a:t>
              </a:r>
              <a:r>
                <a:rPr lang="ru-RU" sz="800" b="1" u="sng" dirty="0">
                  <a:solidFill>
                    <a:schemeClr val="accent1">
                      <a:lumMod val="75000"/>
                    </a:schemeClr>
                  </a:solidFill>
                  <a:ea typeface="Arial"/>
                  <a:cs typeface="Arial"/>
                  <a:sym typeface="Arial"/>
                </a:rPr>
                <a:t>проекта:</a:t>
              </a:r>
              <a:r>
                <a:rPr lang="ru-RU" sz="800" b="1" u="none" dirty="0">
                  <a:solidFill>
                    <a:schemeClr val="accent1">
                      <a:lumMod val="75000"/>
                    </a:schemeClr>
                  </a:solidFill>
                  <a:ea typeface="Arial"/>
                  <a:cs typeface="Arial"/>
                  <a:sym typeface="Arial"/>
                </a:rPr>
                <a:t>   </a:t>
              </a:r>
              <a:r>
                <a:rPr lang="ru-RU" sz="800" b="0" u="none" dirty="0" smtClean="0">
                  <a:ea typeface="Arial"/>
                  <a:cs typeface="Arial" panose="020B0604020202020204" pitchFamily="34" charset="0"/>
                  <a:sym typeface="Arial"/>
                </a:rPr>
                <a:t>ПАО «Сахалинэнерго», </a:t>
              </a:r>
              <a:r>
                <a:rPr lang="ru-RU" sz="800" b="0" u="none" dirty="0" err="1" smtClean="0">
                  <a:ea typeface="Arial"/>
                  <a:cs typeface="Arial" panose="020B0604020202020204" pitchFamily="34" charset="0"/>
                  <a:sym typeface="Arial"/>
                </a:rPr>
                <a:t>ресурсоснабжающие</a:t>
              </a:r>
              <a:r>
                <a:rPr lang="ru-RU" sz="800" b="0" u="none" dirty="0" smtClean="0">
                  <a:ea typeface="Arial"/>
                  <a:cs typeface="Arial" panose="020B0604020202020204" pitchFamily="34" charset="0"/>
                  <a:sym typeface="Arial"/>
                </a:rPr>
                <a:t> организации Сахалинской области,  МО ГО «Город Южно-Сахалинск», муниципальные образования Сахалинской области,  Министерство архитектуры и градостроительства СО, Министерство энергетики СО</a:t>
              </a:r>
              <a:endParaRPr sz="800" dirty="0">
                <a:cs typeface="Arial" panose="020B0604020202020204" pitchFamily="34" charset="0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u-RU" sz="800" b="1" u="sng" dirty="0" smtClean="0">
                <a:solidFill>
                  <a:srgbClr val="2E658D"/>
                </a:solidFill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u="sng" dirty="0" smtClean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Владелец процесса (Руководитель проекта):</a:t>
              </a:r>
              <a:r>
                <a:rPr lang="ru-RU" sz="800" b="1" u="none" dirty="0" smtClean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 </a:t>
              </a:r>
              <a:r>
                <a:rPr lang="ru-RU" sz="800" u="none" dirty="0" smtClean="0">
                  <a:ea typeface="Arial"/>
                  <a:cs typeface="Arial"/>
                  <a:sym typeface="Arial"/>
                </a:rPr>
                <a:t>Гузенко Михаил Александрович – министр энергетики Сахалинской области</a:t>
              </a:r>
              <a:endParaRPr sz="800" dirty="0">
                <a:cs typeface="Arial" panose="020B0604020202020204" pitchFamily="34" charset="0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u-RU" sz="800" b="1" u="sng" dirty="0" smtClean="0">
                <a:solidFill>
                  <a:srgbClr val="2E658D"/>
                </a:solidFill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u="sng" dirty="0" smtClean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Руководитель рабочей подгруппы:</a:t>
              </a:r>
              <a:r>
                <a:rPr lang="ru-RU" sz="800" b="1" u="none" dirty="0" smtClean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 </a:t>
              </a:r>
              <a:r>
                <a:rPr lang="ru-RU" sz="800" b="0" u="none" dirty="0" smtClean="0">
                  <a:solidFill>
                    <a:srgbClr val="414142"/>
                  </a:solidFill>
                  <a:ea typeface="Arial"/>
                  <a:cs typeface="Arial"/>
                  <a:sym typeface="Arial"/>
                </a:rPr>
                <a:t> </a:t>
              </a:r>
              <a:r>
                <a:rPr lang="ru-RU" sz="800" b="0" u="none" dirty="0" smtClean="0">
                  <a:ea typeface="Arial"/>
                  <a:cs typeface="Arial"/>
                  <a:sym typeface="Arial"/>
                </a:rPr>
                <a:t>Попов Олег Евгеньевич – заместитель </a:t>
              </a:r>
              <a:r>
                <a:rPr lang="ru-RU" sz="800" dirty="0" smtClean="0">
                  <a:ea typeface="Arial"/>
                  <a:cs typeface="Arial"/>
                  <a:sym typeface="Arial"/>
                </a:rPr>
                <a:t>П</a:t>
              </a:r>
              <a:r>
                <a:rPr lang="ru-RU" sz="800" b="0" u="none" dirty="0" smtClean="0">
                  <a:ea typeface="Arial"/>
                  <a:cs typeface="Arial"/>
                  <a:sym typeface="Arial"/>
                </a:rPr>
                <a:t>редседателя Правительства Сахалинской области</a:t>
              </a:r>
              <a:endParaRPr lang="ru-RU" sz="800" dirty="0">
                <a:cs typeface="Arial" panose="020B0604020202020204" pitchFamily="34" charset="0"/>
                <a:sym typeface="Arial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u-RU" sz="800" b="1" u="sng" dirty="0" smtClean="0">
                <a:solidFill>
                  <a:srgbClr val="2E658D"/>
                </a:solidFill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800" b="1" u="sng" dirty="0" smtClean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Команда </a:t>
              </a:r>
              <a:r>
                <a:rPr lang="ru-RU" sz="800" b="1" u="sng" dirty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проекта:</a:t>
              </a:r>
              <a:r>
                <a:rPr lang="ru-RU" sz="800" b="1" u="none" dirty="0">
                  <a:solidFill>
                    <a:srgbClr val="414142"/>
                  </a:solidFill>
                  <a:ea typeface="Arial"/>
                  <a:cs typeface="Arial"/>
                  <a:sym typeface="Arial"/>
                </a:rPr>
                <a:t> </a:t>
              </a:r>
              <a:r>
                <a:rPr lang="ru-RU" sz="800" dirty="0">
                  <a:ea typeface="Arial"/>
                  <a:cs typeface="Arial"/>
                  <a:sym typeface="Arial"/>
                </a:rPr>
                <a:t>в</a:t>
              </a:r>
              <a:r>
                <a:rPr lang="ru-RU" sz="800" dirty="0" smtClean="0">
                  <a:ea typeface="Arial"/>
                  <a:cs typeface="Arial"/>
                  <a:sym typeface="Arial"/>
                </a:rPr>
                <a:t> приложении (</a:t>
              </a:r>
              <a:r>
                <a:rPr lang="ru-RU" sz="800" dirty="0" err="1" smtClean="0">
                  <a:ea typeface="Arial"/>
                  <a:cs typeface="Arial"/>
                  <a:sym typeface="Arial"/>
                </a:rPr>
                <a:t>см.слайд</a:t>
              </a:r>
              <a:r>
                <a:rPr lang="ru-RU" sz="800" dirty="0" smtClean="0">
                  <a:ea typeface="Arial"/>
                  <a:cs typeface="Arial"/>
                  <a:sym typeface="Arial"/>
                </a:rPr>
                <a:t> 2)</a:t>
              </a:r>
              <a:endParaRPr sz="800" dirty="0"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302;p19"/>
            <p:cNvSpPr txBox="1"/>
            <p:nvPr/>
          </p:nvSpPr>
          <p:spPr>
            <a:xfrm>
              <a:off x="4639465" y="1114722"/>
              <a:ext cx="4337076" cy="20332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lvl="0" algn="just"/>
              <a:r>
                <a:rPr lang="ru-RU" sz="800" b="1" dirty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Ключевой риск: </a:t>
              </a:r>
              <a:r>
                <a:rPr lang="ru-RU" sz="800" dirty="0" smtClean="0">
                  <a:solidFill>
                    <a:schemeClr val="dk1"/>
                  </a:solidFill>
                  <a:ea typeface="Arial"/>
                  <a:cs typeface="Arial"/>
                  <a:sym typeface="Arial"/>
                </a:rPr>
                <a:t>Невыполнение Сахалинской областью требований Инвестиционного стандарта по блоку «Свод </a:t>
              </a:r>
              <a:r>
                <a:rPr lang="ru-RU" sz="800" dirty="0">
                  <a:solidFill>
                    <a:schemeClr val="dk1"/>
                  </a:solidFill>
                  <a:ea typeface="Arial"/>
                  <a:cs typeface="Arial"/>
                  <a:sym typeface="Arial"/>
                </a:rPr>
                <a:t>инвестиционных </a:t>
              </a:r>
              <a:r>
                <a:rPr lang="ru-RU" sz="800" dirty="0" smtClean="0">
                  <a:solidFill>
                    <a:schemeClr val="dk1"/>
                  </a:solidFill>
                  <a:ea typeface="Arial"/>
                  <a:cs typeface="Arial"/>
                  <a:sym typeface="Arial"/>
                </a:rPr>
                <a:t>правил» </a:t>
              </a:r>
              <a:r>
                <a:rPr lang="ru-RU" sz="800" dirty="0">
                  <a:solidFill>
                    <a:schemeClr val="dk1"/>
                  </a:solidFill>
                  <a:ea typeface="Arial"/>
                  <a:cs typeface="Arial"/>
                  <a:sym typeface="Arial"/>
                </a:rPr>
                <a:t>(Алгоритмы действий инвестора для обеспечения доступа к ключевым элементам </a:t>
              </a:r>
              <a:r>
                <a:rPr lang="ru-RU" sz="800" dirty="0" smtClean="0">
                  <a:solidFill>
                    <a:schemeClr val="dk1"/>
                  </a:solidFill>
                  <a:ea typeface="Arial"/>
                  <a:cs typeface="Arial"/>
                  <a:sym typeface="Arial"/>
                </a:rPr>
                <a:t>инфраструктуры). Понижение рейтинга региона по результатам мониторинга внедрения Регионального инвестиционного стандарта в субъектах Российской Федерации.</a:t>
              </a:r>
            </a:p>
            <a:p>
              <a:pPr lvl="0" algn="just"/>
              <a:endParaRPr lang="ru-RU" sz="800" b="1" dirty="0" smtClean="0">
                <a:solidFill>
                  <a:srgbClr val="2E658D"/>
                </a:solidFill>
                <a:ea typeface="Arial"/>
                <a:cs typeface="Arial"/>
                <a:sym typeface="Arial"/>
              </a:endParaRPr>
            </a:p>
            <a:p>
              <a:pPr lvl="0" algn="just"/>
              <a:r>
                <a:rPr lang="ru-RU" sz="800" b="1" dirty="0" smtClean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Проблемы:</a:t>
              </a:r>
            </a:p>
            <a:p>
              <a:pPr marL="228600" indent="-228600" algn="just">
                <a:buFontTx/>
                <a:buAutoNum type="arabicPeriod"/>
              </a:pPr>
              <a:r>
                <a:rPr lang="ru-RU" sz="800" dirty="0" smtClean="0">
                  <a:cs typeface="Arial"/>
                  <a:sym typeface="Arial"/>
                </a:rPr>
                <a:t>Отсутствие свободных коридоров и поиск новых земель для трасс линий электропередач</a:t>
              </a:r>
              <a:r>
                <a:rPr lang="en-US" sz="800" dirty="0" smtClean="0">
                  <a:cs typeface="Arial"/>
                  <a:sym typeface="Arial"/>
                </a:rPr>
                <a:t> </a:t>
              </a:r>
              <a:r>
                <a:rPr lang="ru-RU" sz="800" dirty="0" smtClean="0">
                  <a:cs typeface="Arial"/>
                  <a:sym typeface="Arial"/>
                </a:rPr>
                <a:t> при проведении процедур получения разрешительной документации увеличивает длительность процедуры технологического присоединения заявителей к электрическим сетям на срок до 1 года;</a:t>
              </a:r>
            </a:p>
            <a:p>
              <a:pPr marL="228600" lvl="0" indent="-228600" algn="just">
                <a:buAutoNum type="arabicPeriod"/>
              </a:pPr>
              <a:r>
                <a:rPr lang="ru-RU" sz="800" dirty="0" smtClean="0">
                  <a:cs typeface="Arial"/>
                  <a:sym typeface="Arial"/>
                </a:rPr>
                <a:t>Получение </a:t>
              </a:r>
              <a:r>
                <a:rPr lang="ru-RU" sz="800" dirty="0" smtClean="0">
                  <a:cs typeface="Arial"/>
                  <a:sym typeface="Arial"/>
                </a:rPr>
                <a:t>разрешительной документации (согласование разрешений) на проведение земляных </a:t>
              </a:r>
              <a:r>
                <a:rPr lang="ru-RU" sz="800" smtClean="0">
                  <a:cs typeface="Arial"/>
                  <a:sym typeface="Arial"/>
                </a:rPr>
                <a:t>работ </a:t>
              </a:r>
              <a:r>
                <a:rPr lang="ru-RU" sz="800" smtClean="0">
                  <a:cs typeface="Arial"/>
                  <a:sym typeface="Arial"/>
                </a:rPr>
                <a:t>увеличивает </a:t>
              </a:r>
              <a:r>
                <a:rPr lang="ru-RU" sz="800" dirty="0" smtClean="0">
                  <a:cs typeface="Arial"/>
                  <a:sym typeface="Arial"/>
                </a:rPr>
                <a:t>общий срок технологического присоединения к электрическим </a:t>
              </a:r>
              <a:r>
                <a:rPr lang="ru-RU" sz="800" dirty="0">
                  <a:cs typeface="Arial"/>
                  <a:sym typeface="Arial"/>
                </a:rPr>
                <a:t>сетям на срок </a:t>
              </a:r>
              <a:r>
                <a:rPr lang="ru-RU" sz="800" dirty="0" smtClean="0">
                  <a:cs typeface="Arial"/>
                  <a:sym typeface="Arial"/>
                </a:rPr>
                <a:t>от 2 до 6 месяцев.</a:t>
              </a:r>
            </a:p>
            <a:p>
              <a:pPr lvl="0" algn="just"/>
              <a:endParaRPr sz="8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47" name="Google Shape;304;p19"/>
            <p:cNvSpPr txBox="1"/>
            <p:nvPr/>
          </p:nvSpPr>
          <p:spPr>
            <a:xfrm>
              <a:off x="52777" y="945320"/>
              <a:ext cx="4211640" cy="2581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 b="1" u="sng" dirty="0">
                  <a:solidFill>
                    <a:srgbClr val="2E658D"/>
                  </a:solidFill>
                  <a:latin typeface="+mj-lt"/>
                  <a:ea typeface="Arial"/>
                  <a:cs typeface="Arial"/>
                  <a:sym typeface="Arial"/>
                </a:rPr>
                <a:t>1. Вовлеченные лица и рамки проекта</a:t>
              </a:r>
              <a:endParaRPr sz="1000" dirty="0">
                <a:latin typeface="+mj-lt"/>
              </a:endParaRPr>
            </a:p>
          </p:txBody>
        </p:sp>
        <p:sp>
          <p:nvSpPr>
            <p:cNvPr id="48" name="Google Shape;305;p19"/>
            <p:cNvSpPr txBox="1"/>
            <p:nvPr/>
          </p:nvSpPr>
          <p:spPr>
            <a:xfrm>
              <a:off x="4692850" y="2928195"/>
              <a:ext cx="4233878" cy="2581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 b="1" u="sng" dirty="0">
                  <a:solidFill>
                    <a:srgbClr val="2E658D"/>
                  </a:solidFill>
                  <a:latin typeface="+mj-lt"/>
                  <a:ea typeface="Arial"/>
                  <a:cs typeface="Arial"/>
                  <a:sym typeface="Arial"/>
                </a:rPr>
                <a:t>4. Ключевые события проекта</a:t>
              </a:r>
              <a:endParaRPr dirty="0">
                <a:latin typeface="+mj-lt"/>
              </a:endParaRPr>
            </a:p>
          </p:txBody>
        </p:sp>
      </p:grpSp>
      <p:graphicFrame>
        <p:nvGraphicFramePr>
          <p:cNvPr id="49" name="Google Shape;310;p19"/>
          <p:cNvGraphicFramePr/>
          <p:nvPr>
            <p:extLst>
              <p:ext uri="{D42A27DB-BD31-4B8C-83A1-F6EECF244321}">
                <p14:modId xmlns:p14="http://schemas.microsoft.com/office/powerpoint/2010/main" val="3002027910"/>
              </p:ext>
            </p:extLst>
          </p:nvPr>
        </p:nvGraphicFramePr>
        <p:xfrm>
          <a:off x="317380" y="3053943"/>
          <a:ext cx="4086302" cy="12552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742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5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2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>
                          <a:latin typeface="+mn-lt"/>
                          <a:ea typeface="Calibri"/>
                          <a:cs typeface="Calibri"/>
                          <a:sym typeface="Calibri"/>
                        </a:rPr>
                        <a:t>Показатель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88A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Тек.</a:t>
                      </a:r>
                      <a:r>
                        <a:rPr lang="ru-RU" sz="800" u="none" strike="noStrike" cap="none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сост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88ACC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>
                          <a:latin typeface="+mn-lt"/>
                          <a:ea typeface="Calibri"/>
                          <a:cs typeface="Calibri"/>
                          <a:sym typeface="Calibri"/>
                        </a:rPr>
                        <a:t>Цель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488ACC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8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1. Время </a:t>
                      </a:r>
                      <a:r>
                        <a:rPr lang="ru-RU" sz="80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протекания </a:t>
                      </a: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процесса, рабочих</a:t>
                      </a:r>
                      <a:r>
                        <a:rPr lang="ru-RU" sz="80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дней: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7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 Подключение объектов мощностью до  150 кВт, </a:t>
                      </a:r>
                      <a:r>
                        <a:rPr lang="ru-RU" sz="800" u="none" strike="noStrike" cap="none" dirty="0" err="1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р.д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7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260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7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182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7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- Подключение объектов мощностью свыше 150 кВт, </a:t>
                      </a:r>
                      <a:r>
                        <a:rPr lang="ru-RU" sz="800" u="none" strike="noStrike" cap="none" dirty="0" err="1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р.д</a:t>
                      </a: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7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517 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7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362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2. Количество процедур (взаимодействие инвестора с</a:t>
                      </a:r>
                      <a:b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 сетевой компанией), </a:t>
                      </a:r>
                      <a:r>
                        <a:rPr kumimoji="0" lang="ru-RU" sz="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  <a:sym typeface="Calibri"/>
                        </a:rPr>
                        <a:t>шт</a:t>
                      </a:r>
                      <a:endParaRPr kumimoji="0" lang="ru-RU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800" u="none" strike="noStrike" cap="none" dirty="0" smtClean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800" u="none" strike="noStrike" cap="none" dirty="0">
                        <a:solidFill>
                          <a:schemeClr val="dk1"/>
                        </a:solidFill>
                        <a:latin typeface="+mn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232249"/>
              </p:ext>
            </p:extLst>
          </p:nvPr>
        </p:nvGraphicFramePr>
        <p:xfrm>
          <a:off x="4492390" y="2690392"/>
          <a:ext cx="4544014" cy="3780036"/>
        </p:xfrm>
        <a:graphic>
          <a:graphicData uri="http://schemas.openxmlformats.org/drawingml/2006/table">
            <a:tbl>
              <a:tblPr firstRow="1" bandRow="1"/>
              <a:tblGrid>
                <a:gridCol w="202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207">
                  <a:extLst>
                    <a:ext uri="{9D8B030D-6E8A-4147-A177-3AD203B41FA5}">
                      <a16:colId xmlns:a16="http://schemas.microsoft.com/office/drawing/2014/main" val="3637642304"/>
                    </a:ext>
                  </a:extLst>
                </a:gridCol>
                <a:gridCol w="632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3082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+mn-lt"/>
                          <a:cs typeface="Arial" panose="020B0604020202020204" pitchFamily="34" charset="0"/>
                        </a:rPr>
                        <a:t>Начало</a:t>
                      </a: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+mn-lt"/>
                          <a:cs typeface="Arial" panose="020B0604020202020204" pitchFamily="34" charset="0"/>
                        </a:rPr>
                        <a:t>Окончание</a:t>
                      </a: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82">
                <a:tc gridSpan="2"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+mn-lt"/>
                          <a:cs typeface="Arial" panose="020B0604020202020204" pitchFamily="34" charset="0"/>
                        </a:rPr>
                        <a:t>        Старт </a:t>
                      </a:r>
                      <a:r>
                        <a:rPr lang="ru-RU" sz="800" b="1" dirty="0">
                          <a:latin typeface="+mn-lt"/>
                          <a:cs typeface="Arial" panose="020B0604020202020204" pitchFamily="34" charset="0"/>
                        </a:rPr>
                        <a:t>проекта</a:t>
                      </a: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27.07.2022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565908"/>
                  </a:ext>
                </a:extLst>
              </a:tr>
              <a:tr h="203082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800" dirty="0" smtClean="0">
                          <a:latin typeface="+mn-lt"/>
                        </a:rPr>
                        <a:t>Утверждение паспортов проектов 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27.07.2022</a:t>
                      </a: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15.08.2022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124976"/>
                  </a:ext>
                </a:extLst>
              </a:tr>
              <a:tr h="203082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Разработка текущей карты процесса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08.08.2022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26.08.2022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241622"/>
                  </a:ext>
                </a:extLst>
              </a:tr>
              <a:tr h="319129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800" dirty="0" smtClean="0">
                          <a:latin typeface="+mn-lt"/>
                        </a:rPr>
                        <a:t>Формирование перечня проблем на всех уровнях, анкетирование и интервьюирование 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08.08.2022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30.08.2022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384980"/>
                  </a:ext>
                </a:extLst>
              </a:tr>
              <a:tr h="203082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Разработка идеальной карты процесса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27.08.2022</a:t>
                      </a: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02.09.2022</a:t>
                      </a: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551771"/>
                  </a:ext>
                </a:extLst>
              </a:tr>
              <a:tr h="203082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Разработка целевой карты процесса</a:t>
                      </a: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03.09.2022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16.09.2022</a:t>
                      </a: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3952876"/>
                  </a:ext>
                </a:extLst>
              </a:tr>
              <a:tr h="203082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Разработка плана-графика мероприятий</a:t>
                      </a: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03.09.2022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30.09.2022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922201"/>
                  </a:ext>
                </a:extLst>
              </a:tr>
              <a:tr h="203082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Проведение заседания головной группы </a:t>
                      </a: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(Kick-off)</a:t>
                      </a:r>
                      <a:endParaRPr lang="ru-RU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26.09.2022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30.09.2022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610523"/>
                  </a:ext>
                </a:extLst>
              </a:tr>
              <a:tr h="319129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Представление предложений об изменении НПА на муниципальном</a:t>
                      </a:r>
                      <a:r>
                        <a:rPr lang="ru-RU" sz="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и региональном уровне</a:t>
                      </a:r>
                      <a:endParaRPr lang="ru-RU" sz="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03.10.2022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8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19.12.2022</a:t>
                      </a:r>
                      <a:endParaRPr lang="ru-RU" sz="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914800"/>
                  </a:ext>
                </a:extLst>
              </a:tr>
              <a:tr h="319129">
                <a:tc>
                  <a:txBody>
                    <a:bodyPr/>
                    <a:lstStyle/>
                    <a:p>
                      <a:pPr algn="l"/>
                      <a:endParaRPr lang="ru-RU" sz="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Предоставление отчетных материалов по достижению целевых показателей в</a:t>
                      </a:r>
                      <a:r>
                        <a:rPr lang="ru-RU" sz="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федеральную рабочую группу</a:t>
                      </a:r>
                      <a:endParaRPr lang="ru-RU" sz="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8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19.12.2022</a:t>
                      </a:r>
                      <a:endParaRPr lang="ru-RU" sz="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8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23.12.2022</a:t>
                      </a:r>
                      <a:endParaRPr lang="ru-RU" sz="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090600"/>
                  </a:ext>
                </a:extLst>
              </a:tr>
              <a:tr h="232531">
                <a:tc>
                  <a:txBody>
                    <a:bodyPr/>
                    <a:lstStyle/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Проведение производственного анализа ключевых этапов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08.08.2022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28.02.202</a:t>
                      </a: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203920"/>
                  </a:ext>
                </a:extLst>
              </a:tr>
              <a:tr h="319129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Реализация мероприятий предусмотренных планом-графиком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03.10.2022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28.02.2023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54861"/>
                  </a:ext>
                </a:extLst>
              </a:tr>
              <a:tr h="499505">
                <a:tc>
                  <a:txBody>
                    <a:bodyPr/>
                    <a:lstStyle/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Представление</a:t>
                      </a:r>
                      <a:r>
                        <a:rPr lang="ru-RU" sz="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предложений об изменении </a:t>
                      </a:r>
                      <a:r>
                        <a:rPr lang="ru-RU" sz="8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Федерального </a:t>
                      </a:r>
                      <a:r>
                        <a:rPr lang="ru-RU" sz="8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законодательства, об изменении локальных НПА </a:t>
                      </a:r>
                      <a:r>
                        <a:rPr lang="ru-RU" sz="8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800" kern="1200" noProof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ресурсоснабжающих</a:t>
                      </a:r>
                      <a:r>
                        <a:rPr lang="ru-RU" sz="80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организациях</a:t>
                      </a: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09.01.2023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8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28.02.2023</a:t>
                      </a:r>
                      <a:endParaRPr lang="ru-RU" sz="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868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74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" name="Google Shape;286;p19"/>
          <p:cNvGrpSpPr/>
          <p:nvPr/>
        </p:nvGrpSpPr>
        <p:grpSpPr>
          <a:xfrm>
            <a:off x="88008" y="44625"/>
            <a:ext cx="8934416" cy="710514"/>
            <a:chOff x="88008" y="211913"/>
            <a:chExt cx="8934416" cy="902695"/>
          </a:xfrm>
        </p:grpSpPr>
        <p:pic>
          <p:nvPicPr>
            <p:cNvPr id="287" name="Google Shape;287;p1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8008" y="211913"/>
              <a:ext cx="1316038" cy="85566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88" name="Google Shape;288;p19"/>
            <p:cNvGrpSpPr/>
            <p:nvPr/>
          </p:nvGrpSpPr>
          <p:grpSpPr>
            <a:xfrm>
              <a:off x="1583399" y="1046346"/>
              <a:ext cx="7439025" cy="68262"/>
              <a:chOff x="1511764" y="965606"/>
              <a:chExt cx="7128792" cy="70147"/>
            </a:xfrm>
          </p:grpSpPr>
          <p:cxnSp>
            <p:nvCxnSpPr>
              <p:cNvPr id="289" name="Google Shape;289;p19"/>
              <p:cNvCxnSpPr/>
              <p:nvPr/>
            </p:nvCxnSpPr>
            <p:spPr>
              <a:xfrm>
                <a:off x="1511764" y="1035753"/>
                <a:ext cx="7128792" cy="0"/>
              </a:xfrm>
              <a:prstGeom prst="straightConnector1">
                <a:avLst/>
              </a:prstGeom>
              <a:noFill/>
              <a:ln w="25400" cap="flat" cmpd="sng">
                <a:solidFill>
                  <a:srgbClr val="004386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290" name="Google Shape;290;p19"/>
              <p:cNvSpPr/>
              <p:nvPr/>
            </p:nvSpPr>
            <p:spPr>
              <a:xfrm>
                <a:off x="5479303" y="965606"/>
                <a:ext cx="3149082" cy="45677"/>
              </a:xfrm>
              <a:prstGeom prst="rect">
                <a:avLst/>
              </a:prstGeom>
              <a:solidFill>
                <a:srgbClr val="004386"/>
              </a:solidFill>
              <a:ln w="25400" cap="flat" cmpd="sng">
                <a:solidFill>
                  <a:srgbClr val="00438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291" name="Google Shape;291;p1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565927" y="211913"/>
              <a:ext cx="1116000" cy="79472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4" name="Google Shape;292;p19"/>
          <p:cNvGrpSpPr/>
          <p:nvPr/>
        </p:nvGrpSpPr>
        <p:grpSpPr>
          <a:xfrm>
            <a:off x="123712" y="847786"/>
            <a:ext cx="8934371" cy="5589293"/>
            <a:chOff x="4607544" y="2980959"/>
            <a:chExt cx="4429785" cy="3888295"/>
          </a:xfrm>
        </p:grpSpPr>
        <p:sp>
          <p:nvSpPr>
            <p:cNvPr id="39" name="Google Shape;296;p19"/>
            <p:cNvSpPr/>
            <p:nvPr/>
          </p:nvSpPr>
          <p:spPr>
            <a:xfrm>
              <a:off x="4607544" y="2986090"/>
              <a:ext cx="4429785" cy="3883164"/>
            </a:xfrm>
            <a:prstGeom prst="rect">
              <a:avLst/>
            </a:prstGeom>
            <a:solidFill>
              <a:srgbClr val="FFFFFF"/>
            </a:solidFill>
            <a:ln w="25400" cap="flat" cmpd="sng">
              <a:solidFill>
                <a:srgbClr val="BABABA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305;p19"/>
            <p:cNvSpPr txBox="1"/>
            <p:nvPr/>
          </p:nvSpPr>
          <p:spPr>
            <a:xfrm>
              <a:off x="4692850" y="2980959"/>
              <a:ext cx="4233878" cy="1926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lvl="0" algn="ctr"/>
              <a:r>
                <a:rPr lang="ru-RU" sz="1200" b="1" u="sng" dirty="0" smtClean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1. Вовлеченные </a:t>
              </a:r>
              <a:r>
                <a:rPr lang="ru-RU" sz="1200" b="1" u="sng" dirty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лица и рамки </a:t>
              </a:r>
              <a:r>
                <a:rPr lang="ru-RU" sz="1200" b="1" u="sng" dirty="0" smtClean="0">
                  <a:solidFill>
                    <a:srgbClr val="2E658D"/>
                  </a:solidFill>
                  <a:ea typeface="Arial"/>
                  <a:cs typeface="Arial"/>
                  <a:sym typeface="Arial"/>
                </a:rPr>
                <a:t>проекта – команда проекта:</a:t>
              </a:r>
              <a:endParaRPr lang="ru-RU" sz="1200" dirty="0"/>
            </a:p>
          </p:txBody>
        </p:sp>
      </p:grpSp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377447"/>
              </p:ext>
            </p:extLst>
          </p:nvPr>
        </p:nvGraphicFramePr>
        <p:xfrm>
          <a:off x="172072" y="1111898"/>
          <a:ext cx="8820940" cy="3037641"/>
        </p:xfrm>
        <a:graphic>
          <a:graphicData uri="http://schemas.openxmlformats.org/drawingml/2006/table">
            <a:tbl>
              <a:tblPr firstRow="1" bandRow="1"/>
              <a:tblGrid>
                <a:gridCol w="436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3459">
                  <a:extLst>
                    <a:ext uri="{9D8B030D-6E8A-4147-A177-3AD203B41FA5}">
                      <a16:colId xmlns:a16="http://schemas.microsoft.com/office/drawing/2014/main" val="3637642304"/>
                    </a:ext>
                  </a:extLst>
                </a:gridCol>
                <a:gridCol w="2983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8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058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+mn-lt"/>
                          <a:cs typeface="Arial" panose="020B0604020202020204" pitchFamily="34" charset="0"/>
                        </a:rPr>
                        <a:t>№ п/п</a:t>
                      </a: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+mn-lt"/>
                          <a:cs typeface="Arial" panose="020B0604020202020204" pitchFamily="34" charset="0"/>
                        </a:rPr>
                        <a:t>ФИО</a:t>
                      </a: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+mn-lt"/>
                          <a:cs typeface="Arial" panose="020B0604020202020204" pitchFamily="34" charset="0"/>
                        </a:rPr>
                        <a:t>Должность</a:t>
                      </a: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+mn-lt"/>
                          <a:cs typeface="Arial" panose="020B0604020202020204" pitchFamily="34" charset="0"/>
                        </a:rPr>
                        <a:t>Организация</a:t>
                      </a: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582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+mn-lt"/>
                          <a:cs typeface="Arial" panose="020B0604020202020204" pitchFamily="34" charset="0"/>
                        </a:rPr>
                        <a:t>        </a:t>
                      </a:r>
                      <a:endParaRPr lang="ru-RU" sz="8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800" b="0" dirty="0" smtClean="0">
                          <a:latin typeface="+mn-lt"/>
                          <a:cs typeface="Arial" panose="020B0604020202020204" pitchFamily="34" charset="0"/>
                        </a:rPr>
                        <a:t>Нестеренко Валентин Иванович</a:t>
                      </a:r>
                      <a:endParaRPr lang="ru-RU" sz="8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Начальник электротехнической службы</a:t>
                      </a:r>
                      <a:endParaRPr lang="ru-RU" sz="800" b="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ПАО «Сахалинэнерго»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565908"/>
                  </a:ext>
                </a:extLst>
              </a:tr>
              <a:tr h="212582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ru-RU" sz="800" dirty="0" smtClean="0">
                          <a:latin typeface="+mn-lt"/>
                        </a:rPr>
                        <a:t>Григорьев Василий Викторович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Директор департамента электроэнергетики</a:t>
                      </a: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Министерство энергетики СО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124976"/>
                  </a:ext>
                </a:extLst>
              </a:tr>
              <a:tr h="212582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b="0" dirty="0" smtClean="0"/>
                        <a:t>Секушенко Анна Викторовна</a:t>
                      </a:r>
                      <a:endParaRPr lang="ru-RU" sz="800" b="0" dirty="0"/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Ведущий советник </a:t>
                      </a:r>
                      <a:endParaRPr lang="ru-RU" sz="800" dirty="0"/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Министерство энергетики СО</a:t>
                      </a:r>
                      <a:endParaRPr lang="ru-RU" sz="800" dirty="0"/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2241622"/>
                  </a:ext>
                </a:extLst>
              </a:tr>
              <a:tr h="212582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согласованию</a:t>
                      </a:r>
                      <a:endParaRPr kumimoji="0" lang="ru-RU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Начальник департамента землепользования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 ГО «Город Южно-Сахалинск»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551771"/>
                  </a:ext>
                </a:extLst>
              </a:tr>
              <a:tr h="122934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согласованию</a:t>
                      </a: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Вице-мэр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</a:t>
                      </a:r>
                      <a:r>
                        <a:rPr lang="ru-RU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муниципальные образования СО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3952876"/>
                  </a:ext>
                </a:extLst>
              </a:tr>
              <a:tr h="212582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ru-RU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 согласованию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ru-RU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Начальники</a:t>
                      </a:r>
                      <a:r>
                        <a:rPr lang="ru-RU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отдела технологического присоединения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</a:t>
                      </a:r>
                      <a:r>
                        <a:rPr lang="ru-RU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ресурсоснабжающие</a:t>
                      </a:r>
                      <a:r>
                        <a:rPr lang="ru-RU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организации СО</a:t>
                      </a:r>
                      <a:endParaRPr lang="ru-RU" sz="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922201"/>
                  </a:ext>
                </a:extLst>
              </a:tr>
              <a:tr h="212582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ru-RU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610523"/>
                  </a:ext>
                </a:extLst>
              </a:tr>
              <a:tr h="212582">
                <a:tc>
                  <a:txBody>
                    <a:bodyPr/>
                    <a:lstStyle/>
                    <a:p>
                      <a:pPr marL="171450" indent="-171450" algn="l" defTabSz="1072866" rtl="0" eaLnBrk="1" latinLnBrk="0" hangingPunct="1">
                        <a:buFont typeface="Wingdings" panose="05000000000000000000" pitchFamily="2" charset="2"/>
                        <a:buChar char="§"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ru-RU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914800"/>
                  </a:ext>
                </a:extLst>
              </a:tr>
              <a:tr h="212582">
                <a:tc>
                  <a:txBody>
                    <a:bodyPr/>
                    <a:lstStyle/>
                    <a:p>
                      <a:pPr algn="l"/>
                      <a:endParaRPr lang="ru-RU" sz="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ru-RU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090600"/>
                  </a:ext>
                </a:extLst>
              </a:tr>
              <a:tr h="212582">
                <a:tc>
                  <a:txBody>
                    <a:bodyPr/>
                    <a:lstStyle/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ru-RU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0203920"/>
                  </a:ext>
                </a:extLst>
              </a:tr>
              <a:tr h="212582">
                <a:tc>
                  <a:txBody>
                    <a:bodyPr/>
                    <a:lstStyle>
                      <a:lvl1pPr marL="0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59195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71839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07758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436781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795976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15517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514367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873562" algn="l" defTabSz="718391" rtl="0" eaLnBrk="1" latinLnBrk="0" hangingPunct="1">
                        <a:defRPr sz="14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ru-RU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954861"/>
                  </a:ext>
                </a:extLst>
              </a:tr>
              <a:tr h="233481">
                <a:tc>
                  <a:txBody>
                    <a:bodyPr/>
                    <a:lstStyle/>
                    <a:p>
                      <a:pPr marL="171450" marR="0" lvl="0" indent="-17145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sz="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ru-RU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868719"/>
                  </a:ext>
                </a:extLst>
              </a:tr>
            </a:tbl>
          </a:graphicData>
        </a:graphic>
      </p:graphicFrame>
      <p:sp>
        <p:nvSpPr>
          <p:cNvPr id="15" name="Google Shape;284;p19"/>
          <p:cNvSpPr txBox="1">
            <a:spLocks/>
          </p:cNvSpPr>
          <p:nvPr/>
        </p:nvSpPr>
        <p:spPr>
          <a:xfrm>
            <a:off x="2728362" y="-20434"/>
            <a:ext cx="6264650" cy="7556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Карточка проекта </a:t>
            </a:r>
            <a:br>
              <a:rPr lang="ru-RU" sz="2000" b="1" dirty="0" smtClean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14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оптимизация процесса «Технологическое присоединение к электрическим сетям»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3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12104</TotalTime>
  <Words>450</Words>
  <Application>Microsoft Office PowerPoint</Application>
  <PresentationFormat>Экран (4:3)</PresentationFormat>
  <Paragraphs>102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Карточка проекта  оптимизация процесса «Технологическое присоединение к электрическим сетям»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Кожарина Марина Александровна</dc:creator>
  <cp:lastModifiedBy>Секушенко Анна Викторовна</cp:lastModifiedBy>
  <cp:revision>683</cp:revision>
  <cp:lastPrinted>2022-08-15T05:05:20Z</cp:lastPrinted>
  <dcterms:created xsi:type="dcterms:W3CDTF">2016-03-14T06:48:11Z</dcterms:created>
  <dcterms:modified xsi:type="dcterms:W3CDTF">2022-08-15T05:22:15Z</dcterms:modified>
</cp:coreProperties>
</file>