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1"/>
  </p:notesMasterIdLst>
  <p:sldIdLst>
    <p:sldId id="256" r:id="rId2"/>
    <p:sldId id="257" r:id="rId3"/>
    <p:sldId id="260" r:id="rId4"/>
    <p:sldId id="262" r:id="rId5"/>
    <p:sldId id="279" r:id="rId6"/>
    <p:sldId id="280" r:id="rId7"/>
    <p:sldId id="281" r:id="rId8"/>
    <p:sldId id="267" r:id="rId9"/>
    <p:sldId id="268" r:id="rId10"/>
    <p:sldId id="275" r:id="rId11"/>
    <p:sldId id="271" r:id="rId12"/>
    <p:sldId id="270" r:id="rId13"/>
    <p:sldId id="273" r:id="rId14"/>
    <p:sldId id="274" r:id="rId15"/>
    <p:sldId id="282" r:id="rId16"/>
    <p:sldId id="277" r:id="rId17"/>
    <p:sldId id="284" r:id="rId18"/>
    <p:sldId id="285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8249" autoAdjust="0"/>
  </p:normalViewPr>
  <p:slideViewPr>
    <p:cSldViewPr>
      <p:cViewPr varScale="1">
        <p:scale>
          <a:sx n="63" d="100"/>
          <a:sy n="63" d="100"/>
        </p:scale>
        <p:origin x="-12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DFB04-854E-4D68-966B-F44B4FAA267A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EAAAD-E436-4241-B629-A30F90BCBE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698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EAAAD-E436-4241-B629-A30F90BCBE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841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0D-3FCE-4D7A-A9E6-4ED1ADF64129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34B9-59C5-4FB9-BDCF-66E42BE49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0D-3FCE-4D7A-A9E6-4ED1ADF64129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34B9-59C5-4FB9-BDCF-66E42BE49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0D-3FCE-4D7A-A9E6-4ED1ADF64129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34B9-59C5-4FB9-BDCF-66E42BE49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0D-3FCE-4D7A-A9E6-4ED1ADF64129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34B9-59C5-4FB9-BDCF-66E42BE49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0D-3FCE-4D7A-A9E6-4ED1ADF64129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34B9-59C5-4FB9-BDCF-66E42BE49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0D-3FCE-4D7A-A9E6-4ED1ADF64129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34B9-59C5-4FB9-BDCF-66E42BE49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0D-3FCE-4D7A-A9E6-4ED1ADF64129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34B9-59C5-4FB9-BDCF-66E42BE49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0D-3FCE-4D7A-A9E6-4ED1ADF64129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34B9-59C5-4FB9-BDCF-66E42BE49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0D-3FCE-4D7A-A9E6-4ED1ADF64129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34B9-59C5-4FB9-BDCF-66E42BE49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0D-3FCE-4D7A-A9E6-4ED1ADF64129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34B9-59C5-4FB9-BDCF-66E42BE496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C60D-3FCE-4D7A-A9E6-4ED1ADF64129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F34B9-59C5-4FB9-BDCF-66E42BE496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C7F34B9-59C5-4FB9-BDCF-66E42BE496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705C60D-3FCE-4D7A-A9E6-4ED1ADF64129}" type="datetimeFigureOut">
              <a:rPr lang="ru-RU" smtClean="0"/>
              <a:pPr/>
              <a:t>04.12.2024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6336704" cy="2877470"/>
          </a:xfrm>
        </p:spPr>
        <p:txBody>
          <a:bodyPr>
            <a:noAutofit/>
          </a:bodyPr>
          <a:lstStyle/>
          <a:p>
            <a:pPr algn="r"/>
            <a:r>
              <a:rPr lang="ru-RU" sz="4000" b="1" i="1" u="sng" dirty="0" smtClean="0"/>
              <a:t>МБУ КЦСОН по Металлургическому району города Челябинска</a:t>
            </a:r>
            <a:r>
              <a:rPr lang="en-US" sz="4000" b="1" i="1" u="sng" dirty="0" smtClean="0"/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157192"/>
            <a:ext cx="4968552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Segoe UI Semibold" pitchFamily="34" charset="0"/>
                <a:cs typeface="Times New Roman" pitchFamily="18" charset="0"/>
              </a:rPr>
              <a:t>Возраст не помеха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7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1759"/>
            <a:ext cx="7620000" cy="70609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Опросник «Возраст не помеха»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4317425"/>
              </p:ext>
            </p:extLst>
          </p:nvPr>
        </p:nvGraphicFramePr>
        <p:xfrm>
          <a:off x="395537" y="1268760"/>
          <a:ext cx="7488832" cy="3834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/>
                <a:gridCol w="6120680"/>
                <a:gridCol w="1008113"/>
              </a:tblGrid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2158"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Похудели ли Вы на 5 кг и более за последние 6 месяцев?* (Вес)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Испытываете ли Вы какие-либо ограничения в повседневной жизни из-за снижения </a:t>
                      </a:r>
                      <a:r>
                        <a:rPr lang="ru-RU" sz="16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ЗРения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или Слуха?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Были ли у Вас в течение последнего года Травмы, связанные с падением?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Чувствуете ли Вы себя подавленным, грустным или встревоженным на протяжении последних недель? (Настроение)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ли у Вас проблемы с Памятью, пониманием, ориентацией или способностью планировать?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2992"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Страдаете ли Вы недержанием Мочи?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Испытываете ли Вы трудности в перемещении по дому или на улице? (Ходьба до 100 м/ подъем на 1 лестничный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пролет)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0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r>
              <a:rPr lang="ru-RU" sz="2400" dirty="0" smtClean="0"/>
              <a:t>Краткая батарея тестов физического функционирования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6712"/>
            <a:ext cx="4968551" cy="5832648"/>
          </a:xfrm>
        </p:spPr>
      </p:pic>
    </p:spTree>
    <p:extLst>
      <p:ext uri="{BB962C8B-B14F-4D97-AF65-F5344CB8AC3E}">
        <p14:creationId xmlns="" xmlns:p14="http://schemas.microsoft.com/office/powerpoint/2010/main" val="36671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620000" cy="1143000"/>
          </a:xfrm>
        </p:spPr>
        <p:txBody>
          <a:bodyPr/>
          <a:lstStyle/>
          <a:p>
            <a:r>
              <a:rPr lang="ru-RU" sz="2800" dirty="0" smtClean="0"/>
              <a:t>Результаты скрининга  «Возраст не помеха»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35696"/>
            <a:ext cx="7620000" cy="448396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2000" b="1" dirty="0" smtClean="0"/>
          </a:p>
          <a:p>
            <a:pPr marL="114300" indent="0">
              <a:buNone/>
            </a:pPr>
            <a:endParaRPr lang="ru-RU" sz="2000" b="1" dirty="0"/>
          </a:p>
          <a:p>
            <a:pPr marL="114300" indent="0">
              <a:buNone/>
            </a:pPr>
            <a:r>
              <a:rPr lang="ru-RU" sz="2000" b="1" dirty="0" smtClean="0"/>
              <a:t>                     1 – 2 балла            19 человек</a:t>
            </a:r>
          </a:p>
          <a:p>
            <a:pPr marL="114300" indent="0">
              <a:buNone/>
            </a:pPr>
            <a:endParaRPr lang="ru-RU" sz="2000" b="1" dirty="0"/>
          </a:p>
          <a:p>
            <a:pPr marL="114300" indent="0">
              <a:buNone/>
            </a:pPr>
            <a:r>
              <a:rPr lang="ru-RU" sz="2000" b="1" dirty="0" smtClean="0"/>
              <a:t>                      3 – 4 балла            2 человека</a:t>
            </a:r>
          </a:p>
          <a:p>
            <a:pPr marL="114300" indent="0">
              <a:buNone/>
            </a:pPr>
            <a:endParaRPr lang="ru-RU" sz="2000" b="1" dirty="0"/>
          </a:p>
          <a:p>
            <a:pPr marL="114300" indent="0">
              <a:buNone/>
            </a:pPr>
            <a:r>
              <a:rPr lang="ru-RU" sz="2000" b="1" dirty="0" smtClean="0"/>
              <a:t>                      Более 5 баллов    0 человек</a:t>
            </a:r>
          </a:p>
          <a:p>
            <a:pPr marL="114300" indent="0">
              <a:buNone/>
            </a:pPr>
            <a:endParaRPr lang="ru-RU" sz="2000" b="1" dirty="0" smtClean="0"/>
          </a:p>
          <a:p>
            <a:pPr marL="114300" indent="0">
              <a:buNone/>
            </a:pPr>
            <a:r>
              <a:rPr lang="ru-RU" sz="2000" dirty="0" smtClean="0"/>
              <a:t>    </a:t>
            </a:r>
            <a:r>
              <a:rPr lang="ru-RU" sz="2000" b="1" dirty="0" smtClean="0"/>
              <a:t>Для двух человек, набравших по 4 балла, была проведена краткая батарея тестов физической активности. Одна пациентка выполнила задание на 9 баллов, а одна – на 10 баллов.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6829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Другие тесты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Динамометрия мышечной силы кисти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«Пятикратный подъем со стула»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«Рисование часов»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всех испытуемых имеет место снижение силы мышц кистей рук.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всех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старшего возраста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сохранена физическая активность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тестом Рисования часов частично не справился один человек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40329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Принципы оказания помощи в  ОДП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00174"/>
            <a:ext cx="7620000" cy="49006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Сохранение и поддержание активности и улучшение качества жизни;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Пациент - ориентированный подход;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Взаимодействие с семьей, лицами, осуществляющими уход;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Преодоление барьера общения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людьми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старшего возраста;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Индивидуальный подход в выборе тактики ведения;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Активное выявление потребности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гериатрической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помощи;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Преемственность ведения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людей старшего возраста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 медицинскими и социальными учреждениями;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Акцент на долговременную помощь;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Обеспечение межведомственного взаимодействия (здравоохранение и   социальная помощь);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79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Методы профилактики развития </a:t>
            </a:r>
            <a:r>
              <a:rPr lang="ru-RU" sz="2000" b="1" dirty="0" err="1" smtClean="0"/>
              <a:t>гериатрических</a:t>
            </a:r>
            <a:r>
              <a:rPr lang="ru-RU" sz="2000" b="1" dirty="0" smtClean="0"/>
              <a:t> синдромов у пациентов ОДП.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556792"/>
            <a:ext cx="76200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dirty="0" smtClean="0"/>
              <a:t>-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школе "Здорового образа жизни и активного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долголетия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 - Физическую активность - групповые и индивидуальные занятия 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лечебной физкультурой, тренинги. 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Проведение занятий и тренингов, восстанавливающих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психо-эмоциональный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баланс и работоспособность, повышающих жизненный тонус;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Скандинавская ходьба, прогулки;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Обучение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самомассажу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Поддержание когнитивных функций: тренинги для замедления потери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памяти, тренинги функций внимания, оперативной памяти 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Развитие творческого потенциала: творческие занятия, кружковая работа;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Арттерапия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занятия музыкой, пением, чтением стихов, участие в 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конкурсах, концерты художественной самодеятельности;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домино, лото, шашки, шахматы ;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Развлекательная трудотерапия;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- Занятия вышиванием, рисованием, лепкой;</a:t>
            </a:r>
          </a:p>
        </p:txBody>
      </p:sp>
    </p:spTree>
    <p:extLst>
      <p:ext uri="{BB962C8B-B14F-4D97-AF65-F5344CB8AC3E}">
        <p14:creationId xmlns="" xmlns:p14="http://schemas.microsoft.com/office/powerpoint/2010/main" val="28879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Отделении Дневного Пребывания МБУ КЦСОН находятся на медико-социальной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реабилитации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старшего возраста,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имеющие гериатрических синдромов. Задачей ОДП является проведение профилактики развития этих синдромов с использованием имеющихся на вооружении методик, чтобы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люди старшего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могли жить полноценной жизнью и их старение было успешным.</a:t>
            </a:r>
          </a:p>
        </p:txBody>
      </p:sp>
    </p:spTree>
    <p:extLst>
      <p:ext uri="{BB962C8B-B14F-4D97-AF65-F5344CB8AC3E}">
        <p14:creationId xmlns="" xmlns:p14="http://schemas.microsoft.com/office/powerpoint/2010/main" val="25823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210428_11101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7715304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0127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0122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6693" y="285728"/>
            <a:ext cx="3414397" cy="6143668"/>
          </a:xfrm>
          <a:prstGeom prst="rect">
            <a:avLst/>
          </a:prstGeom>
        </p:spPr>
      </p:pic>
      <p:pic>
        <p:nvPicPr>
          <p:cNvPr id="5" name="Рисунок 4" descr="DSC0159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5584133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Гериатрический синдром – это многофакторное возраст ассоциированное клиническое состояние, ухудшающее качество жизни, повышающее риск неблагоприятных исходов и функциональных нарушений. В отличие от традиционного клинического синдрома гериатрический синдром не является проявлением патологии одного органа или системы организма, а отражает комплекс изменений в нескольких системах организма. Возникновение одного гериатрического синдрома повышает риск развития других гериатрических синдромов.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4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1760"/>
            <a:ext cx="7620000" cy="1143000"/>
          </a:xfrm>
        </p:spPr>
        <p:txBody>
          <a:bodyPr/>
          <a:lstStyle/>
          <a:p>
            <a:r>
              <a:rPr lang="ru-RU" dirty="0" smtClean="0"/>
              <a:t> Гериатрические синдромы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саркопения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старческая  астения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деменция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мальнутриция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депрессия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синдром поведенческих и психических нарушений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падения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остеопороз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снижение мобильности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нарушение равновесия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ортостатический синдром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недержание мочи/кала</a:t>
            </a:r>
          </a:p>
        </p:txBody>
      </p:sp>
    </p:spTree>
    <p:extLst>
      <p:ext uri="{BB962C8B-B14F-4D97-AF65-F5344CB8AC3E}">
        <p14:creationId xmlns="" xmlns:p14="http://schemas.microsoft.com/office/powerpoint/2010/main" val="28813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Другие гериатрические синдромы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головокружение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снижение зрения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снижение слуха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обезвоживание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дисфагия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пролежни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нарушение сна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констипационный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синдром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болевой синдром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полипрогмазия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одиночество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социальная изоляция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14876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620000" cy="1143000"/>
          </a:xfrm>
        </p:spPr>
        <p:txBody>
          <a:bodyPr/>
          <a:lstStyle/>
          <a:p>
            <a:r>
              <a:rPr lang="ru-RU" dirty="0" smtClean="0"/>
              <a:t>Старческая астения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0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Наибольший интерес для врача первичного звена представляет синдром старческой астении/СА/.  СА это гериатрический синдром, характеризующийся возраст ассоциированным снижением физиологического резерва и функций многих систем организма, приводящий к повышенной уязвимости организма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людей старшего возраста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воздействию эндо- и экзогенных факторов, с высоким риском развития неблагоприятных исходов для здоровья: потери автономности, зависимости от посторонней помощи, повторные госпитализации, потребность в долгосрочном уходе  и смерть. Развитие СА может быть предотвращено, отсрочено или замедлено. Эти задачи можно решить в отделении дневного пребывания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03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Отделение дневного пребывания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Отделение дневного пребывания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людей старшего возраста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 с инвалидностью/ОДП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функционирует в структуре Комплексного центра социального обслуживания населения. Оно является неотъемлемой частью системы долговременного ухода. ОДП относится к отделениям полустационарного типа и предназначено для оказания социальных, бытовых, правовых, культурных, медицинских услуг гражданам, сохранившим способность к самообслуживанию и активному передвижению, с привлечением их к посильной деятельности и поддержания активного образа жизни. Отделение предоставляет социальные услуги гражданам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1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Задачи социально-медицинской реабилитации в </a:t>
            </a:r>
            <a:r>
              <a:rPr lang="ru-RU" sz="3600" dirty="0" err="1" smtClean="0"/>
              <a:t>одп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11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Восстановление и поддержание навыков, необходимых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выполнении действий важных и значимых для жизни человека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Восстановление и поддержание здоровья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людей старшего возраста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старшего возраста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адаптационных возможностей к современным условиям жизни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Уменьшение социальной изоляции и одиночества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социально-оздоровительных запросов граждан, имеющих трудности в их самостоятельной реализации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Восстановление способностей к самостоятельной семейно-бытовой деятельности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Профилактика развития гериатрических синдромов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1243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8" y="260648"/>
            <a:ext cx="7620000" cy="1143000"/>
          </a:xfrm>
        </p:spPr>
        <p:txBody>
          <a:bodyPr/>
          <a:lstStyle/>
          <a:p>
            <a:r>
              <a:rPr lang="ru-RU" sz="3600" dirty="0" smtClean="0"/>
              <a:t>Практическая  часть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целях написания практики была проведена диагностика синдрома старческой астении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людей старшего возраста находящихся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ОДП во время проведения анализа. Всего обследовано 21 человек в возрасте от 70 до 93 лет. Среди них мужчин – 4 человека, женщин – 17 человек.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синдрома  старческой астении состоит из 2х этапов: 1. Скрининг старческой астении. 2. Комплексная гериатрическая оценка.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7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462" y="1628800"/>
            <a:ext cx="7419475" cy="463336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Алгоритм скрининга ССА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6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1170</TotalTime>
  <Words>851</Words>
  <Application>Microsoft Office PowerPoint</Application>
  <PresentationFormat>Экран (4:3)</PresentationFormat>
  <Paragraphs>124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Соседство</vt:lpstr>
      <vt:lpstr>МБУ КЦСОН по Металлургическому району города Челябинска.</vt:lpstr>
      <vt:lpstr>Определение</vt:lpstr>
      <vt:lpstr> Гериатрические синдромы</vt:lpstr>
      <vt:lpstr>Другие гериатрические синдромы</vt:lpstr>
      <vt:lpstr>Старческая астения</vt:lpstr>
      <vt:lpstr>Отделение дневного пребывания</vt:lpstr>
      <vt:lpstr>Задачи социально-медицинской реабилитации в одп</vt:lpstr>
      <vt:lpstr>Практическая  часть</vt:lpstr>
      <vt:lpstr>Алгоритм скрининга ССА</vt:lpstr>
      <vt:lpstr>Опросник «Возраст не помеха»</vt:lpstr>
      <vt:lpstr>Краткая батарея тестов физического функционирования</vt:lpstr>
      <vt:lpstr>Результаты скрининга  «Возраст не помеха»</vt:lpstr>
      <vt:lpstr>Другие тесты</vt:lpstr>
      <vt:lpstr>Принципы оказания помощи в  ОДП</vt:lpstr>
      <vt:lpstr>Методы профилактики развития гериатрических синдромов у пациентов ОДП.</vt:lpstr>
      <vt:lpstr>заключение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александра</cp:lastModifiedBy>
  <cp:revision>124</cp:revision>
  <dcterms:created xsi:type="dcterms:W3CDTF">2020-07-03T14:33:35Z</dcterms:created>
  <dcterms:modified xsi:type="dcterms:W3CDTF">2024-12-04T09:50:54Z</dcterms:modified>
</cp:coreProperties>
</file>