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2" Target="tableStyles.xml" Type="http://schemas.openxmlformats.org/officeDocument/2006/relationships/tableStyles"/>
  <Relationship Id="rId10" Target="slides/slide8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11" Target="slides/slide9.xml" Type="http://schemas.openxmlformats.org/officeDocument/2006/relationships/slide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64" name="GroupShape 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5" name="Shape 65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6" name="Shape 66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26.09.2024</a:t>
            </a: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14" name="GroupShape 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" name="Shape 1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6" name="Shape 1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7" name="Shape 1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26.09.2024</a:t>
            </a:r>
          </a:p>
        </p:txBody>
      </p:sp>
      <p:sp>
        <p:nvSpPr>
          <p:cNvPr hidden="false" id="18" name="Shape 1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9" name="Shape 1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58" name="GroupShape 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9" name="Shape 59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0" name="Shape 60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1" name="Shape 6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26.09.2024</a:t>
            </a:r>
          </a:p>
        </p:txBody>
      </p:sp>
      <p:sp>
        <p:nvSpPr>
          <p:cNvPr hidden="false" id="62" name="Shape 6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3" name="Shape 6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2" name="Shape 7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26.09.2024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27" name="GroupShape 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" name="Shape 28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9" name="Shape 29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0" name="Shape 3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26.09.2024</a:t>
            </a:r>
          </a:p>
        </p:txBody>
      </p:sp>
      <p:sp>
        <p:nvSpPr>
          <p:cNvPr hidden="false" id="31" name="Shape 3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2" name="Shape 3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49" name="GroupShape 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0" name="Shape 5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1" name="Shape 5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26.09.2024</a:t>
            </a:r>
          </a:p>
        </p:txBody>
      </p:sp>
      <p:sp>
        <p:nvSpPr>
          <p:cNvPr hidden="false" id="52" name="Shape 5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3" name="Shape 5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42" name="GroupShape 4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3" name="Shape 4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4" name="Shape 44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5" name="Shape 45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6" name="Shape 4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26.09.2024</a:t>
            </a:r>
          </a:p>
        </p:txBody>
      </p:sp>
      <p:sp>
        <p:nvSpPr>
          <p:cNvPr hidden="false" id="47" name="Shape 4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8" name="Shape 4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54" name="GroupShape 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5" name="Shape 5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26.09.2024</a:t>
            </a:r>
          </a:p>
        </p:txBody>
      </p:sp>
      <p:sp>
        <p:nvSpPr>
          <p:cNvPr hidden="false" id="56" name="Shape 5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7" name="Shape 5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33" name="GroupShape 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" name="Shape 34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5" name="Shape 35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6" name="Shape 36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7" name="Shape 37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8" name="Shape 38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9" name="Shape 3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26.09.2024</a:t>
            </a:r>
          </a:p>
        </p:txBody>
      </p:sp>
      <p:sp>
        <p:nvSpPr>
          <p:cNvPr hidden="false" id="40" name="Shape 4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1" name="Shape 4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" name="Shape 10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1" name="Shape 1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26.09.2024</a:t>
            </a:r>
          </a:p>
        </p:txBody>
      </p:sp>
      <p:sp>
        <p:nvSpPr>
          <p:cNvPr hidden="false" id="12" name="Shape 1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3" name="Shape 1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20" name="GroupShape 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" name="Shape 21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2" name="Shape 22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23" name="Shape 23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4" name="Shape 2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26.09.2024</a:t>
            </a:r>
          </a:p>
        </p:txBody>
      </p:sp>
      <p:sp>
        <p:nvSpPr>
          <p:cNvPr hidden="false" id="25" name="Shape 2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6" name="Shape 2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26.09.2024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media/2.png" Type="http://schemas.openxmlformats.org/officeDocument/2006/relationships/image"/>
  <Relationship Id="rId3" Target="../media/3.png" Type="http://schemas.openxmlformats.org/officeDocument/2006/relationships/image"/>
  <Relationship Id="rId4" Target="../media/4.pn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6" Target="../media/10.jpeg" Type="http://schemas.openxmlformats.org/officeDocument/2006/relationships/image"/>
  <Relationship Id="rId1" Target="../media/5.png" Type="http://schemas.openxmlformats.org/officeDocument/2006/relationships/image"/>
  <Relationship Id="rId2" Target="../media/6.png" Type="http://schemas.openxmlformats.org/officeDocument/2006/relationships/image"/>
  <Relationship Id="rId3" Target="../media/7.png" Type="http://schemas.openxmlformats.org/officeDocument/2006/relationships/image"/>
  <Relationship Id="rId4" Target="../media/8.png" Type="http://schemas.openxmlformats.org/officeDocument/2006/relationships/image"/>
  <Relationship Id="rId7" Target="../slideLayouts/slideLayout2.xml" Type="http://schemas.openxmlformats.org/officeDocument/2006/relationships/slideLayout"/>
  <Relationship Id="rId5" Target="../media/9.pn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6" Target="../media/16.jpeg" Type="http://schemas.openxmlformats.org/officeDocument/2006/relationships/image"/>
  <Relationship Id="rId1" Target="../media/11.png" Type="http://schemas.openxmlformats.org/officeDocument/2006/relationships/image"/>
  <Relationship Id="rId2" Target="../media/12.png" Type="http://schemas.openxmlformats.org/officeDocument/2006/relationships/image"/>
  <Relationship Id="rId3" Target="../media/13.png" Type="http://schemas.openxmlformats.org/officeDocument/2006/relationships/image"/>
  <Relationship Id="rId4" Target="../media/14.png" Type="http://schemas.openxmlformats.org/officeDocument/2006/relationships/image"/>
  <Relationship Id="rId7" Target="../slideLayouts/slideLayout2.xml" Type="http://schemas.openxmlformats.org/officeDocument/2006/relationships/slideLayout"/>
  <Relationship Id="rId5" Target="../media/15.pn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6" Target="../media/22.jpeg" Type="http://schemas.openxmlformats.org/officeDocument/2006/relationships/image"/>
  <Relationship Id="rId1" Target="../media/17.png" Type="http://schemas.openxmlformats.org/officeDocument/2006/relationships/image"/>
  <Relationship Id="rId2" Target="../media/18.png" Type="http://schemas.openxmlformats.org/officeDocument/2006/relationships/image"/>
  <Relationship Id="rId3" Target="../media/19.png" Type="http://schemas.openxmlformats.org/officeDocument/2006/relationships/image"/>
  <Relationship Id="rId4" Target="../media/20.png" Type="http://schemas.openxmlformats.org/officeDocument/2006/relationships/image"/>
  <Relationship Id="rId7" Target="../slideLayouts/slideLayout2.xml" Type="http://schemas.openxmlformats.org/officeDocument/2006/relationships/slideLayout"/>
  <Relationship Id="rId5" Target="../media/21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6" Target="https://investryazan.ru/ru" TargetMode="External" Type="http://schemas.openxmlformats.org/officeDocument/2006/relationships/hyperlink"/>
  <Relationship Id="rId1" Target="../media/23.png" Type="http://schemas.openxmlformats.org/officeDocument/2006/relationships/image"/>
  <Relationship Id="rId2" Target="../media/24.png" Type="http://schemas.openxmlformats.org/officeDocument/2006/relationships/image"/>
  <Relationship Id="rId3" Target="../media/25.png" Type="http://schemas.openxmlformats.org/officeDocument/2006/relationships/image"/>
  <Relationship Id="rId8" Target="../slideLayouts/slideLayout2.xml" Type="http://schemas.openxmlformats.org/officeDocument/2006/relationships/slideLayout"/>
  <Relationship Id="rId4" Target="../media/26.png" Type="http://schemas.openxmlformats.org/officeDocument/2006/relationships/image"/>
  <Relationship Id="rId7" Target="../media/28.png" Type="http://schemas.openxmlformats.org/officeDocument/2006/relationships/image"/>
  <Relationship Id="rId5" Target="../media/27.pn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6" Target="../media/34.png" Type="http://schemas.openxmlformats.org/officeDocument/2006/relationships/image"/>
  <Relationship Id="rId1" Target="../media/29.png" Type="http://schemas.openxmlformats.org/officeDocument/2006/relationships/image"/>
  <Relationship Id="rId2" Target="../media/30.png" Type="http://schemas.openxmlformats.org/officeDocument/2006/relationships/image"/>
  <Relationship Id="rId3" Target="../media/31.jpeg" Type="http://schemas.openxmlformats.org/officeDocument/2006/relationships/image"/>
  <Relationship Id="rId4" Target="../media/32.png" Type="http://schemas.openxmlformats.org/officeDocument/2006/relationships/image"/>
  <Relationship Id="rId7" Target="../slideLayouts/slideLayout2.xml" Type="http://schemas.openxmlformats.org/officeDocument/2006/relationships/slideLayout"/>
  <Relationship Id="rId5" Target="../media/33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6" Target="https://investryazan.ru/ru/page/marketplace-bankovskih-uslug" TargetMode="External" Type="http://schemas.openxmlformats.org/officeDocument/2006/relationships/hyperlink"/>
  <Relationship Id="rId1" Target="../media/35.png" Type="http://schemas.openxmlformats.org/officeDocument/2006/relationships/image"/>
  <Relationship Id="rId2" Target="../media/36.png" Type="http://schemas.openxmlformats.org/officeDocument/2006/relationships/image"/>
  <Relationship Id="rId3" Target="../media/37.png" Type="http://schemas.openxmlformats.org/officeDocument/2006/relationships/image"/>
  <Relationship Id="rId8" Target="../slideLayouts/slideLayout2.xml" Type="http://schemas.openxmlformats.org/officeDocument/2006/relationships/slideLayout"/>
  <Relationship Id="rId4" Target="../media/38.png" Type="http://schemas.openxmlformats.org/officeDocument/2006/relationships/image"/>
  <Relationship Id="rId7" Target="../media/40.jpeg" Type="http://schemas.openxmlformats.org/officeDocument/2006/relationships/image"/>
  <Relationship Id="rId5" Target="../media/39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6" Target="../media/46.jpeg" Type="http://schemas.openxmlformats.org/officeDocument/2006/relationships/image"/>
  <Relationship Id="rId1" Target="../media/41.png" Type="http://schemas.openxmlformats.org/officeDocument/2006/relationships/image"/>
  <Relationship Id="rId2" Target="../media/42.png" Type="http://schemas.openxmlformats.org/officeDocument/2006/relationships/image"/>
  <Relationship Id="rId3" Target="../media/43.png" Type="http://schemas.openxmlformats.org/officeDocument/2006/relationships/image"/>
  <Relationship Id="rId4" Target="../media/44.png" Type="http://schemas.openxmlformats.org/officeDocument/2006/relationships/image"/>
  <Relationship Id="rId7" Target="../slideLayouts/slideLayout2.xml" Type="http://schemas.openxmlformats.org/officeDocument/2006/relationships/slideLayout"/>
  <Relationship Id="rId5" Target="../media/45.pn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17" Target="../media/63.png" Type="http://schemas.openxmlformats.org/officeDocument/2006/relationships/image"/>
  <Relationship Id="rId7" Target="../media/53.png" Type="http://schemas.openxmlformats.org/officeDocument/2006/relationships/image"/>
  <Relationship Id="rId6" Target="../media/52.png" Type="http://schemas.openxmlformats.org/officeDocument/2006/relationships/image"/>
  <Relationship Id="rId14" Target="../media/60.png" Type="http://schemas.openxmlformats.org/officeDocument/2006/relationships/image"/>
  <Relationship Id="rId13" Target="../media/59.png" Type="http://schemas.openxmlformats.org/officeDocument/2006/relationships/image"/>
  <Relationship Id="rId22" Target="../slideLayouts/slideLayout2.xml" Type="http://schemas.openxmlformats.org/officeDocument/2006/relationships/slideLayout"/>
  <Relationship Id="rId18" Target="../media/64.png" Type="http://schemas.openxmlformats.org/officeDocument/2006/relationships/image"/>
  <Relationship Id="rId4" Target="../media/50.png" Type="http://schemas.openxmlformats.org/officeDocument/2006/relationships/image"/>
  <Relationship Id="rId3" Target="../media/49.png" Type="http://schemas.openxmlformats.org/officeDocument/2006/relationships/image"/>
  <Relationship Id="rId12" Target="../media/58.png" Type="http://schemas.openxmlformats.org/officeDocument/2006/relationships/image"/>
  <Relationship Id="rId10" Target="../media/56.png" Type="http://schemas.openxmlformats.org/officeDocument/2006/relationships/image"/>
  <Relationship Id="rId19" Target="../media/65.png" Type="http://schemas.openxmlformats.org/officeDocument/2006/relationships/image"/>
  <Relationship Id="rId5" Target="../media/51.png" Type="http://schemas.openxmlformats.org/officeDocument/2006/relationships/image"/>
  <Relationship Id="rId11" Target="../media/57.png" Type="http://schemas.openxmlformats.org/officeDocument/2006/relationships/image"/>
  <Relationship Id="rId8" Target="../media/54.jpeg" Type="http://schemas.openxmlformats.org/officeDocument/2006/relationships/image"/>
  <Relationship Id="rId16" Target="../media/62.png" Type="http://schemas.openxmlformats.org/officeDocument/2006/relationships/image"/>
  <Relationship Id="rId20" Target="../media/66.png" Type="http://schemas.openxmlformats.org/officeDocument/2006/relationships/image"/>
  <Relationship Id="rId2" Target="../media/48.png" Type="http://schemas.openxmlformats.org/officeDocument/2006/relationships/image"/>
  <Relationship Id="rId21" Target="../media/67.png" Type="http://schemas.openxmlformats.org/officeDocument/2006/relationships/image"/>
  <Relationship Id="rId9" Target="../media/55.png" Type="http://schemas.openxmlformats.org/officeDocument/2006/relationships/image"/>
  <Relationship Id="rId15" Target="../media/61.png" Type="http://schemas.openxmlformats.org/officeDocument/2006/relationships/image"/>
  <Relationship Id="rId1" Target="../media/47.pn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Picture 78"/>
          <p:cNvPicPr preferRelativeResize="true"/>
          <p:nvPr isPhoto="false"/>
        </p:nvPicPr>
        <p:blipFill>
          <a:blip r:embed="rId1"/>
          <a:srcRect b="31245" l="0" r="24374" t="11790"/>
          <a:stretch/>
        </p:blipFill>
        <p:spPr>
          <a:xfrm flipH="false" flipV="false" rot="0">
            <a:off x="2330498" y="-23330"/>
            <a:ext cx="9861502" cy="6864823"/>
          </a:xfrm>
          <a:prstGeom prst="rect">
            <a:avLst/>
          </a:prstGeom>
          <a:ln>
            <a:noFill/>
          </a:ln>
        </p:spPr>
      </p:pic>
      <p:pic>
        <p:nvPicPr>
          <p:cNvPr hidden="false" id="80" name="Picture 8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9012033" y="49019"/>
            <a:ext cx="3005016" cy="894876"/>
          </a:xfrm>
          <a:prstGeom prst="rect">
            <a:avLst/>
          </a:prstGeom>
        </p:spPr>
      </p:pic>
      <p:sp>
        <p:nvSpPr>
          <p:cNvPr hidden="false" id="81" name="Shape 81"/>
          <p:cNvSpPr txBox="true"/>
          <p:nvPr isPhoto="false"/>
        </p:nvSpPr>
        <p:spPr>
          <a:xfrm flipH="false" flipV="false" rot="0">
            <a:off x="1587110" y="2669871"/>
            <a:ext cx="8927431" cy="646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8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«</a:t>
            </a:r>
            <a:r>
              <a:rPr b="true" sz="36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ИНВЕСТИЦИОННЫЙ</a:t>
            </a:r>
            <a:r>
              <a:rPr b="true" sz="28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b="true" sz="36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МАРКЕТПЛЕЙС»</a:t>
            </a:r>
            <a:endParaRPr b="true" sz="2800">
              <a:solidFill>
                <a:srgbClr val="00A8B9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hidden="false" id="82" name="Shape 82"/>
          <p:cNvSpPr txBox="true"/>
          <p:nvPr isPhoto="false"/>
        </p:nvSpPr>
        <p:spPr>
          <a:xfrm flipH="false" flipV="false" rot="0">
            <a:off x="2951851" y="3917203"/>
            <a:ext cx="6060182" cy="58477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КОРОТКИЙ ПУТЬ К ФИНАНСОВЫМ ПРЕДЛОЖЕНИЯМ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КРЕДИТНЫХ ОРГАНИЗАЦИЙ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83" name="Shape 83"/>
          <p:cNvGrpSpPr/>
          <p:nvPr isPhoto="false"/>
        </p:nvGrpSpPr>
        <p:grpSpPr>
          <a:xfrm flipH="false" flipV="false" rot="0">
            <a:off x="0" y="4961886"/>
            <a:ext cx="12192000" cy="1896110"/>
            <a:chOff x="0" y="0"/>
            <a:chExt cx="12192000" cy="1896110"/>
          </a:xfrm>
        </p:grpSpPr>
        <p:pic>
          <p:nvPicPr>
            <p:cNvPr hidden="false" id="85" name="Picture 85"/>
            <p:cNvPicPr preferRelativeResize="true"/>
            <p:nvPr isPhoto="false"/>
          </p:nvPicPr>
          <p:blipFill>
            <a:blip r:embed="rId3"/>
            <a:stretch/>
          </p:blipFill>
          <p:spPr>
            <a:xfrm flipH="false" flipV="false" rot="0">
              <a:off x="487680" y="0"/>
              <a:ext cx="900683" cy="1595627"/>
            </a:xfrm>
            <a:prstGeom prst="rect">
              <a:avLst/>
            </a:prstGeom>
          </p:spPr>
        </p:pic>
        <p:pic>
          <p:nvPicPr>
            <p:cNvPr hidden="false" id="87" name="Picture 87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0" y="1620010"/>
              <a:ext cx="12191999" cy="275841"/>
            </a:xfrm>
            <a:prstGeom prst="rect">
              <a:avLst/>
            </a:prstGeom>
          </p:spPr>
        </p:pic>
      </p:grp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8" name="GroupShape 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0" name="Picture 90"/>
          <p:cNvPicPr preferRelativeResize="true"/>
          <p:nvPr isPhoto="false"/>
        </p:nvPicPr>
        <p:blipFill>
          <a:blip r:embed="rId1"/>
          <a:srcRect b="31245" l="0" r="24374" t="11790"/>
          <a:stretch/>
        </p:blipFill>
        <p:spPr>
          <a:xfrm flipH="false" flipV="false" rot="0">
            <a:off x="2210208" y="1"/>
            <a:ext cx="9977244" cy="6864823"/>
          </a:xfrm>
          <a:prstGeom prst="rect">
            <a:avLst/>
          </a:prstGeom>
          <a:ln>
            <a:noFill/>
          </a:ln>
        </p:spPr>
      </p:pic>
      <p:pic>
        <p:nvPicPr>
          <p:cNvPr hidden="false" id="92" name="Picture 9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963907" y="37310"/>
            <a:ext cx="3005016" cy="894876"/>
          </a:xfrm>
          <a:prstGeom prst="rect">
            <a:avLst/>
          </a:prstGeom>
        </p:spPr>
      </p:pic>
      <p:grpSp>
        <p:nvGrpSpPr>
          <p:cNvPr hidden="false" id="93" name="Shape 93"/>
          <p:cNvGrpSpPr/>
          <p:nvPr isPhoto="false"/>
        </p:nvGrpSpPr>
        <p:grpSpPr>
          <a:xfrm flipH="false" flipV="false" rot="0">
            <a:off x="0" y="5943600"/>
            <a:ext cx="12192000" cy="914779"/>
            <a:chOff x="0" y="0"/>
            <a:chExt cx="12192000" cy="914779"/>
          </a:xfrm>
        </p:grpSpPr>
        <p:pic>
          <p:nvPicPr>
            <p:cNvPr hidden="false" id="95" name="Picture 95"/>
            <p:cNvPicPr preferRelativeResize="true"/>
            <p:nvPr isPhoto="false"/>
          </p:nvPicPr>
          <p:blipFill>
            <a:blip r:embed="rId3"/>
            <a:stretch/>
          </p:blipFill>
          <p:spPr>
            <a:xfrm flipH="false" flipV="false" rot="0">
              <a:off x="0" y="29902"/>
              <a:ext cx="12191999" cy="884481"/>
            </a:xfrm>
            <a:prstGeom prst="rect">
              <a:avLst/>
            </a:prstGeom>
          </p:spPr>
        </p:pic>
        <p:pic>
          <p:nvPicPr>
            <p:cNvPr hidden="false" id="97" name="Picture 97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11184636" y="0"/>
              <a:ext cx="566927" cy="914384"/>
            </a:xfrm>
            <a:prstGeom prst="rect">
              <a:avLst/>
            </a:prstGeom>
          </p:spPr>
        </p:pic>
        <p:pic>
          <p:nvPicPr>
            <p:cNvPr hidden="false" id="99" name="Picture 99"/>
            <p:cNvPicPr preferRelativeResize="true"/>
            <p:nvPr isPhoto="false"/>
          </p:nvPicPr>
          <p:blipFill>
            <a:blip r:embed="rId5"/>
            <a:stretch/>
          </p:blipFill>
          <p:spPr>
            <a:xfrm flipH="false" flipV="false" rot="0">
              <a:off x="548639" y="269123"/>
              <a:ext cx="3639946" cy="377715"/>
            </a:xfrm>
            <a:prstGeom prst="rect">
              <a:avLst/>
            </a:prstGeom>
          </p:spPr>
        </p:pic>
      </p:grpSp>
      <p:sp>
        <p:nvSpPr>
          <p:cNvPr hidden="false" id="100" name="Shape 100"/>
          <p:cNvSpPr txBox="true"/>
          <p:nvPr isPhoto="false"/>
        </p:nvSpPr>
        <p:spPr>
          <a:xfrm flipH="false" flipV="false" rot="0">
            <a:off x="842211" y="1913021"/>
            <a:ext cx="4343400" cy="230832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Цифровой сервис для инвестора, который дает возможность получить предложения по кредитованию напрямую от банков-участников, реализующий проекты на территории Рязанского региона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60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algn="l" indent="0" marL="0"/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Преимущество для инвестора – возможность подать заявку и получить сразу несколько предложений в рамках одной площадки.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02" name="Picture 102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7156140" y="1801162"/>
            <a:ext cx="4812783" cy="2598163"/>
          </a:xfrm>
          <a:prstGeom prst="rect">
            <a:avLst/>
          </a:prstGeom>
        </p:spPr>
      </p:pic>
      <p:sp>
        <p:nvSpPr>
          <p:cNvPr hidden="false" id="103" name="Shape 103"/>
          <p:cNvSpPr txBox="true"/>
          <p:nvPr isPhoto="false"/>
        </p:nvSpPr>
        <p:spPr>
          <a:xfrm flipH="false" flipV="false" rot="0">
            <a:off x="1326102" y="762034"/>
            <a:ext cx="8521911" cy="40010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6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«</a:t>
            </a:r>
            <a:r>
              <a:rPr b="true" sz="20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ИНВЕСТИЦИОННЫЙ</a:t>
            </a:r>
            <a:r>
              <a:rPr b="true" sz="16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b="true" sz="20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МАРКЕТПЛЕЙС»</a:t>
            </a:r>
            <a:endParaRPr b="true" sz="1600">
              <a:solidFill>
                <a:srgbClr val="00A8B9"/>
              </a:solidFill>
              <a:latin typeface="Arial Narrow"/>
              <a:ea typeface="Arial Narrow"/>
              <a:cs typeface="Arial Narrow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4" name="GroupShape 1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6" name="Picture 106"/>
          <p:cNvPicPr preferRelativeResize="true"/>
          <p:nvPr isPhoto="false"/>
        </p:nvPicPr>
        <p:blipFill>
          <a:blip r:embed="rId1"/>
          <a:srcRect b="31245" l="0" r="24374" t="11790"/>
          <a:stretch/>
        </p:blipFill>
        <p:spPr>
          <a:xfrm flipH="false" flipV="false" rot="0">
            <a:off x="2210208" y="1"/>
            <a:ext cx="9977244" cy="6864823"/>
          </a:xfrm>
          <a:prstGeom prst="rect">
            <a:avLst/>
          </a:prstGeom>
          <a:ln>
            <a:noFill/>
          </a:ln>
        </p:spPr>
      </p:pic>
      <p:pic>
        <p:nvPicPr>
          <p:cNvPr hidden="false" id="108" name="Picture 10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963907" y="37310"/>
            <a:ext cx="3005016" cy="894876"/>
          </a:xfrm>
          <a:prstGeom prst="rect">
            <a:avLst/>
          </a:prstGeom>
        </p:spPr>
      </p:pic>
      <p:grpSp>
        <p:nvGrpSpPr>
          <p:cNvPr hidden="false" id="109" name="Shape 109"/>
          <p:cNvGrpSpPr/>
          <p:nvPr isPhoto="false"/>
        </p:nvGrpSpPr>
        <p:grpSpPr>
          <a:xfrm flipH="false" flipV="false" rot="0">
            <a:off x="0" y="5943600"/>
            <a:ext cx="12192000" cy="914779"/>
            <a:chOff x="0" y="0"/>
            <a:chExt cx="12192000" cy="914779"/>
          </a:xfrm>
        </p:grpSpPr>
        <p:pic>
          <p:nvPicPr>
            <p:cNvPr hidden="false" id="111" name="Picture 111"/>
            <p:cNvPicPr preferRelativeResize="true"/>
            <p:nvPr isPhoto="false"/>
          </p:nvPicPr>
          <p:blipFill>
            <a:blip r:embed="rId3"/>
            <a:stretch/>
          </p:blipFill>
          <p:spPr>
            <a:xfrm flipH="false" flipV="false" rot="0">
              <a:off x="0" y="29902"/>
              <a:ext cx="12191999" cy="884481"/>
            </a:xfrm>
            <a:prstGeom prst="rect">
              <a:avLst/>
            </a:prstGeom>
          </p:spPr>
        </p:pic>
        <p:pic>
          <p:nvPicPr>
            <p:cNvPr hidden="false" id="113" name="Picture 113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11184636" y="0"/>
              <a:ext cx="566927" cy="914384"/>
            </a:xfrm>
            <a:prstGeom prst="rect">
              <a:avLst/>
            </a:prstGeom>
          </p:spPr>
        </p:pic>
        <p:pic>
          <p:nvPicPr>
            <p:cNvPr hidden="false" id="115" name="Picture 115"/>
            <p:cNvPicPr preferRelativeResize="true"/>
            <p:nvPr isPhoto="false"/>
          </p:nvPicPr>
          <p:blipFill>
            <a:blip r:embed="rId5"/>
            <a:stretch/>
          </p:blipFill>
          <p:spPr>
            <a:xfrm flipH="false" flipV="false" rot="0">
              <a:off x="548639" y="269123"/>
              <a:ext cx="3639946" cy="377715"/>
            </a:xfrm>
            <a:prstGeom prst="rect">
              <a:avLst/>
            </a:prstGeom>
          </p:spPr>
        </p:pic>
      </p:grpSp>
      <p:sp>
        <p:nvSpPr>
          <p:cNvPr hidden="false" id="116" name="Shape 116"/>
          <p:cNvSpPr txBox="true"/>
          <p:nvPr isPhoto="false"/>
        </p:nvSpPr>
        <p:spPr>
          <a:xfrm flipH="false" flipV="false" rot="0">
            <a:off x="2360712" y="790945"/>
            <a:ext cx="7470572" cy="40011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0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ПРИНЦИП И ЦЕЛЬ РАБОТЫ ЦИФРОВОГО СЕРВИСА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7" name="Shape 117"/>
          <p:cNvSpPr txBox="true"/>
          <p:nvPr isPhoto="false"/>
        </p:nvSpPr>
        <p:spPr>
          <a:xfrm flipH="false" flipV="false" rot="0">
            <a:off x="1079862" y="1933689"/>
            <a:ext cx="4345578" cy="230832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Принцип работы сервиса: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Инвестор сравнивает предложения банков, выбирает подходящее предложение и получает средства под реализацию инвестиционного проекта, минимизируя при этом посещение банков.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60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algn="l" indent="0" marL="0"/>
            <a:r>
              <a:rPr b="true"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Цель работы маркетплейса: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Упростить процесс получения предложений от банков-участников с помощью одной заявки</a:t>
            </a:r>
            <a:r>
              <a:rPr sz="160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19" name="Picture 119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7114905" y="1879095"/>
            <a:ext cx="4854018" cy="2908277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0" name="GroupShape 1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2" name="Picture 122"/>
          <p:cNvPicPr preferRelativeResize="true"/>
          <p:nvPr isPhoto="false"/>
        </p:nvPicPr>
        <p:blipFill>
          <a:blip r:embed="rId1"/>
          <a:srcRect b="31245" l="0" r="24374" t="11790"/>
          <a:stretch/>
        </p:blipFill>
        <p:spPr>
          <a:xfrm flipH="false" flipV="false" rot="0">
            <a:off x="2210208" y="1"/>
            <a:ext cx="9977244" cy="6864823"/>
          </a:xfrm>
          <a:prstGeom prst="rect">
            <a:avLst/>
          </a:prstGeom>
          <a:ln>
            <a:noFill/>
          </a:ln>
        </p:spPr>
      </p:pic>
      <p:pic>
        <p:nvPicPr>
          <p:cNvPr hidden="false" id="124" name="Picture 12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963907" y="37310"/>
            <a:ext cx="3005016" cy="894876"/>
          </a:xfrm>
          <a:prstGeom prst="rect">
            <a:avLst/>
          </a:prstGeom>
        </p:spPr>
      </p:pic>
      <p:grpSp>
        <p:nvGrpSpPr>
          <p:cNvPr hidden="false" id="125" name="Shape 125"/>
          <p:cNvGrpSpPr/>
          <p:nvPr isPhoto="false"/>
        </p:nvGrpSpPr>
        <p:grpSpPr>
          <a:xfrm flipH="false" flipV="false" rot="0">
            <a:off x="0" y="5943600"/>
            <a:ext cx="12192000" cy="914779"/>
            <a:chOff x="0" y="0"/>
            <a:chExt cx="12192000" cy="914779"/>
          </a:xfrm>
        </p:grpSpPr>
        <p:pic>
          <p:nvPicPr>
            <p:cNvPr hidden="false" id="127" name="Picture 127"/>
            <p:cNvPicPr preferRelativeResize="true"/>
            <p:nvPr isPhoto="false"/>
          </p:nvPicPr>
          <p:blipFill>
            <a:blip r:embed="rId3"/>
            <a:stretch/>
          </p:blipFill>
          <p:spPr>
            <a:xfrm flipH="false" flipV="false" rot="0">
              <a:off x="0" y="29902"/>
              <a:ext cx="12191999" cy="884481"/>
            </a:xfrm>
            <a:prstGeom prst="rect">
              <a:avLst/>
            </a:prstGeom>
          </p:spPr>
        </p:pic>
        <p:pic>
          <p:nvPicPr>
            <p:cNvPr hidden="false" id="129" name="Picture 129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11184636" y="0"/>
              <a:ext cx="566927" cy="914384"/>
            </a:xfrm>
            <a:prstGeom prst="rect">
              <a:avLst/>
            </a:prstGeom>
          </p:spPr>
        </p:pic>
        <p:pic>
          <p:nvPicPr>
            <p:cNvPr hidden="false" id="131" name="Picture 131"/>
            <p:cNvPicPr preferRelativeResize="true"/>
            <p:nvPr isPhoto="false"/>
          </p:nvPicPr>
          <p:blipFill>
            <a:blip r:embed="rId5"/>
            <a:stretch/>
          </p:blipFill>
          <p:spPr>
            <a:xfrm flipH="false" flipV="false" rot="0">
              <a:off x="548639" y="269123"/>
              <a:ext cx="3639946" cy="377715"/>
            </a:xfrm>
            <a:prstGeom prst="rect">
              <a:avLst/>
            </a:prstGeom>
          </p:spPr>
        </p:pic>
      </p:grpSp>
      <p:sp>
        <p:nvSpPr>
          <p:cNvPr hidden="false" id="132" name="Shape 132"/>
          <p:cNvSpPr txBox="true"/>
          <p:nvPr isPhoto="false"/>
        </p:nvSpPr>
        <p:spPr>
          <a:xfrm flipH="false" flipV="false" rot="0">
            <a:off x="2043359" y="771299"/>
            <a:ext cx="7266103" cy="40011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0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БАНКИ – УЧАСТНИКИ ПРОЕКТА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3" name="Shape 133"/>
          <p:cNvSpPr txBox="true"/>
          <p:nvPr isPhoto="false"/>
        </p:nvSpPr>
        <p:spPr>
          <a:xfrm flipH="false" flipV="false" rot="0">
            <a:off x="939298" y="1905398"/>
            <a:ext cx="2339101" cy="2031325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 marL="285750">
              <a:buFont typeface="Arial"/>
              <a:buChar char="•"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АО «ГАЗПРОМБАНК»</a:t>
            </a:r>
          </a:p>
          <a:p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indent="-285750" marL="285750">
              <a:buFont typeface="Arial"/>
              <a:buChar char="•"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ПАО «СБЕРБАНК»</a:t>
            </a:r>
          </a:p>
          <a:p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indent="-285750" marL="285750">
              <a:buFont typeface="Arial"/>
              <a:buChar char="•"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АО «РОССЕЛЬХОЗБАНК»</a:t>
            </a:r>
          </a:p>
          <a:p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indent="-285750" marL="285750">
              <a:buFont typeface="Arial"/>
              <a:buChar char="•"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ПАО «БАНК ВТБ»</a:t>
            </a:r>
          </a:p>
          <a:p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indent="-285750" marL="285750">
              <a:buFont typeface="Arial"/>
              <a:buChar char="•"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АО АКБ «ЛАНТА БАНК»</a:t>
            </a:r>
          </a:p>
        </p:txBody>
      </p:sp>
      <p:sp>
        <p:nvSpPr>
          <p:cNvPr hidden="false" id="134" name="Shape 134"/>
          <p:cNvSpPr txBox="true"/>
          <p:nvPr isPhoto="false"/>
        </p:nvSpPr>
        <p:spPr>
          <a:xfrm flipH="false" flipV="false" rot="0">
            <a:off x="3555098" y="1905398"/>
            <a:ext cx="3084023" cy="187743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 marL="285750">
              <a:buFont typeface="Arial"/>
              <a:buChar char="•"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ПАО «ПРИО-ВНЕШТОРГБАНК»</a:t>
            </a:r>
          </a:p>
          <a:p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indent="-285750" marL="285750">
              <a:buFont typeface="Arial"/>
              <a:buChar char="•"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ПАО «ПРОМСВЯЗЬБАНК»</a:t>
            </a:r>
          </a:p>
          <a:p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indent="-285750" marL="285750">
              <a:buFont typeface="Arial"/>
              <a:buChar char="•"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АО «АБ РОССИЯ»</a:t>
            </a:r>
          </a:p>
          <a:p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indent="-285750" marL="285750">
              <a:buFont typeface="Arial"/>
              <a:buChar char="•"/>
            </a:pPr>
            <a:r>
              <a:rPr sz="14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ООО «ЖИВАГО БАНК»</a:t>
            </a:r>
          </a:p>
          <a:p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hidden="false" id="136" name="Picture 136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7782496" y="1905398"/>
            <a:ext cx="4186428" cy="25908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7" name="GroupShape 1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9" name="Picture 139"/>
          <p:cNvPicPr preferRelativeResize="true"/>
          <p:nvPr isPhoto="false"/>
        </p:nvPicPr>
        <p:blipFill>
          <a:blip r:embed="rId1"/>
          <a:srcRect b="31245" l="0" r="24374" t="11790"/>
          <a:stretch/>
        </p:blipFill>
        <p:spPr>
          <a:xfrm flipH="false" flipV="false" rot="0">
            <a:off x="2214755" y="-44133"/>
            <a:ext cx="9977244" cy="6864823"/>
          </a:xfrm>
          <a:prstGeom prst="rect">
            <a:avLst/>
          </a:prstGeom>
          <a:ln>
            <a:noFill/>
          </a:ln>
        </p:spPr>
      </p:pic>
      <p:pic>
        <p:nvPicPr>
          <p:cNvPr hidden="false" id="141" name="Picture 14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963907" y="37310"/>
            <a:ext cx="3005016" cy="894876"/>
          </a:xfrm>
          <a:prstGeom prst="rect">
            <a:avLst/>
          </a:prstGeom>
        </p:spPr>
      </p:pic>
      <p:grpSp>
        <p:nvGrpSpPr>
          <p:cNvPr hidden="false" id="142" name="Shape 142"/>
          <p:cNvGrpSpPr/>
          <p:nvPr isPhoto="false"/>
        </p:nvGrpSpPr>
        <p:grpSpPr>
          <a:xfrm flipH="false" flipV="false" rot="0">
            <a:off x="0" y="5943600"/>
            <a:ext cx="12192000" cy="914779"/>
            <a:chOff x="0" y="0"/>
            <a:chExt cx="12192000" cy="914779"/>
          </a:xfrm>
        </p:grpSpPr>
        <p:pic>
          <p:nvPicPr>
            <p:cNvPr hidden="false" id="144" name="Picture 144"/>
            <p:cNvPicPr preferRelativeResize="true"/>
            <p:nvPr isPhoto="false"/>
          </p:nvPicPr>
          <p:blipFill>
            <a:blip r:embed="rId3"/>
            <a:stretch/>
          </p:blipFill>
          <p:spPr>
            <a:xfrm flipH="false" flipV="false" rot="0">
              <a:off x="0" y="29902"/>
              <a:ext cx="12191999" cy="884481"/>
            </a:xfrm>
            <a:prstGeom prst="rect">
              <a:avLst/>
            </a:prstGeom>
          </p:spPr>
        </p:pic>
        <p:pic>
          <p:nvPicPr>
            <p:cNvPr hidden="false" id="146" name="Picture 146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11184636" y="0"/>
              <a:ext cx="566927" cy="914384"/>
            </a:xfrm>
            <a:prstGeom prst="rect">
              <a:avLst/>
            </a:prstGeom>
          </p:spPr>
        </p:pic>
        <p:pic>
          <p:nvPicPr>
            <p:cNvPr hidden="false" id="148" name="Picture 148"/>
            <p:cNvPicPr preferRelativeResize="true"/>
            <p:nvPr isPhoto="false"/>
          </p:nvPicPr>
          <p:blipFill>
            <a:blip r:embed="rId5"/>
            <a:stretch/>
          </p:blipFill>
          <p:spPr>
            <a:xfrm flipH="false" flipV="false" rot="0">
              <a:off x="548639" y="269123"/>
              <a:ext cx="3639946" cy="377715"/>
            </a:xfrm>
            <a:prstGeom prst="rect">
              <a:avLst/>
            </a:prstGeom>
          </p:spPr>
        </p:pic>
      </p:grpSp>
      <p:sp>
        <p:nvSpPr>
          <p:cNvPr hidden="false" id="149" name="Shape 149"/>
          <p:cNvSpPr txBox="true"/>
          <p:nvPr isPhoto="false"/>
        </p:nvSpPr>
        <p:spPr>
          <a:xfrm flipH="false" flipV="false" rot="0">
            <a:off x="2110253" y="932187"/>
            <a:ext cx="7731452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8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АЛГОРИТМ РАБОТЫ СЕРВИСА «ИНВЕСТИЦИОННЫЙ МАРКЕТПЛЕЙС</a:t>
            </a:r>
            <a:r>
              <a:rPr b="true" sz="16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»</a:t>
            </a:r>
            <a:endParaRPr b="true" sz="1800">
              <a:solidFill>
                <a:srgbClr val="00A8B9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hidden="false" id="150" name="Shape 150"/>
          <p:cNvSpPr txBox="true"/>
          <p:nvPr isPhoto="false"/>
        </p:nvSpPr>
        <p:spPr>
          <a:xfrm flipH="false" flipV="false" rot="0">
            <a:off x="975360" y="2111005"/>
            <a:ext cx="4267199" cy="255454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/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1. Инвестор заполняет заявку с данными по проекту на сайте Инвестиционного портала Корпорации Развития Рязанской области </a:t>
            </a:r>
            <a:r>
              <a:rPr sz="1600" u="sng">
                <a:solidFill>
                  <a:srgbClr val="0000FF"/>
                </a:solidFill>
                <a:latin typeface="Arial Narrow"/>
                <a:ea typeface="Arial Narrow"/>
                <a:cs typeface="Arial Narrow"/>
                <a:hlinkClick r:id="rId6"/>
              </a:rPr>
              <a:t>https://investryazan.ru/ru</a:t>
            </a:r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342900" marL="342900">
              <a:buFont typeface="+mn-lt"/>
              <a:buAutoNum startAt="1" type="arabicPeriod"/>
            </a:pPr>
            <a:endParaRPr sz="160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2. Администратор маркетплейса в течение </a:t>
            </a:r>
            <a:r>
              <a:rPr sz="1600" u="sng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одного </a:t>
            </a:r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рабочего дня проверяет заявку, при необходимости проводит дополнительные консультации с заявителем. Далее заявка автоматически переходит к Банкам-участникам</a:t>
            </a:r>
            <a:r>
              <a:rPr b="true"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.</a:t>
            </a:r>
            <a:endParaRPr b="true" sz="1600" u="sng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hidden="false" id="152" name="Picture 152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7605575" y="2111005"/>
            <a:ext cx="4363349" cy="282636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53" name="GroupShape 1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55" name="Picture 155"/>
          <p:cNvPicPr preferRelativeResize="true"/>
          <p:nvPr isPhoto="false"/>
        </p:nvPicPr>
        <p:blipFill>
          <a:blip r:embed="rId1"/>
          <a:srcRect b="31245" l="0" r="24374" t="11790"/>
          <a:stretch/>
        </p:blipFill>
        <p:spPr>
          <a:xfrm flipH="false" flipV="false" rot="0">
            <a:off x="2210208" y="1"/>
            <a:ext cx="9977244" cy="6864823"/>
          </a:xfrm>
          <a:prstGeom prst="rect">
            <a:avLst/>
          </a:prstGeom>
          <a:ln>
            <a:noFill/>
          </a:ln>
        </p:spPr>
      </p:pic>
      <p:pic>
        <p:nvPicPr>
          <p:cNvPr hidden="false" id="157" name="Picture 15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963907" y="37310"/>
            <a:ext cx="3005016" cy="894876"/>
          </a:xfrm>
          <a:prstGeom prst="rect">
            <a:avLst/>
          </a:prstGeom>
        </p:spPr>
      </p:pic>
      <p:sp>
        <p:nvSpPr>
          <p:cNvPr hidden="false" id="158" name="Shape 158"/>
          <p:cNvSpPr txBox="true"/>
          <p:nvPr isPhoto="false"/>
        </p:nvSpPr>
        <p:spPr>
          <a:xfrm flipH="false" flipV="false" rot="0">
            <a:off x="2110253" y="932187"/>
            <a:ext cx="7731452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8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АЛГОРИТМ РАБОТЫ СЕРВИСА «ИНВЕСТИЦИОННЫЙ МАРКЕТПЛЕЙС</a:t>
            </a:r>
            <a:r>
              <a:rPr b="true" sz="16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»</a:t>
            </a:r>
            <a:endParaRPr b="true" sz="1800">
              <a:solidFill>
                <a:srgbClr val="00A8B9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hidden="false" id="159" name="Shape 159"/>
          <p:cNvSpPr txBox="true"/>
          <p:nvPr isPhoto="false"/>
        </p:nvSpPr>
        <p:spPr>
          <a:xfrm flipH="false" flipV="false" rot="0">
            <a:off x="1062446" y="2274838"/>
            <a:ext cx="4267199" cy="206210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/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3. В течение </a:t>
            </a:r>
            <a:r>
              <a:rPr b="true"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5 рабочих </a:t>
            </a:r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дней банки-участники формируют кредитное предложение и направляют его инвестору.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342900" marL="342900">
              <a:buFont typeface="+mn-lt"/>
              <a:buAutoNum startAt="1" type="arabicPeriod"/>
            </a:pPr>
            <a:endParaRPr sz="160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4. В течение следующих </a:t>
            </a:r>
            <a:r>
              <a:rPr b="true"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5 рабочих </a:t>
            </a:r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дней заявитель выбирает одно или несколько предложений от банков и продолжает взаимодействие с ними напрямую</a:t>
            </a:r>
            <a:endParaRPr b="true" sz="1600" u="sng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hidden="false" id="161" name="Picture 16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701723" y="2274838"/>
            <a:ext cx="4267200" cy="2610671"/>
          </a:xfrm>
          <a:prstGeom prst="rect">
            <a:avLst/>
          </a:prstGeom>
        </p:spPr>
      </p:pic>
      <p:grpSp>
        <p:nvGrpSpPr>
          <p:cNvPr hidden="false" id="162" name="Shape 162"/>
          <p:cNvGrpSpPr/>
          <p:nvPr isPhoto="false"/>
        </p:nvGrpSpPr>
        <p:grpSpPr>
          <a:xfrm flipH="false" flipV="false" rot="0">
            <a:off x="0" y="5943600"/>
            <a:ext cx="12192000" cy="914779"/>
            <a:chOff x="0" y="0"/>
            <a:chExt cx="12192000" cy="914779"/>
          </a:xfrm>
        </p:grpSpPr>
        <p:pic>
          <p:nvPicPr>
            <p:cNvPr hidden="false" id="164" name="Picture 164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0" y="29902"/>
              <a:ext cx="12191999" cy="884481"/>
            </a:xfrm>
            <a:prstGeom prst="rect">
              <a:avLst/>
            </a:prstGeom>
          </p:spPr>
        </p:pic>
        <p:pic>
          <p:nvPicPr>
            <p:cNvPr hidden="false" id="166" name="Picture 166"/>
            <p:cNvPicPr preferRelativeResize="true"/>
            <p:nvPr isPhoto="false"/>
          </p:nvPicPr>
          <p:blipFill>
            <a:blip r:embed="rId5"/>
            <a:stretch/>
          </p:blipFill>
          <p:spPr>
            <a:xfrm flipH="false" flipV="false" rot="0">
              <a:off x="11184636" y="0"/>
              <a:ext cx="566927" cy="914384"/>
            </a:xfrm>
            <a:prstGeom prst="rect">
              <a:avLst/>
            </a:prstGeom>
          </p:spPr>
        </p:pic>
        <p:pic>
          <p:nvPicPr>
            <p:cNvPr hidden="false" id="168" name="Picture 168"/>
            <p:cNvPicPr preferRelativeResize="true"/>
            <p:nvPr isPhoto="false"/>
          </p:nvPicPr>
          <p:blipFill>
            <a:blip r:embed="rId6"/>
            <a:stretch/>
          </p:blipFill>
          <p:spPr>
            <a:xfrm flipH="false" flipV="false" rot="0">
              <a:off x="548639" y="269123"/>
              <a:ext cx="3639946" cy="377715"/>
            </a:xfrm>
            <a:prstGeom prst="rect">
              <a:avLst/>
            </a:prstGeom>
          </p:spPr>
        </p:pic>
      </p:grp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69" name="GroupShape 1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71" name="Picture 171"/>
          <p:cNvPicPr preferRelativeResize="true"/>
          <p:nvPr isPhoto="false"/>
        </p:nvPicPr>
        <p:blipFill>
          <a:blip r:embed="rId1"/>
          <a:srcRect b="31245" l="0" r="24374" t="11790"/>
          <a:stretch/>
        </p:blipFill>
        <p:spPr>
          <a:xfrm flipH="false" flipV="false" rot="0">
            <a:off x="2210208" y="1"/>
            <a:ext cx="9977244" cy="6864823"/>
          </a:xfrm>
          <a:prstGeom prst="rect">
            <a:avLst/>
          </a:prstGeom>
          <a:ln>
            <a:noFill/>
          </a:ln>
        </p:spPr>
      </p:pic>
      <p:pic>
        <p:nvPicPr>
          <p:cNvPr hidden="false" id="173" name="Picture 17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963907" y="37310"/>
            <a:ext cx="3005016" cy="894876"/>
          </a:xfrm>
          <a:prstGeom prst="rect">
            <a:avLst/>
          </a:prstGeom>
        </p:spPr>
      </p:pic>
      <p:grpSp>
        <p:nvGrpSpPr>
          <p:cNvPr hidden="false" id="174" name="Shape 174"/>
          <p:cNvGrpSpPr/>
          <p:nvPr isPhoto="false"/>
        </p:nvGrpSpPr>
        <p:grpSpPr>
          <a:xfrm flipH="false" flipV="false" rot="0">
            <a:off x="0" y="5943600"/>
            <a:ext cx="12192000" cy="914779"/>
            <a:chOff x="0" y="0"/>
            <a:chExt cx="12192000" cy="914779"/>
          </a:xfrm>
        </p:grpSpPr>
        <p:pic>
          <p:nvPicPr>
            <p:cNvPr hidden="false" id="176" name="Picture 176"/>
            <p:cNvPicPr preferRelativeResize="true"/>
            <p:nvPr isPhoto="false"/>
          </p:nvPicPr>
          <p:blipFill>
            <a:blip r:embed="rId3"/>
            <a:stretch/>
          </p:blipFill>
          <p:spPr>
            <a:xfrm flipH="false" flipV="false" rot="0">
              <a:off x="0" y="29902"/>
              <a:ext cx="12191999" cy="884481"/>
            </a:xfrm>
            <a:prstGeom prst="rect">
              <a:avLst/>
            </a:prstGeom>
          </p:spPr>
        </p:pic>
        <p:pic>
          <p:nvPicPr>
            <p:cNvPr hidden="false" id="178" name="Picture 178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11184636" y="0"/>
              <a:ext cx="566927" cy="914384"/>
            </a:xfrm>
            <a:prstGeom prst="rect">
              <a:avLst/>
            </a:prstGeom>
          </p:spPr>
        </p:pic>
        <p:pic>
          <p:nvPicPr>
            <p:cNvPr hidden="false" id="180" name="Picture 180"/>
            <p:cNvPicPr preferRelativeResize="true"/>
            <p:nvPr isPhoto="false"/>
          </p:nvPicPr>
          <p:blipFill>
            <a:blip r:embed="rId5"/>
            <a:stretch/>
          </p:blipFill>
          <p:spPr>
            <a:xfrm flipH="false" flipV="false" rot="0">
              <a:off x="548639" y="269123"/>
              <a:ext cx="3639946" cy="377715"/>
            </a:xfrm>
            <a:prstGeom prst="rect">
              <a:avLst/>
            </a:prstGeom>
          </p:spPr>
        </p:pic>
      </p:grpSp>
      <p:sp>
        <p:nvSpPr>
          <p:cNvPr hidden="false" id="181" name="Shape 181"/>
          <p:cNvSpPr txBox="true"/>
          <p:nvPr isPhoto="false"/>
        </p:nvSpPr>
        <p:spPr>
          <a:xfrm flipH="false" flipV="false" rot="0">
            <a:off x="2623255" y="932187"/>
            <a:ext cx="6122124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8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КАК ЗАПОЛНИТЬ ЗАЯВКУ?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2" name="Shape 182"/>
          <p:cNvSpPr txBox="true"/>
          <p:nvPr isPhoto="false"/>
        </p:nvSpPr>
        <p:spPr>
          <a:xfrm flipH="false" flipV="false" rot="0">
            <a:off x="1288869" y="1761032"/>
            <a:ext cx="4572000" cy="329320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/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1. Инвестору необходимо заполнить заявку на инвестиционном портале Корпорации Развития Рязанской области </a:t>
            </a:r>
            <a:r>
              <a:rPr sz="1600" u="sng">
                <a:solidFill>
                  <a:srgbClr val="0000FF"/>
                </a:solidFill>
                <a:latin typeface="Arial Narrow"/>
                <a:ea typeface="Arial Narrow"/>
                <a:cs typeface="Arial Narrow"/>
                <a:hlinkClick r:id="rId6"/>
              </a:rPr>
              <a:t>https://investryazan.ru/ru/page/marketplace-bankovskih-uslug</a:t>
            </a:r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342900" marL="342900">
              <a:buFont typeface="+mn-lt"/>
              <a:buAutoNum startAt="1" type="arabicPeriod"/>
            </a:pPr>
            <a:endParaRPr sz="160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2. После заполнения всех данных в заявке необходимо нажать кнопку </a:t>
            </a:r>
            <a:r>
              <a:rPr b="true"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«Отправить на рассмотрение»</a:t>
            </a:r>
          </a:p>
          <a:p>
            <a:endParaRPr b="true" sz="1600" u="sng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3. После подачи заявки инвестором автоматически создается личный кабинет, в котором находится вся необходимая информация по взаимодействию с банками.</a:t>
            </a:r>
          </a:p>
        </p:txBody>
      </p:sp>
      <p:pic>
        <p:nvPicPr>
          <p:cNvPr hidden="false" id="184" name="Picture 184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7643813" y="1761032"/>
            <a:ext cx="4325110" cy="3229356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85" name="GroupShape 18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87" name="Picture 187"/>
          <p:cNvPicPr preferRelativeResize="true"/>
          <p:nvPr isPhoto="false"/>
        </p:nvPicPr>
        <p:blipFill>
          <a:blip r:embed="rId1"/>
          <a:srcRect b="31245" l="0" r="24374" t="11790"/>
          <a:stretch/>
        </p:blipFill>
        <p:spPr>
          <a:xfrm flipH="false" flipV="false" rot="0">
            <a:off x="2210208" y="1"/>
            <a:ext cx="9977244" cy="6864823"/>
          </a:xfrm>
          <a:prstGeom prst="rect">
            <a:avLst/>
          </a:prstGeom>
          <a:ln>
            <a:noFill/>
          </a:ln>
        </p:spPr>
      </p:pic>
      <p:pic>
        <p:nvPicPr>
          <p:cNvPr hidden="false" id="189" name="Picture 18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963907" y="37310"/>
            <a:ext cx="3005016" cy="894876"/>
          </a:xfrm>
          <a:prstGeom prst="rect">
            <a:avLst/>
          </a:prstGeom>
        </p:spPr>
      </p:pic>
      <p:grpSp>
        <p:nvGrpSpPr>
          <p:cNvPr hidden="false" id="190" name="Shape 190"/>
          <p:cNvGrpSpPr/>
          <p:nvPr isPhoto="false"/>
        </p:nvGrpSpPr>
        <p:grpSpPr>
          <a:xfrm flipH="false" flipV="false" rot="0">
            <a:off x="0" y="5943600"/>
            <a:ext cx="12192000" cy="914779"/>
            <a:chOff x="0" y="0"/>
            <a:chExt cx="12192000" cy="914779"/>
          </a:xfrm>
        </p:grpSpPr>
        <p:pic>
          <p:nvPicPr>
            <p:cNvPr hidden="false" id="192" name="Picture 192"/>
            <p:cNvPicPr preferRelativeResize="true"/>
            <p:nvPr isPhoto="false"/>
          </p:nvPicPr>
          <p:blipFill>
            <a:blip r:embed="rId3"/>
            <a:stretch/>
          </p:blipFill>
          <p:spPr>
            <a:xfrm flipH="false" flipV="false" rot="0">
              <a:off x="0" y="29902"/>
              <a:ext cx="12191999" cy="884481"/>
            </a:xfrm>
            <a:prstGeom prst="rect">
              <a:avLst/>
            </a:prstGeom>
          </p:spPr>
        </p:pic>
        <p:pic>
          <p:nvPicPr>
            <p:cNvPr hidden="false" id="194" name="Picture 194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11184636" y="0"/>
              <a:ext cx="566927" cy="914384"/>
            </a:xfrm>
            <a:prstGeom prst="rect">
              <a:avLst/>
            </a:prstGeom>
          </p:spPr>
        </p:pic>
        <p:pic>
          <p:nvPicPr>
            <p:cNvPr hidden="false" id="196" name="Picture 196"/>
            <p:cNvPicPr preferRelativeResize="true"/>
            <p:nvPr isPhoto="false"/>
          </p:nvPicPr>
          <p:blipFill>
            <a:blip r:embed="rId5"/>
            <a:stretch/>
          </p:blipFill>
          <p:spPr>
            <a:xfrm flipH="false" flipV="false" rot="0">
              <a:off x="548639" y="269123"/>
              <a:ext cx="3639946" cy="377715"/>
            </a:xfrm>
            <a:prstGeom prst="rect">
              <a:avLst/>
            </a:prstGeom>
          </p:spPr>
        </p:pic>
      </p:grpSp>
      <p:sp>
        <p:nvSpPr>
          <p:cNvPr hidden="false" id="197" name="Shape 197"/>
          <p:cNvSpPr txBox="true"/>
          <p:nvPr isPhoto="false"/>
        </p:nvSpPr>
        <p:spPr>
          <a:xfrm flipH="false" flipV="false" rot="0">
            <a:off x="2623255" y="958682"/>
            <a:ext cx="6122124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800">
                <a:solidFill>
                  <a:srgbClr val="00A8B9"/>
                </a:solidFill>
                <a:latin typeface="Arial Narrow"/>
                <a:ea typeface="Arial Narrow"/>
                <a:cs typeface="Arial Narrow"/>
              </a:rPr>
              <a:t>КАК ЗАПОЛНИТЬ ЗАЯВКУ?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8" name="Shape 198"/>
          <p:cNvSpPr txBox="true"/>
          <p:nvPr isPhoto="false"/>
        </p:nvSpPr>
        <p:spPr>
          <a:xfrm flipH="false" flipV="false" rot="0">
            <a:off x="1140824" y="2148486"/>
            <a:ext cx="4267198" cy="206210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Информацию с готовыми предложениями от банков инвестор может получить в личном кабинете.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60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endParaRPr>
          </a:p>
          <a:p>
            <a:pPr algn="l" indent="0" marL="0"/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Консультацию при заполнении заявки можно получить у администратора «Инвестиционного маркетплейса»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Лысаковой</a:t>
            </a:r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 Екатерины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rPr>
              <a:t>Тел: +7(4912)777-717 доб.243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00" name="Picture 200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7770483" y="2158320"/>
            <a:ext cx="4267199" cy="2713911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01" name="GroupShape 20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03" name="Picture 203"/>
          <p:cNvPicPr preferRelativeResize="true"/>
          <p:nvPr isPhoto="false"/>
        </p:nvPicPr>
        <p:blipFill>
          <a:blip r:embed="rId1"/>
          <a:srcRect b="31245" l="0" r="24374" t="11790"/>
          <a:stretch/>
        </p:blipFill>
        <p:spPr>
          <a:xfrm flipH="false" flipV="false" rot="0">
            <a:off x="2214755" y="-6823"/>
            <a:ext cx="9977244" cy="6864823"/>
          </a:xfrm>
          <a:prstGeom prst="rect">
            <a:avLst/>
          </a:prstGeom>
          <a:ln>
            <a:noFill/>
          </a:ln>
        </p:spPr>
      </p:pic>
      <p:pic>
        <p:nvPicPr>
          <p:cNvPr hidden="false" id="205" name="Picture 20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963907" y="37310"/>
            <a:ext cx="3005016" cy="894876"/>
          </a:xfrm>
          <a:prstGeom prst="rect">
            <a:avLst/>
          </a:prstGeom>
        </p:spPr>
      </p:pic>
      <p:pic>
        <p:nvPicPr>
          <p:cNvPr hidden="false" id="207" name="Picture 207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1183112" y="5940551"/>
            <a:ext cx="560830" cy="917445"/>
          </a:xfrm>
          <a:prstGeom prst="rect">
            <a:avLst/>
          </a:prstGeom>
        </p:spPr>
      </p:pic>
      <p:pic>
        <p:nvPicPr>
          <p:cNvPr hidden="false" id="209" name="Picture 209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0" y="5957315"/>
            <a:ext cx="12191999" cy="900683"/>
          </a:xfrm>
          <a:prstGeom prst="rect">
            <a:avLst/>
          </a:prstGeom>
        </p:spPr>
      </p:pic>
      <p:sp>
        <p:nvSpPr>
          <p:cNvPr hidden="false" id="210" name="Shape 210"/>
          <p:cNvSpPr txBox="true"/>
          <p:nvPr isPhoto="false"/>
        </p:nvSpPr>
        <p:spPr>
          <a:xfrm flipH="false" flipV="false" rot="0">
            <a:off x="448057" y="6106886"/>
            <a:ext cx="4136571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80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КОНТАКТЫ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12" name="Picture 212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3319469" y="423671"/>
            <a:ext cx="4687188" cy="274319"/>
          </a:xfrm>
          <a:prstGeom prst="rect">
            <a:avLst/>
          </a:prstGeom>
        </p:spPr>
      </p:pic>
      <p:pic>
        <p:nvPicPr>
          <p:cNvPr hidden="false" id="214" name="Picture 214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3762292" y="724767"/>
            <a:ext cx="4096510" cy="283463"/>
          </a:xfrm>
          <a:prstGeom prst="rect">
            <a:avLst/>
          </a:prstGeom>
        </p:spPr>
      </p:pic>
      <p:pic>
        <p:nvPicPr>
          <p:cNvPr hidden="false" id="216" name="Picture 216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958158" y="1723643"/>
            <a:ext cx="2286000" cy="2180844"/>
          </a:xfrm>
          <a:prstGeom prst="rect">
            <a:avLst/>
          </a:prstGeom>
        </p:spPr>
      </p:pic>
      <p:pic>
        <p:nvPicPr>
          <p:cNvPr hidden="false" id="218" name="Picture 218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4527065" y="1669540"/>
            <a:ext cx="2439923" cy="2235707"/>
          </a:xfrm>
          <a:prstGeom prst="rect">
            <a:avLst/>
          </a:prstGeom>
        </p:spPr>
      </p:pic>
      <p:pic>
        <p:nvPicPr>
          <p:cNvPr hidden="false" id="220" name="Picture 220"/>
          <p:cNvPicPr preferRelativeResize="true"/>
          <p:nvPr isPhoto="false"/>
        </p:nvPicPr>
        <p:blipFill>
          <a:blip r:embed="rId9"/>
          <a:stretch/>
        </p:blipFill>
        <p:spPr>
          <a:xfrm flipH="false" flipV="false" rot="0">
            <a:off x="8897111" y="1814972"/>
            <a:ext cx="2286000" cy="2052828"/>
          </a:xfrm>
          <a:prstGeom prst="rect">
            <a:avLst/>
          </a:prstGeom>
        </p:spPr>
      </p:pic>
      <p:grpSp>
        <p:nvGrpSpPr>
          <p:cNvPr hidden="false" id="221" name="Shape 221"/>
          <p:cNvGrpSpPr/>
          <p:nvPr isPhoto="false"/>
        </p:nvGrpSpPr>
        <p:grpSpPr>
          <a:xfrm flipH="false" flipV="false" rot="0">
            <a:off x="2800647" y="4640816"/>
            <a:ext cx="6019800" cy="1233170"/>
            <a:chOff x="0" y="0"/>
            <a:chExt cx="6019800" cy="1233170"/>
          </a:xfrm>
        </p:grpSpPr>
        <p:pic>
          <p:nvPicPr>
            <p:cNvPr hidden="false" id="223" name="Picture 223"/>
            <p:cNvPicPr preferRelativeResize="true"/>
            <p:nvPr isPhoto="false"/>
          </p:nvPicPr>
          <p:blipFill>
            <a:blip r:embed="rId10"/>
            <a:stretch/>
          </p:blipFill>
          <p:spPr>
            <a:xfrm flipH="false" flipV="false" rot="0">
              <a:off x="0" y="0"/>
              <a:ext cx="1199388" cy="409956"/>
            </a:xfrm>
            <a:prstGeom prst="rect">
              <a:avLst/>
            </a:prstGeom>
          </p:spPr>
        </p:pic>
        <p:pic>
          <p:nvPicPr>
            <p:cNvPr hidden="false" id="225" name="Picture 225"/>
            <p:cNvPicPr preferRelativeResize="true"/>
            <p:nvPr isPhoto="false"/>
          </p:nvPicPr>
          <p:blipFill>
            <a:blip r:embed="rId11"/>
            <a:stretch/>
          </p:blipFill>
          <p:spPr>
            <a:xfrm flipH="false" flipV="false" rot="0">
              <a:off x="1066800" y="0"/>
              <a:ext cx="1303020" cy="409956"/>
            </a:xfrm>
            <a:prstGeom prst="rect">
              <a:avLst/>
            </a:prstGeom>
          </p:spPr>
        </p:pic>
        <p:pic>
          <p:nvPicPr>
            <p:cNvPr hidden="false" id="227" name="Picture 227"/>
            <p:cNvPicPr preferRelativeResize="true"/>
            <p:nvPr isPhoto="false"/>
          </p:nvPicPr>
          <p:blipFill>
            <a:blip r:embed="rId12"/>
            <a:stretch/>
          </p:blipFill>
          <p:spPr>
            <a:xfrm flipH="false" flipV="false" rot="0">
              <a:off x="2225039" y="0"/>
              <a:ext cx="201167" cy="409956"/>
            </a:xfrm>
            <a:prstGeom prst="rect">
              <a:avLst/>
            </a:prstGeom>
          </p:spPr>
        </p:pic>
        <p:pic>
          <p:nvPicPr>
            <p:cNvPr hidden="false" id="229" name="Picture 229"/>
            <p:cNvPicPr preferRelativeResize="true"/>
            <p:nvPr isPhoto="false"/>
          </p:nvPicPr>
          <p:blipFill>
            <a:blip r:embed="rId13"/>
            <a:stretch/>
          </p:blipFill>
          <p:spPr>
            <a:xfrm flipH="false" flipV="false" rot="0">
              <a:off x="2330195" y="0"/>
              <a:ext cx="3689603" cy="409956"/>
            </a:xfrm>
            <a:prstGeom prst="rect">
              <a:avLst/>
            </a:prstGeom>
          </p:spPr>
        </p:pic>
        <p:pic>
          <p:nvPicPr>
            <p:cNvPr hidden="false" id="231" name="Picture 231"/>
            <p:cNvPicPr preferRelativeResize="true"/>
            <p:nvPr isPhoto="false"/>
          </p:nvPicPr>
          <p:blipFill>
            <a:blip r:embed="rId14"/>
            <a:stretch/>
          </p:blipFill>
          <p:spPr>
            <a:xfrm flipH="false" flipV="false" rot="0">
              <a:off x="1728215" y="409956"/>
              <a:ext cx="1691639" cy="411479"/>
            </a:xfrm>
            <a:prstGeom prst="rect">
              <a:avLst/>
            </a:prstGeom>
          </p:spPr>
        </p:pic>
        <p:pic>
          <p:nvPicPr>
            <p:cNvPr hidden="false" id="233" name="Picture 233"/>
            <p:cNvPicPr preferRelativeResize="true"/>
            <p:nvPr isPhoto="false"/>
          </p:nvPicPr>
          <p:blipFill>
            <a:blip r:embed="rId15"/>
            <a:stretch/>
          </p:blipFill>
          <p:spPr>
            <a:xfrm flipH="false" flipV="false" rot="0">
              <a:off x="3288790" y="409956"/>
              <a:ext cx="211835" cy="411479"/>
            </a:xfrm>
            <a:prstGeom prst="rect">
              <a:avLst/>
            </a:prstGeom>
          </p:spPr>
        </p:pic>
        <p:pic>
          <p:nvPicPr>
            <p:cNvPr hidden="false" id="235" name="Picture 235"/>
            <p:cNvPicPr preferRelativeResize="true"/>
            <p:nvPr isPhoto="false"/>
          </p:nvPicPr>
          <p:blipFill>
            <a:blip r:embed="rId16"/>
            <a:stretch/>
          </p:blipFill>
          <p:spPr>
            <a:xfrm flipH="false" flipV="false" rot="0">
              <a:off x="3395471" y="409956"/>
              <a:ext cx="466344" cy="411479"/>
            </a:xfrm>
            <a:prstGeom prst="rect">
              <a:avLst/>
            </a:prstGeom>
          </p:spPr>
        </p:pic>
        <p:pic>
          <p:nvPicPr>
            <p:cNvPr hidden="false" id="237" name="Picture 237"/>
            <p:cNvPicPr preferRelativeResize="true"/>
            <p:nvPr isPhoto="false"/>
          </p:nvPicPr>
          <p:blipFill>
            <a:blip r:embed="rId17"/>
            <a:stretch/>
          </p:blipFill>
          <p:spPr>
            <a:xfrm flipH="false" flipV="false" rot="0">
              <a:off x="3706366" y="409956"/>
              <a:ext cx="211835" cy="411479"/>
            </a:xfrm>
            <a:prstGeom prst="rect">
              <a:avLst/>
            </a:prstGeom>
          </p:spPr>
        </p:pic>
        <p:pic>
          <p:nvPicPr>
            <p:cNvPr hidden="false" id="239" name="Picture 239"/>
            <p:cNvPicPr preferRelativeResize="true"/>
            <p:nvPr isPhoto="false"/>
          </p:nvPicPr>
          <p:blipFill>
            <a:blip r:embed="rId18"/>
            <a:stretch/>
          </p:blipFill>
          <p:spPr>
            <a:xfrm flipH="false" flipV="false" rot="0">
              <a:off x="3811523" y="409956"/>
              <a:ext cx="466344" cy="411479"/>
            </a:xfrm>
            <a:prstGeom prst="rect">
              <a:avLst/>
            </a:prstGeom>
          </p:spPr>
        </p:pic>
        <p:pic>
          <p:nvPicPr>
            <p:cNvPr hidden="false" id="241" name="Picture 241"/>
            <p:cNvPicPr preferRelativeResize="true"/>
            <p:nvPr isPhoto="false"/>
          </p:nvPicPr>
          <p:blipFill>
            <a:blip r:embed="rId19"/>
            <a:stretch/>
          </p:blipFill>
          <p:spPr>
            <a:xfrm flipH="false" flipV="false" rot="0">
              <a:off x="1888235" y="821436"/>
              <a:ext cx="1844039" cy="411479"/>
            </a:xfrm>
            <a:prstGeom prst="rect">
              <a:avLst/>
            </a:prstGeom>
          </p:spPr>
        </p:pic>
        <p:pic>
          <p:nvPicPr>
            <p:cNvPr hidden="false" id="243" name="Picture 243"/>
            <p:cNvPicPr preferRelativeResize="true"/>
            <p:nvPr isPhoto="false"/>
          </p:nvPicPr>
          <p:blipFill>
            <a:blip r:embed="rId20"/>
            <a:stretch/>
          </p:blipFill>
          <p:spPr>
            <a:xfrm flipH="false" flipV="false" rot="0">
              <a:off x="3578352" y="821436"/>
              <a:ext cx="146302" cy="411479"/>
            </a:xfrm>
            <a:prstGeom prst="rect">
              <a:avLst/>
            </a:prstGeom>
          </p:spPr>
        </p:pic>
        <p:pic>
          <p:nvPicPr>
            <p:cNvPr hidden="false" id="245" name="Picture 245"/>
            <p:cNvPicPr preferRelativeResize="true"/>
            <p:nvPr isPhoto="false"/>
          </p:nvPicPr>
          <p:blipFill>
            <a:blip r:embed="rId21"/>
            <a:stretch/>
          </p:blipFill>
          <p:spPr>
            <a:xfrm flipH="false" flipV="false" rot="0">
              <a:off x="3651502" y="821436"/>
              <a:ext cx="469392" cy="411479"/>
            </a:xfrm>
            <a:prstGeom prst="rect">
              <a:avLst/>
            </a:prstGeom>
          </p:spPr>
        </p:pic>
      </p:grp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MyOffice-CoreFramework-Android/34-1238.862.9476.867.1@5688b07644a86ad6926e24f04b4906eb4758a8c9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2024-12-05T12:13:19Z</dcterms:modified>
</cp:coreProperties>
</file>