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tableStyles.xml" ContentType="application/vnd.openxmlformats-officedocument.presentationml.tableStyles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saveSubsetFonts="1">
  <p:sldMasterIdLst>
    <p:sldMasterId id="2147483648" r:id="rId1"/>
  </p:sldMasterIdLst>
  <p:sldIdLst>
    <p:sldId id="256" r:id="rId3"/>
    <p:sldId id="257" r:id="rId4"/>
    <p:sldId id="258" r:id="rId5"/>
    <p:sldId id="259" r:id="rId6"/>
  </p:sldIdLst>
  <p:sldSz cx="9144000" cy="5143500" type="screen16x9"/>
  <p:notesSz cx="9144000" cy="5143500"/>
  <p:defaultTextStyle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 snapToObjects="1">
      <p:cViewPr varScale="1">
        <p:scale>
          <a:sx n="144" d="100"/>
          <a:sy n="144" d="100"/>
        </p:scale>
        <p:origin x="654" y="102"/>
      </p:cViewPr>
      <p:guideLst>
        <p:guide pos="2880"/>
        <p:guide pos="1620" orient="horz"/>
      </p:guideLst>
    </p:cSldViewPr>
  </p:slideViewPr>
  <p:gridSpacing cx="76200" cy="76200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presProps" Target="presProps.xml" /><Relationship Id="rId8" Type="http://schemas.openxmlformats.org/officeDocument/2006/relationships/tableStyles" Target="tableStyles.xml" /><Relationship Id="rId9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blank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dt="0" ftr="0" hdr="0" sldNum="0"/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Text 4"/>
          <p:cNvSpPr txBox="1"/>
          <p:nvPr/>
        </p:nvSpPr>
        <p:spPr bwMode="auto">
          <a:xfrm>
            <a:off x="2557586" y="211562"/>
            <a:ext cx="6471624" cy="694800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 marL="0" indent="0" algn="ctr">
              <a:lnSpc>
                <a:spcPct val="114999"/>
              </a:lnSpc>
              <a:buNone/>
              <a:defRPr/>
            </a:pPr>
            <a:r>
              <a:rPr lang="ru-RU" sz="1900" b="1">
                <a:latin typeface="Arial"/>
                <a:ea typeface="Arial"/>
                <a:cs typeface="Arial"/>
              </a:rPr>
              <a:t>Чат-бот «Помощник предпринимателя» на портале «Проверенный бизнес»</a:t>
            </a:r>
            <a:br>
              <a:rPr lang="en-US" sz="2400" b="1">
                <a:solidFill>
                  <a:srgbClr val="0B4240"/>
                </a:solidFill>
                <a:latin typeface="Arial"/>
                <a:ea typeface="Arial"/>
                <a:cs typeface="Arial"/>
              </a:rPr>
            </a:br>
            <a:endParaRPr lang="en-US" sz="2400"/>
          </a:p>
        </p:txBody>
      </p:sp>
      <p:sp>
        <p:nvSpPr>
          <p:cNvPr id="566062479" name="Прямоугольник 1"/>
          <p:cNvSpPr/>
          <p:nvPr/>
        </p:nvSpPr>
        <p:spPr bwMode="auto">
          <a:xfrm>
            <a:off x="2951640" y="1535171"/>
            <a:ext cx="4147908" cy="2619183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283879" indent="-283879">
              <a:spcBef>
                <a:spcPts val="1198"/>
              </a:spcBef>
              <a:buFont typeface="Wingdings"/>
              <a:buChar char="ü"/>
              <a:defRPr/>
            </a:pPr>
            <a:r>
              <a:rPr lang="ru-RU" sz="1800">
                <a:solidFill>
                  <a:schemeClr val="tx1"/>
                </a:solidFill>
                <a:latin typeface="Calibri"/>
                <a:ea typeface="Arial"/>
              </a:rPr>
              <a:t>интерактивные чек-листы</a:t>
            </a:r>
            <a:endParaRPr sz="1800">
              <a:solidFill>
                <a:schemeClr val="tx1"/>
              </a:solidFill>
              <a:latin typeface="Arial"/>
            </a:endParaRPr>
          </a:p>
          <a:p>
            <a:pPr marL="283879" indent="-283879">
              <a:spcBef>
                <a:spcPts val="1198"/>
              </a:spcBef>
              <a:buFont typeface="Wingdings"/>
              <a:buChar char="ü"/>
              <a:defRPr/>
            </a:pPr>
            <a:r>
              <a:rPr lang="ru-RU" sz="1800">
                <a:solidFill>
                  <a:schemeClr val="tx1"/>
                </a:solidFill>
                <a:latin typeface="Calibri"/>
                <a:ea typeface="Arial"/>
              </a:rPr>
              <a:t>справочник стандартных нарушений </a:t>
            </a:r>
            <a:br>
              <a:rPr sz="1800">
                <a:solidFill>
                  <a:schemeClr val="tx1"/>
                </a:solidFill>
              </a:rPr>
            </a:br>
            <a:r>
              <a:rPr lang="ru-RU" sz="1800" i="1">
                <a:solidFill>
                  <a:schemeClr val="tx1"/>
                </a:solidFill>
                <a:latin typeface="Calibri"/>
                <a:ea typeface="Arial"/>
              </a:rPr>
              <a:t>(1 355 типовых нарушений)</a:t>
            </a:r>
            <a:endParaRPr sz="1800">
              <a:solidFill>
                <a:schemeClr val="tx1"/>
              </a:solidFill>
              <a:latin typeface="Arial"/>
            </a:endParaRPr>
          </a:p>
          <a:p>
            <a:pPr marL="283879" indent="-283879">
              <a:spcBef>
                <a:spcPts val="1198"/>
              </a:spcBef>
              <a:buFont typeface="Wingdings"/>
              <a:buChar char="ü"/>
              <a:defRPr/>
            </a:pPr>
            <a:r>
              <a:rPr lang="ru-RU" sz="1800">
                <a:solidFill>
                  <a:schemeClr val="tx1"/>
                </a:solidFill>
                <a:latin typeface="Calibri"/>
                <a:ea typeface="Arial"/>
              </a:rPr>
              <a:t>адресная база знаний</a:t>
            </a:r>
            <a:r>
              <a:rPr lang="ru-RU" sz="1800">
                <a:solidFill>
                  <a:schemeClr val="tx1"/>
                </a:solidFill>
                <a:latin typeface="Calibri"/>
                <a:ea typeface="Helvetica Neue"/>
              </a:rPr>
              <a:t> </a:t>
            </a:r>
            <a:br>
              <a:rPr sz="1800">
                <a:solidFill>
                  <a:schemeClr val="tx1"/>
                </a:solidFill>
              </a:rPr>
            </a:br>
            <a:r>
              <a:rPr lang="ru-RU" sz="1800" i="1">
                <a:solidFill>
                  <a:schemeClr val="tx1"/>
                </a:solidFill>
                <a:latin typeface="Calibri"/>
                <a:ea typeface="Arial"/>
              </a:rPr>
              <a:t>(1 300 вопросов-ответов)</a:t>
            </a:r>
            <a:endParaRPr sz="1800">
              <a:solidFill>
                <a:schemeClr val="tx1"/>
              </a:solidFill>
              <a:latin typeface="Arial"/>
            </a:endParaRPr>
          </a:p>
          <a:p>
            <a:pPr marL="283879" indent="-283879">
              <a:spcBef>
                <a:spcPts val="1198"/>
              </a:spcBef>
              <a:buFont typeface="Wingdings"/>
              <a:buChar char="ü"/>
              <a:defRPr/>
            </a:pPr>
            <a:r>
              <a:rPr lang="ru-RU" sz="1800">
                <a:solidFill>
                  <a:schemeClr val="tx1"/>
                </a:solidFill>
                <a:latin typeface="Calibri"/>
                <a:ea typeface="Arial"/>
              </a:rPr>
              <a:t>электронный журнал проверок</a:t>
            </a:r>
            <a:endParaRPr sz="1800">
              <a:solidFill>
                <a:schemeClr val="tx1"/>
              </a:solidFill>
              <a:latin typeface="Arial"/>
            </a:endParaRPr>
          </a:p>
          <a:p>
            <a:pPr marL="283879" indent="-283879">
              <a:spcBef>
                <a:spcPts val="1198"/>
              </a:spcBef>
              <a:buFont typeface="Wingdings"/>
              <a:buChar char="ü"/>
              <a:defRPr/>
            </a:pPr>
            <a:r>
              <a:rPr lang="ru-RU" sz="1800">
                <a:solidFill>
                  <a:schemeClr val="tx1"/>
                </a:solidFill>
                <a:latin typeface="Calibri"/>
                <a:ea typeface="Arial"/>
              </a:rPr>
              <a:t>обжалование проверок</a:t>
            </a:r>
            <a:endParaRPr sz="1800">
              <a:solidFill>
                <a:schemeClr val="tx1"/>
              </a:solidFill>
              <a:latin typeface="Arial"/>
            </a:endParaRPr>
          </a:p>
        </p:txBody>
      </p:sp>
      <p:pic>
        <p:nvPicPr>
          <p:cNvPr id="1727107939" name="Рисунок 2"/>
          <p:cNvPicPr/>
          <p:nvPr/>
        </p:nvPicPr>
        <p:blipFill>
          <a:blip r:embed="rId2"/>
          <a:srcRect l="54953" t="31325" r="33069" b="27822"/>
          <a:stretch/>
        </p:blipFill>
        <p:spPr bwMode="auto">
          <a:xfrm>
            <a:off x="293237" y="959373"/>
            <a:ext cx="2264350" cy="4019785"/>
          </a:xfrm>
          <a:prstGeom prst="rect">
            <a:avLst/>
          </a:prstGeom>
          <a:ln w="0">
            <a:noFill/>
          </a:ln>
        </p:spPr>
      </p:pic>
      <p:sp>
        <p:nvSpPr>
          <p:cNvPr id="46834383" name="Рисунок 1"/>
          <p:cNvSpPr/>
          <p:nvPr/>
        </p:nvSpPr>
        <p:spPr bwMode="auto">
          <a:xfrm>
            <a:off x="524350" y="1076815"/>
            <a:ext cx="1802125" cy="3784901"/>
          </a:xfrm>
          <a:prstGeom prst="roundRect">
            <a:avLst>
              <a:gd name="adj" fmla="val 8594"/>
            </a:avLst>
          </a:prstGeom>
          <a:blipFill>
            <a:blip r:embed="rId3"/>
            <a:stretch/>
          </a:blipFill>
          <a:ln w="0">
            <a:noFill/>
          </a:ln>
          <a:effectLst>
            <a:innerShdw blurRad="114300">
              <a:srgbClr val="000000"/>
            </a:innerShdw>
            <a:reflection blurRad="12700" stA="38000" endPos="28000" dist="5000" dir="5400000" sy="-100000" algn="bl" rotWithShape="0"/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defRPr/>
            </a:pPr>
            <a:endParaRPr lang="ru-RU" sz="1800" b="0" strike="noStrike" spc="0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704687106" name="Прямоугольник 1"/>
          <p:cNvSpPr/>
          <p:nvPr/>
        </p:nvSpPr>
        <p:spPr bwMode="auto">
          <a:xfrm>
            <a:off x="3626841" y="1273707"/>
            <a:ext cx="1693135" cy="334199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1600" b="1" strike="noStrike" spc="0">
                <a:solidFill>
                  <a:srgbClr val="000000"/>
                </a:solidFill>
                <a:latin typeface="Arial"/>
                <a:ea typeface="DejaVu Sans"/>
              </a:rPr>
              <a:t>Разделы сайта</a:t>
            </a:r>
            <a:endParaRPr lang="ru-RU" sz="20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5432835" name="Прямоугольник 715432834"/>
          <p:cNvSpPr/>
          <p:nvPr/>
        </p:nvSpPr>
        <p:spPr bwMode="auto">
          <a:xfrm>
            <a:off x="2458222" y="4248718"/>
            <a:ext cx="5926614" cy="7304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Overflow="overflow" horzOverflow="overflow" lIns="90000" tIns="45000" rIns="90000" bIns="45000" numCol="1" spcCol="0" anchor="t">
            <a:spAutoFit/>
          </a:bodyPr>
          <a:lstStyle/>
          <a:p>
            <a:pPr algn="ctr">
              <a:lnSpc>
                <a:spcPct val="100000"/>
              </a:lnSpc>
              <a:tabLst>
                <a:tab pos="1225440" algn="l"/>
              </a:tabLst>
              <a:defRPr/>
            </a:pPr>
            <a:r>
              <a:rPr lang="ru-RU" sz="1400" b="1" strike="noStrike" spc="0">
                <a:solidFill>
                  <a:srgbClr val="0033CC"/>
                </a:solidFill>
                <a:latin typeface="Arial"/>
                <a:ea typeface="DejaVu Sans"/>
              </a:rPr>
              <a:t>Интернет-ресурс создан по инициативе Министерства экономики Республики Татарстан совместно с Прокуратурой Республики Татарстан, функционирует с 2018 года</a:t>
            </a:r>
            <a:endParaRPr lang="ru-RU" sz="2000" b="0" strike="noStrike" spc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45537290" name="Text 4"/>
          <p:cNvSpPr txBox="1"/>
          <p:nvPr/>
        </p:nvSpPr>
        <p:spPr bwMode="auto">
          <a:xfrm>
            <a:off x="187220" y="2192"/>
            <a:ext cx="8557520" cy="694800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 marL="0" indent="0" algn="l">
              <a:lnSpc>
                <a:spcPct val="114999"/>
              </a:lnSpc>
              <a:buNone/>
              <a:defRPr/>
            </a:pPr>
            <a:r>
              <a:rPr lang="ru-RU" sz="2400" b="1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Чат-бот «Помощник предпринимателя»</a:t>
            </a:r>
            <a:br>
              <a:rPr lang="en-US" sz="2400" b="1">
                <a:solidFill>
                  <a:srgbClr val="0B4240"/>
                </a:solidFill>
                <a:latin typeface="Arial"/>
                <a:ea typeface="Arial"/>
                <a:cs typeface="Arial"/>
              </a:rPr>
            </a:br>
            <a:endParaRPr lang="en-US" sz="2400"/>
          </a:p>
        </p:txBody>
      </p:sp>
      <p:pic>
        <p:nvPicPr>
          <p:cNvPr id="1065670504" name="Рисунок 1065670503"/>
          <p:cNvPicPr/>
          <p:nvPr/>
        </p:nvPicPr>
        <p:blipFill>
          <a:blip r:embed="rId2"/>
          <a:srcRect l="5513" t="14702" r="37438" b="13548"/>
          <a:stretch/>
        </p:blipFill>
        <p:spPr bwMode="auto">
          <a:xfrm>
            <a:off x="329889" y="439975"/>
            <a:ext cx="4091040" cy="2574000"/>
          </a:xfrm>
          <a:prstGeom prst="rect">
            <a:avLst/>
          </a:prstGeom>
          <a:ln w="0">
            <a:noFill/>
          </a:ln>
        </p:spPr>
      </p:pic>
      <p:sp>
        <p:nvSpPr>
          <p:cNvPr id="87895222" name="Прямоугольная выноска 87895221"/>
          <p:cNvSpPr/>
          <p:nvPr/>
        </p:nvSpPr>
        <p:spPr bwMode="auto">
          <a:xfrm>
            <a:off x="4987333" y="837507"/>
            <a:ext cx="3510968" cy="3039595"/>
          </a:xfrm>
          <a:prstGeom prst="wedgeRectCallout">
            <a:avLst>
              <a:gd name="adj1" fmla="val -134180"/>
              <a:gd name="adj2" fmla="val -23405"/>
            </a:avLst>
          </a:prstGeom>
          <a:solidFill>
            <a:schemeClr val="bg1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defRPr/>
            </a:pPr>
            <a:endParaRPr lang="ru-RU" sz="1800" b="0" strike="noStrike" spc="0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630781372" name="Рисунок 630781371"/>
          <p:cNvPicPr/>
          <p:nvPr/>
        </p:nvPicPr>
        <p:blipFill>
          <a:blip r:embed="rId3"/>
          <a:srcRect l="63690" t="8754" r="11799" b="6241"/>
          <a:stretch/>
        </p:blipFill>
        <p:spPr bwMode="auto">
          <a:xfrm>
            <a:off x="4994794" y="748598"/>
            <a:ext cx="3503506" cy="3039594"/>
          </a:xfrm>
          <a:prstGeom prst="rect">
            <a:avLst/>
          </a:prstGeom>
          <a:ln w="0">
            <a:noFill/>
          </a:ln>
        </p:spPr>
      </p:pic>
      <p:sp>
        <p:nvSpPr>
          <p:cNvPr id="1720435963" name=""/>
          <p:cNvSpPr txBox="1"/>
          <p:nvPr/>
        </p:nvSpPr>
        <p:spPr bwMode="auto">
          <a:xfrm flipH="0" flipV="0">
            <a:off x="187219" y="3060346"/>
            <a:ext cx="4927260" cy="3356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0" u="none" strike="noStrike" cap="none" spc="0">
                <a:solidFill>
                  <a:srgbClr val="0B4240"/>
                </a:solidFill>
                <a:latin typeface="Arial"/>
                <a:ea typeface="Arial"/>
                <a:cs typeface="Arial"/>
              </a:rPr>
              <a:t>Адаптация раздела под потребности бизнеса</a:t>
            </a:r>
            <a:endParaRPr sz="1600" b="1" i="0" u="none" strike="noStrike" cap="none" spc="0">
              <a:solidFill>
                <a:srgbClr val="0B4240"/>
              </a:solidFill>
              <a:latin typeface="Arial"/>
              <a:cs typeface="Arial"/>
            </a:endParaRPr>
          </a:p>
        </p:txBody>
      </p:sp>
      <p:pic>
        <p:nvPicPr>
          <p:cNvPr id="793283642" name="Рисунок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329889" y="3445011"/>
            <a:ext cx="2943072" cy="16326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31335683" name="Text 4"/>
          <p:cNvSpPr txBox="1"/>
          <p:nvPr/>
        </p:nvSpPr>
        <p:spPr bwMode="auto">
          <a:xfrm>
            <a:off x="187219" y="2191"/>
            <a:ext cx="8557519" cy="694800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 marL="0" indent="0" algn="l">
              <a:lnSpc>
                <a:spcPct val="114999"/>
              </a:lnSpc>
              <a:buNone/>
              <a:defRPr/>
            </a:pPr>
            <a:r>
              <a:rPr lang="ru-RU" sz="2400" b="1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Чат-бот «Помощник предпринимателя»</a:t>
            </a:r>
            <a:br>
              <a:rPr lang="en-US" sz="2400" b="1">
                <a:solidFill>
                  <a:srgbClr val="0B4240"/>
                </a:solidFill>
                <a:latin typeface="Arial"/>
                <a:ea typeface="Arial"/>
                <a:cs typeface="Arial"/>
              </a:rPr>
            </a:br>
            <a:endParaRPr lang="en-US" sz="2400"/>
          </a:p>
        </p:txBody>
      </p:sp>
      <p:sp>
        <p:nvSpPr>
          <p:cNvPr id="1448257617" name="Текст 3"/>
          <p:cNvSpPr/>
          <p:nvPr/>
        </p:nvSpPr>
        <p:spPr bwMode="auto">
          <a:xfrm flipH="0" flipV="0">
            <a:off x="187218" y="2501916"/>
            <a:ext cx="4176255" cy="1747616"/>
          </a:xfrm>
          <a:prstGeom prst="rect">
            <a:avLst/>
          </a:prstGeom>
          <a:noFill/>
        </p:spPr>
        <p:txBody>
          <a:bodyPr lIns="36000" tIns="36000" rIns="36000" bIns="36000" anchor="t">
            <a:spAutoFit/>
          </a:bodyPr>
          <a:p>
            <a:pPr algn="l">
              <a:lnSpc>
                <a:spcPct val="100000"/>
              </a:lnSpc>
              <a:spcBef>
                <a:spcPts val="797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ru-RU" sz="18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П</a:t>
            </a:r>
            <a:r>
              <a:rPr lang="ru-RU" sz="18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реимущества</a:t>
            </a:r>
            <a:endParaRPr sz="1800" b="1" i="0" u="none" strike="noStrike" cap="none" spc="0">
              <a:solidFill>
                <a:schemeClr val="tx1"/>
              </a:solidFill>
              <a:latin typeface="Calibri"/>
              <a:cs typeface="Calibri"/>
            </a:endParaRPr>
          </a:p>
          <a:p>
            <a:pPr marL="283879" marR="0" indent="-283879" algn="l">
              <a:lnSpc>
                <a:spcPct val="100000"/>
              </a:lnSpc>
              <a:spcBef>
                <a:spcPts val="797"/>
              </a:spcBef>
              <a:spcAft>
                <a:spcPts val="0"/>
              </a:spcAft>
              <a:buFont typeface="Wingdings"/>
              <a:buChar char="ü"/>
              <a:tabLst>
                <a:tab pos="0" algn="l"/>
              </a:tabLst>
              <a:defRPr/>
            </a:pPr>
            <a:r>
              <a:rPr lang="ru-RU" sz="18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работа в </a:t>
            </a:r>
            <a:r>
              <a:rPr lang="ru-RU" sz="18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защищенном</a:t>
            </a:r>
            <a:r>
              <a:rPr lang="ru-RU" sz="18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18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государственном контуре</a:t>
            </a:r>
            <a:endParaRPr lang="ru-RU" sz="1800" b="0" i="0" u="none" strike="noStrike" cap="none" spc="0">
              <a:solidFill>
                <a:schemeClr val="tx1"/>
              </a:solidFill>
              <a:latin typeface="Calibri"/>
              <a:cs typeface="Calibri"/>
            </a:endParaRPr>
          </a:p>
          <a:p>
            <a:pPr marL="283879" marR="0" indent="-283879" algn="l">
              <a:lnSpc>
                <a:spcPct val="100000"/>
              </a:lnSpc>
              <a:spcBef>
                <a:spcPts val="797"/>
              </a:spcBef>
              <a:spcAft>
                <a:spcPts val="0"/>
              </a:spcAft>
              <a:buFont typeface="Wingdings"/>
              <a:buChar char="ü"/>
              <a:tabLst>
                <a:tab pos="0" algn="l"/>
              </a:tabLst>
              <a:defRPr/>
            </a:pPr>
            <a:r>
              <a:rPr lang="ru-RU" sz="18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1,9 </a:t>
            </a:r>
            <a:r>
              <a:rPr lang="ru-RU" sz="18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сек</a:t>
            </a:r>
            <a:r>
              <a:rPr lang="ru-RU" sz="18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средняя скорость ответа</a:t>
            </a:r>
            <a:endParaRPr lang="ru-RU" sz="1800" b="0" i="0" u="none" strike="noStrike" cap="none" spc="0">
              <a:solidFill>
                <a:schemeClr val="tx1"/>
              </a:solidFill>
              <a:latin typeface="Calibri"/>
              <a:cs typeface="Calibri"/>
            </a:endParaRPr>
          </a:p>
          <a:p>
            <a:pPr marL="283879" marR="0" indent="-283879" algn="l">
              <a:lnSpc>
                <a:spcPct val="100000"/>
              </a:lnSpc>
              <a:spcBef>
                <a:spcPts val="797"/>
              </a:spcBef>
              <a:spcAft>
                <a:spcPts val="0"/>
              </a:spcAft>
              <a:buFont typeface="Wingdings"/>
              <a:buChar char="ü"/>
              <a:tabLst>
                <a:tab pos="0" algn="l"/>
              </a:tabLst>
              <a:defRPr/>
            </a:pPr>
            <a:r>
              <a:rPr lang="ru-RU" sz="18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более </a:t>
            </a:r>
            <a:r>
              <a:rPr lang="ru-RU" sz="18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10 </a:t>
            </a:r>
            <a:r>
              <a:rPr lang="ru-RU" sz="18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млн</a:t>
            </a:r>
            <a:r>
              <a:rPr lang="ru-RU" sz="18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слов в базе данных</a:t>
            </a:r>
            <a:endParaRPr lang="ru-RU" sz="1800" b="0" i="0" u="none" strike="noStrike" cap="none" spc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041067632" name=""/>
          <p:cNvSpPr txBox="1"/>
          <p:nvPr/>
        </p:nvSpPr>
        <p:spPr bwMode="auto">
          <a:xfrm flipH="0" flipV="0">
            <a:off x="4155782" y="2756796"/>
            <a:ext cx="4974322" cy="186827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indent="0" algn="l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ru-RU" b="1" strike="noStrike" spc="0">
                <a:solidFill>
                  <a:schemeClr val="tx1"/>
                </a:solidFill>
                <a:latin typeface="Arial"/>
                <a:ea typeface="Helvetica Neue"/>
              </a:rPr>
              <a:t>Результаты за 7 месяцев</a:t>
            </a:r>
            <a:endParaRPr sz="2000" b="1" strike="noStrike" spc="0">
              <a:solidFill>
                <a:schemeClr val="tx1"/>
              </a:solidFill>
              <a:latin typeface="Verdana Regular"/>
            </a:endParaRPr>
          </a:p>
          <a:p>
            <a:pPr marL="283879" indent="-283879" algn="l">
              <a:lnSpc>
                <a:spcPct val="100000"/>
              </a:lnSpc>
              <a:spcBef>
                <a:spcPts val="797"/>
              </a:spcBef>
              <a:buFont typeface="Wingdings"/>
              <a:buChar char="ü"/>
              <a:tabLst>
                <a:tab pos="0" algn="l"/>
              </a:tabLst>
              <a:defRPr/>
            </a:pPr>
            <a:r>
              <a:rPr lang="ru-RU" b="0" strike="noStrike" spc="0">
                <a:solidFill>
                  <a:schemeClr val="tx1"/>
                </a:solidFill>
                <a:latin typeface="Calibri"/>
                <a:ea typeface="Helvetica Neue"/>
              </a:rPr>
              <a:t>более </a:t>
            </a:r>
            <a:r>
              <a:rPr lang="ru-RU" b="1" strike="noStrike" spc="0">
                <a:solidFill>
                  <a:schemeClr val="tx1"/>
                </a:solidFill>
                <a:latin typeface="Calibri"/>
                <a:ea typeface="Helvetica Neue"/>
              </a:rPr>
              <a:t>7</a:t>
            </a:r>
            <a:r>
              <a:rPr lang="ru-RU" b="1" strike="noStrike" spc="0">
                <a:solidFill>
                  <a:schemeClr val="tx1"/>
                </a:solidFill>
                <a:latin typeface="Calibri"/>
                <a:ea typeface="Helvetica Neue"/>
              </a:rPr>
              <a:t> 000</a:t>
            </a:r>
            <a:r>
              <a:rPr lang="ru-RU" b="0" strike="noStrike" spc="0">
                <a:solidFill>
                  <a:schemeClr val="tx1"/>
                </a:solidFill>
                <a:latin typeface="Calibri"/>
                <a:ea typeface="Helvetica Neue"/>
              </a:rPr>
              <a:t> </a:t>
            </a:r>
            <a:r>
              <a:rPr lang="ru-RU" b="0" strike="noStrike" spc="0">
                <a:solidFill>
                  <a:schemeClr val="tx1"/>
                </a:solidFill>
                <a:latin typeface="Calibri"/>
                <a:ea typeface="Helvetica Neue"/>
              </a:rPr>
              <a:t>запросов в чат-бот</a:t>
            </a:r>
            <a:endParaRPr sz="1800" b="0" strike="noStrike" spc="0">
              <a:solidFill>
                <a:schemeClr val="tx1"/>
              </a:solidFill>
              <a:latin typeface="Verdana Regular"/>
            </a:endParaRPr>
          </a:p>
          <a:p>
            <a:pPr marL="283879" indent="-283879" algn="l">
              <a:lnSpc>
                <a:spcPct val="100000"/>
              </a:lnSpc>
              <a:spcBef>
                <a:spcPts val="797"/>
              </a:spcBef>
              <a:buFont typeface="Wingdings"/>
              <a:buChar char="ü"/>
              <a:tabLst>
                <a:tab pos="0" algn="l"/>
              </a:tabLst>
              <a:defRPr/>
            </a:pPr>
            <a:r>
              <a:rPr lang="ru-RU" b="0" strike="noStrike" spc="0">
                <a:solidFill>
                  <a:schemeClr val="tx1"/>
                </a:solidFill>
                <a:latin typeface="Calibri"/>
                <a:ea typeface="Helvetica Neue"/>
              </a:rPr>
              <a:t>на </a:t>
            </a:r>
            <a:r>
              <a:rPr lang="ru-RU" b="1" strike="noStrike" spc="0">
                <a:solidFill>
                  <a:schemeClr val="tx1"/>
                </a:solidFill>
                <a:latin typeface="Calibri"/>
                <a:ea typeface="Helvetica Neue"/>
              </a:rPr>
              <a:t>59%</a:t>
            </a:r>
            <a:r>
              <a:rPr lang="ru-RU" b="0" strike="noStrike" spc="0">
                <a:solidFill>
                  <a:schemeClr val="tx1"/>
                </a:solidFill>
                <a:latin typeface="Calibri"/>
                <a:ea typeface="Helvetica Neue"/>
              </a:rPr>
              <a:t> снизилось количество консультаций</a:t>
            </a:r>
            <a:endParaRPr sz="1800" b="0" strike="noStrike" spc="0">
              <a:solidFill>
                <a:schemeClr val="tx1"/>
              </a:solidFill>
              <a:latin typeface="Verdana Regular"/>
            </a:endParaRPr>
          </a:p>
          <a:p>
            <a:pPr marL="283879" indent="-283879" algn="l">
              <a:lnSpc>
                <a:spcPct val="100000"/>
              </a:lnSpc>
              <a:spcBef>
                <a:spcPts val="797"/>
              </a:spcBef>
              <a:buFont typeface="Wingdings"/>
              <a:buChar char="ü"/>
              <a:tabLst>
                <a:tab pos="0" algn="l"/>
              </a:tabLst>
              <a:defRPr/>
            </a:pPr>
            <a:r>
              <a:rPr lang="ru-RU" b="0" strike="noStrike" spc="0">
                <a:solidFill>
                  <a:schemeClr val="tx1"/>
                </a:solidFill>
                <a:latin typeface="Calibri"/>
                <a:ea typeface="Helvetica Neue"/>
              </a:rPr>
              <a:t>на </a:t>
            </a:r>
            <a:r>
              <a:rPr lang="ru-RU" b="1" strike="noStrike" spc="0">
                <a:solidFill>
                  <a:schemeClr val="tx1"/>
                </a:solidFill>
                <a:latin typeface="Calibri"/>
                <a:ea typeface="Helvetica Neue"/>
              </a:rPr>
              <a:t>4</a:t>
            </a:r>
            <a:r>
              <a:rPr lang="ru-RU" b="1" strike="noStrike" spc="0">
                <a:solidFill>
                  <a:schemeClr val="tx1"/>
                </a:solidFill>
                <a:latin typeface="Calibri"/>
                <a:ea typeface="Helvetica Neue"/>
              </a:rPr>
              <a:t>8%</a:t>
            </a:r>
            <a:r>
              <a:rPr lang="ru-RU" b="0" strike="noStrike" spc="0">
                <a:solidFill>
                  <a:schemeClr val="tx1"/>
                </a:solidFill>
                <a:latin typeface="Calibri"/>
                <a:ea typeface="Helvetica Neue"/>
              </a:rPr>
              <a:t> снижение выявленных нарушений</a:t>
            </a:r>
            <a:endParaRPr sz="1800" b="0" strike="noStrike" spc="0">
              <a:solidFill>
                <a:schemeClr val="tx1"/>
              </a:solidFill>
              <a:latin typeface="Verdana Regular"/>
            </a:endParaRPr>
          </a:p>
          <a:p>
            <a:pPr marL="283879" indent="-283879" algn="l">
              <a:lnSpc>
                <a:spcPct val="100000"/>
              </a:lnSpc>
              <a:spcBef>
                <a:spcPts val="797"/>
              </a:spcBef>
              <a:buFont typeface="Wingdings"/>
              <a:buChar char="ü"/>
              <a:tabLst>
                <a:tab pos="0" algn="l"/>
              </a:tabLst>
              <a:defRPr/>
            </a:pPr>
            <a:r>
              <a:rPr lang="ru-RU" b="1" strike="noStrike" spc="0">
                <a:solidFill>
                  <a:schemeClr val="tx1"/>
                </a:solidFill>
                <a:latin typeface="Calibri"/>
                <a:ea typeface="Helvetica Neue"/>
              </a:rPr>
              <a:t>95%</a:t>
            </a:r>
            <a:r>
              <a:rPr lang="ru-RU" b="0" strike="noStrike" spc="0">
                <a:solidFill>
                  <a:schemeClr val="tx1"/>
                </a:solidFill>
                <a:latin typeface="Calibri"/>
                <a:ea typeface="Helvetica Neue"/>
              </a:rPr>
              <a:t> положительных отзывов</a:t>
            </a:r>
            <a:endParaRPr sz="1800" b="0" strike="noStrike" spc="0">
              <a:solidFill>
                <a:schemeClr val="tx1"/>
              </a:solidFill>
              <a:latin typeface="Verdana Regular"/>
            </a:endParaRPr>
          </a:p>
        </p:txBody>
      </p:sp>
      <p:sp>
        <p:nvSpPr>
          <p:cNvPr id="1669856052" name=""/>
          <p:cNvSpPr txBox="1"/>
          <p:nvPr/>
        </p:nvSpPr>
        <p:spPr bwMode="auto">
          <a:xfrm flipH="0" flipV="0">
            <a:off x="187218" y="553325"/>
            <a:ext cx="8371463" cy="72654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indent="0" algn="l">
              <a:lnSpc>
                <a:spcPts val="2499"/>
              </a:lnSpc>
              <a:spcBef>
                <a:spcPts val="1000"/>
              </a:spcBef>
              <a:buNone/>
              <a:tabLst>
                <a:tab pos="0" algn="l"/>
              </a:tabLst>
              <a:defRPr/>
            </a:pPr>
            <a:r>
              <a:rPr lang="ru-RU" b="0" strike="noStrike" spc="0">
                <a:solidFill>
                  <a:schemeClr val="tx1"/>
                </a:solidFill>
                <a:latin typeface="Calibri"/>
                <a:ea typeface="Helvetica Neue"/>
              </a:rPr>
              <a:t>Диалоговый ассистент на базе большой языковой модели (LLM) </a:t>
            </a:r>
            <a:br>
              <a:rPr>
                <a:solidFill>
                  <a:schemeClr val="tx1"/>
                </a:solidFill>
              </a:rPr>
            </a:br>
            <a:r>
              <a:rPr lang="ru-RU" b="0" strike="noStrike" spc="0">
                <a:solidFill>
                  <a:schemeClr val="tx1"/>
                </a:solidFill>
                <a:latin typeface="Calibri"/>
                <a:ea typeface="Helvetica Neue"/>
              </a:rPr>
              <a:t>с интеграцией в мессенджерах Telegram, MAX </a:t>
            </a:r>
            <a:endParaRPr sz="2200" b="0" strike="noStrike" spc="0">
              <a:solidFill>
                <a:schemeClr val="tx1"/>
              </a:solidFill>
              <a:latin typeface="Verdana Regular"/>
            </a:endParaRPr>
          </a:p>
        </p:txBody>
      </p:sp>
      <p:sp modelId="{059A4427-4BF2-4301-BFEA-DE03BE4F6896}">
        <p:nvSpPr>
          <p:cNvPr id="1253363035" name=""/>
          <p:cNvSpPr/>
          <p:nvPr/>
        </p:nvSpPr>
        <p:spPr bwMode="auto">
          <a:xfrm flipH="0" flipV="0">
            <a:off x="380616" y="1280127"/>
            <a:ext cx="1174916" cy="1102916"/>
          </a:xfrm>
          <a:prstGeom prst="ellipse">
            <a:avLst/>
          </a:prstGeom>
          <a:solidFill>
            <a:srgbClr val="1150AA"/>
          </a:solidFill>
          <a:ln w="254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="horz" wrap="square" lIns="19049" tIns="19049" rIns="19049" bIns="19049" numCol="1" spcCol="1268" anchor="ctr" anchorCtr="0">
            <a:noAutofit/>
          </a:bodyPr>
          <a:lstStyle/>
          <a:p>
            <a:pPr marL="0" lvl="0" indent="0" algn="ctr" defTabSz="66674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500">
                <a:latin typeface="Calibri"/>
                <a:cs typeface="Calibri"/>
              </a:rPr>
              <a:t>запрос</a:t>
            </a:r>
            <a:br>
              <a:rPr lang="ru-RU" sz="1500">
                <a:latin typeface="Calibri"/>
                <a:cs typeface="Calibri"/>
              </a:rPr>
            </a:br>
            <a:endParaRPr lang="ru-RU" sz="800">
              <a:latin typeface="Calibri"/>
              <a:cs typeface="Calibri"/>
            </a:endParaRPr>
          </a:p>
          <a:p>
            <a:pPr marL="0" lvl="0" indent="0" algn="ctr" defTabSz="66674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500">
                <a:latin typeface="Calibri"/>
                <a:cs typeface="Calibri"/>
              </a:rPr>
              <a:t>ответ</a:t>
            </a:r>
            <a:endParaRPr/>
          </a:p>
        </p:txBody>
      </p:sp>
      <p:sp modelId="{5BBBE983-7B28-41F1-8EC9-EAF56140CA4F}">
        <p:nvSpPr>
          <p:cNvPr id="807306295" name=""/>
          <p:cNvSpPr/>
          <p:nvPr/>
        </p:nvSpPr>
        <p:spPr bwMode="auto">
          <a:xfrm rot="10801331">
            <a:off x="1621382" y="1601982"/>
            <a:ext cx="895866" cy="459207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ln>
            <a:noFill/>
          </a:ln>
          <a:effectLst/>
        </p:spPr>
        <p:style>
          <a:lnRef idx="0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rot="10800000" spcFirstLastPara="0" vert="horz" wrap="square" lIns="36000" tIns="36000" rIns="36000" bIns="36000" numCol="1" spcCol="1268" anchor="ctr" anchorCtr="0">
            <a:noAutofit/>
          </a:bodyPr>
          <a:lstStyle/>
          <a:p>
            <a:pPr marL="0" lvl="0" indent="0" algn="ctr" defTabSz="57784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1300"/>
          </a:p>
        </p:txBody>
      </p:sp>
      <p:sp modelId="{98D7E780-809A-4691-AFFA-EC103E9F81BF}">
        <p:nvSpPr>
          <p:cNvPr id="1952806292" name=""/>
          <p:cNvSpPr/>
          <p:nvPr/>
        </p:nvSpPr>
        <p:spPr bwMode="auto">
          <a:xfrm flipH="0" flipV="0">
            <a:off x="2608972" y="1280127"/>
            <a:ext cx="1362828" cy="1102916"/>
          </a:xfrm>
          <a:prstGeom prst="ellipse">
            <a:avLst/>
          </a:prstGeom>
          <a:solidFill>
            <a:srgbClr val="1150AA"/>
          </a:solidFill>
          <a:ln w="254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Overflow="overflow" horzOverflow="overflow" vert="horz" wrap="square" lIns="20319" tIns="20319" rIns="20319" bIns="20319" numCol="1" spcCol="1268" rtlCol="0" fromWordArt="0" anchor="ctr" anchorCtr="0" forceAA="0" upright="0" compatLnSpc="0">
            <a:noAutofit/>
          </a:bodyPr>
          <a:lstStyle/>
          <a:p>
            <a:pPr marL="0" lvl="0" indent="0" algn="ctr" defTabSz="71119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600">
                <a:latin typeface="Calibri"/>
                <a:cs typeface="Calibri"/>
              </a:rPr>
              <a:t>векторная база данных</a:t>
            </a:r>
            <a:endParaRPr sz="1600">
              <a:latin typeface="Calibri"/>
              <a:cs typeface="Calibri"/>
            </a:endParaRPr>
          </a:p>
        </p:txBody>
      </p:sp>
      <p:sp modelId="{394859DD-5C29-4FD8-984A-6931CBF2056F}">
        <p:nvSpPr>
          <p:cNvPr id="1333203766" name=""/>
          <p:cNvSpPr/>
          <p:nvPr/>
        </p:nvSpPr>
        <p:spPr bwMode="auto">
          <a:xfrm flipH="0" flipV="0">
            <a:off x="4996409" y="1280127"/>
            <a:ext cx="1342634" cy="1157151"/>
          </a:xfrm>
          <a:prstGeom prst="ellipse">
            <a:avLst/>
          </a:prstGeom>
          <a:solidFill>
            <a:srgbClr val="1150AA"/>
          </a:solidFill>
          <a:ln w="254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Overflow="overflow" horzOverflow="overflow" vert="horz" wrap="square" lIns="19049" tIns="19049" rIns="19049" bIns="19049" numCol="1" spcCol="1268" rtlCol="0" fromWordArt="0" anchor="ctr" anchorCtr="0" forceAA="0" upright="0" compatLnSpc="0">
            <a:noAutofit/>
          </a:bodyPr>
          <a:lstStyle/>
          <a:p>
            <a:pPr marL="0" lvl="0" indent="0" algn="ctr" defTabSz="66674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00">
                <a:latin typeface="Calibri"/>
                <a:cs typeface="Calibri"/>
              </a:rPr>
              <a:t>LLM </a:t>
            </a:r>
            <a:r>
              <a:rPr lang="ru-RU" sz="1500">
                <a:latin typeface="Calibri"/>
                <a:cs typeface="Calibri"/>
              </a:rPr>
              <a:t>ГосПромпт</a:t>
            </a:r>
            <a:endParaRPr sz="1500">
              <a:latin typeface="Calibri"/>
              <a:cs typeface="Calibri"/>
            </a:endParaRPr>
          </a:p>
        </p:txBody>
      </p:sp>
      <p:sp modelId="{F8EBA423-8F0E-426B-BFC5-A48B877FB48C}">
        <p:nvSpPr>
          <p:cNvPr id="1311509461" name=""/>
          <p:cNvSpPr/>
          <p:nvPr/>
        </p:nvSpPr>
        <p:spPr bwMode="auto">
          <a:xfrm rot="21598638">
            <a:off x="4029752" y="1601985"/>
            <a:ext cx="872454" cy="459207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ln>
            <a:noFill/>
          </a:ln>
          <a:effectLst/>
        </p:spPr>
        <p:style>
          <a:lnRef idx="0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="horz" wrap="square" lIns="36000" tIns="36000" rIns="36000" bIns="36000" numCol="1" spcCol="1268" anchor="ctr" anchorCtr="0">
            <a:noAutofit/>
          </a:bodyPr>
          <a:lstStyle/>
          <a:p>
            <a:pPr marL="0" lvl="0" indent="0" algn="ctr" defTabSz="57784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1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88563089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374936" y="674636"/>
            <a:ext cx="4037006" cy="2239507"/>
          </a:xfrm>
          <a:prstGeom prst="rect">
            <a:avLst/>
          </a:prstGeom>
        </p:spPr>
      </p:pic>
      <p:sp>
        <p:nvSpPr>
          <p:cNvPr id="10079544" name=""/>
          <p:cNvSpPr txBox="1"/>
          <p:nvPr/>
        </p:nvSpPr>
        <p:spPr bwMode="auto">
          <a:xfrm flipH="0" flipV="0">
            <a:off x="610547" y="2968805"/>
            <a:ext cx="7466128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lang="ru-RU" b="1" strike="noStrike" spc="0">
                <a:solidFill>
                  <a:srgbClr val="0B4240"/>
                </a:solidFill>
                <a:latin typeface="Arial"/>
                <a:ea typeface="Arial"/>
              </a:rPr>
              <a:t>Предложения дальнейшему по развитию</a:t>
            </a:r>
            <a:endParaRPr lang="ru-RU" sz="24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5513257" name=""/>
          <p:cNvSpPr txBox="1"/>
          <p:nvPr/>
        </p:nvSpPr>
        <p:spPr bwMode="auto">
          <a:xfrm flipH="0" flipV="0">
            <a:off x="374937" y="3334926"/>
            <a:ext cx="8759293" cy="10671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285840" marR="0" indent="-28584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/>
            </a:pPr>
            <a:r>
              <a:rPr lang="en-US" sz="16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Расширение базы знаний</a:t>
            </a:r>
            <a:endParaRPr sz="1600" b="0" i="0" u="none" strike="noStrike" cap="none" spc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285840" marR="0" indent="-28584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/>
            </a:pPr>
            <a:r>
              <a:rPr lang="en-US" sz="16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Поиск по ИНН запланированных в отношении ЮЛ обязательных профилактических визитов</a:t>
            </a:r>
            <a:endParaRPr sz="1600" b="0" i="0" u="none" strike="noStrike" cap="none" spc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285840" marR="0" indent="-28584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/>
            </a:pPr>
            <a:r>
              <a:rPr lang="en-US" sz="16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Создание программного обеспечения для расчёта и визуализации индикаторов риска на базе ИИ </a:t>
            </a:r>
            <a:r>
              <a:rPr lang="en-US" sz="16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в рамках проекта «ГосПром</a:t>
            </a:r>
            <a:r>
              <a:rPr lang="en-US" sz="16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пт».</a:t>
            </a:r>
            <a:endParaRPr sz="1600" b="0" i="0" u="none" strike="noStrike" cap="none" spc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797925957" name=""/>
          <p:cNvSpPr txBox="1"/>
          <p:nvPr/>
        </p:nvSpPr>
        <p:spPr bwMode="auto">
          <a:xfrm flipH="0" flipV="0">
            <a:off x="440776" y="209850"/>
            <a:ext cx="6186137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i="0" u="none" strike="noStrike" cap="none" spc="0">
                <a:solidFill>
                  <a:srgbClr val="0B4240"/>
                </a:solidFill>
                <a:latin typeface="Arial"/>
                <a:ea typeface="Arial"/>
                <a:cs typeface="Arial"/>
              </a:rPr>
              <a:t>Адаптация раздела под потребности бизнеса</a:t>
            </a:r>
            <a:endParaRPr lang="ru-RU" sz="1800" b="1" i="0" u="none" strike="noStrike" cap="none" spc="0">
              <a:solidFill>
                <a:srgbClr val="0B424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Р7-Офис/2025.2.2.831</Application>
  <DocSecurity>0</DocSecurity>
  <PresentationFormat>Экран (16:9)</PresentationFormat>
  <Paragraphs>0</Paragraphs>
  <Slides>4</Slides>
  <Notes>4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Theme 1</vt:lpstr>
      <vt:lpstr>Slide 1</vt:lpstr>
      <vt:lpstr>Slide 2</vt:lpstr>
      <vt:lpstr>Slide 3</vt:lpstr>
      <vt:lpstr>Slide 4</vt:lpstr>
    </vt:vector>
  </TitlesOfParts>
  <Manager/>
  <Company>PptxGenJS</Company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keywords/>
  <dc:description/>
  <dc:identifier/>
  <dc:language/>
  <cp:lastModifiedBy>daminova</cp:lastModifiedBy>
  <cp:revision>29</cp:revision>
  <dcterms:created xsi:type="dcterms:W3CDTF">2025-12-02T12:01:34Z</dcterms:created>
  <dcterms:modified xsi:type="dcterms:W3CDTF">2026-02-02T14:27:22Z</dcterms:modified>
  <cp:category/>
  <cp:contentStatus/>
  <cp:version/>
</cp:coreProperties>
</file>