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95" r:id="rId3"/>
    <p:sldId id="296" r:id="rId4"/>
    <p:sldId id="318" r:id="rId5"/>
    <p:sldId id="302" r:id="rId6"/>
    <p:sldId id="319" r:id="rId7"/>
    <p:sldId id="320" r:id="rId8"/>
    <p:sldId id="258" r:id="rId9"/>
  </p:sldIdLst>
  <p:sldSz cx="12192000" cy="6858000"/>
  <p:notesSz cx="6810375" cy="9942513"/>
  <p:embeddedFontLst>
    <p:embeddedFont>
      <p:font typeface="Panton" panose="020B0604020202020204" charset="0"/>
      <p:regular r:id="rId12"/>
      <p:bold r:id="rId13"/>
      <p:italic r:id="rId14"/>
      <p:boldItalic r:id="rId15"/>
    </p:embeddedFont>
    <p:embeddedFont>
      <p:font typeface="PP Pangram Sans Semibold" panose="020B0604020202020204" charset="-52"/>
      <p:regular r:id="rId16"/>
    </p:embeddedFont>
    <p:embeddedFont>
      <p:font typeface="Panton Bold" panose="020B0604020202020204" charset="0"/>
      <p:bold r:id="rId17"/>
    </p:embeddedFont>
    <p:embeddedFont>
      <p:font typeface="Bahnschrift SemiLight" panose="020B0502040204020203" pitchFamily="34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Bold" panose="020B0604020202020204" charset="0"/>
      <p:bold r:id="rId25"/>
    </p:embeddedFont>
    <p:embeddedFont>
      <p:font typeface="Panton SemiBold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673" userDrawn="1">
          <p15:clr>
            <a:srgbClr val="A4A3A4"/>
          </p15:clr>
        </p15:guide>
        <p15:guide id="10" orient="horz" pos="3986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4" pos="5166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2"/>
    <a:srgbClr val="C2250F"/>
    <a:srgbClr val="2B328A"/>
    <a:srgbClr val="B7E5FF"/>
    <a:srgbClr val="E73136"/>
    <a:srgbClr val="E9EEF1"/>
    <a:srgbClr val="E53014"/>
    <a:srgbClr val="F5F5F5"/>
    <a:srgbClr val="F8F8F8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3971" autoAdjust="0"/>
  </p:normalViewPr>
  <p:slideViewPr>
    <p:cSldViewPr snapToGrid="0">
      <p:cViewPr>
        <p:scale>
          <a:sx n="66" d="100"/>
          <a:sy n="66" d="100"/>
        </p:scale>
        <p:origin x="-2514" y="-1164"/>
      </p:cViewPr>
      <p:guideLst>
        <p:guide orient="horz" pos="323"/>
        <p:guide orient="horz" pos="913"/>
        <p:guide orient="horz" pos="3986"/>
        <p:guide orient="horz" pos="3589"/>
        <p:guide pos="325"/>
        <p:guide pos="7333"/>
        <p:guide pos="7673"/>
        <p:guide pos="516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07436-7B2F-4DEE-91F2-474715898BA1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F7B80-AFF6-4B89-874A-FC878A322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2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AE1-CB73-422B-BD26-8924DFB4FF53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73-942C-4C9A-980A-61C61D02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3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4FC310-3F69-862E-8F69-E8011688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85F7B4-08AD-F0C5-1831-D0B6EC29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B81917-AFF4-5445-7A99-F00068D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31E5-504E-48DE-988B-09EC9C101D40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503BC6-C4B5-6742-CFEA-29A700CB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902935-EEED-137D-108A-84E0EA4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3CA2E-27EF-54DB-3593-D349D8A9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C61E8A-D528-3155-052B-4AC220E9E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2E497B-0DD3-53AB-2E8F-501DF0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58A-62BB-4182-A03E-A8C5F19E183D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37103-815C-4320-3B1A-EA59D678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73278-A8B8-B660-2927-A2CECA0C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683B07-6EBD-C4F9-8018-0A0AB41D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96C346-7E02-21F4-1703-CF89F0E1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374E34-E92B-0A57-FD95-54A97966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38DA-5D0A-4DC8-A3E7-EC26768EBBD1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EDB9F-CD4B-61CC-3A7C-717FBB4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29856C-83EB-C3EE-6890-C2B7D37C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6E31-28DF-4ECD-8F9D-B49A78E126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3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b="63697"/>
          <a:stretch/>
        </p:blipFill>
        <p:spPr>
          <a:xfrm>
            <a:off x="3348196" y="5658701"/>
            <a:ext cx="8834930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152" t="93713" r="1318"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28473ADB-510C-2812-D343-F5CE561D4D83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130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64F-FA7E-494A-B9FA-26E978F48E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152E-BBF1-421B-85C0-AC9CB5AF65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9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B17-A585-4B44-9574-10C44C26EC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5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5DD8-1A1E-486F-A8B8-59EDC69B1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0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1D9-F559-41B3-AA21-CCC5DEDEC0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44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36E-04B1-40D5-995D-5F0A224B8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F72F2-018A-04C1-BA33-9A0E8DD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BE7FA1-5079-9E4D-1980-51542081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18D7BF-2FED-1ABC-F0BB-8D74C1F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59-BEBF-426A-A814-E56E3ADCC01E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0D6188-BEB0-2F43-640C-90DD442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CB6C34-A035-7983-D32A-29CB4CC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BD46-D617-45FC-952B-E7F22BD2A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0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833-DD1E-4BFB-81B7-1C63BED2D8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6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8B52-A3EA-4A53-91D4-D7F5D55BDC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45ACE-7DB2-6CBB-87C3-88A718E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F189B-0747-C2BE-47D3-B5591DFB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1CA8C-9C55-4617-5A9C-B1F8B7AD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FCA5-1448-4F73-A216-768C8E8CD66D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CA4566-9E00-5F4E-A524-20F6FCF7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7F1780-C7D6-76F5-E36B-467156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97478-E2A1-FF23-AB22-E52D9CF5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B6E14-441D-865B-02F2-6FE7540C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ACC2FD-2A5F-CB0A-47AE-384AF25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653AB-6D58-5A3F-7EBE-8D6DBF82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D0A-EC78-43B8-B07B-3138E178FABD}" type="datetime1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436656-1987-DDBE-B1DB-80155B81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B2EB3-B9BE-363F-6212-DEB51CA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73456-5958-0202-400B-0974B76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6532D8-2C93-C9FE-D0BA-3AE5A60D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7F449C-AB1F-AC25-CD2F-5966291B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37ADAD-DDCF-D4F0-3535-003674248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E71127-3400-24E1-DB21-C6098FB3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2B23AC-1098-B554-B70F-9588730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487D-F1AD-4001-B208-9EE635CC82C5}" type="datetime1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9DE113-6124-689F-8DFF-C32F49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15571E-646C-77DD-D2CE-73CCB4F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E383D-4ABD-AF1F-8B84-74D16A3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9B1EB7-BA4E-55B1-480B-6BA6CD0B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6E0-701D-4E7B-ADEB-D7B20CD27859}" type="datetime1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5C792A-5C2C-2F0C-4CB5-173BC87F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CF4CCC-60CE-054E-A79A-7EB13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23870A-FB14-D09F-DD31-40A29D5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5C4-A02F-41C3-89FD-87F25884623C}" type="datetime1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C207933-59DD-585D-CCD0-7368DA64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2952B5-EE1C-F8D9-8CBC-D2BEA7A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7E1F-F457-03A6-93B3-CF861C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4247E-1978-A304-CDD9-6F897473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5448D5-E712-E198-0949-67330DCB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22C446-D795-C6FB-8BFF-7CF98281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89E2-1DD4-4F21-B272-CBF6C3FE5306}" type="datetime1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AFE95-D46F-F1EF-C7C0-57241FD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A1449-C5EB-0F7D-93D0-2B9CBBE5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E6E34-C419-D4B8-C7DF-572A5A7B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145E33-B43A-50B9-2E49-F84FDABCA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047F0C-F08E-095D-AD53-D073BEC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F1921D-4F31-237D-87D8-B925C6F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5D5-A44C-4971-92A3-1501A0886FF4}" type="datetime1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2C09CB-9856-6BC1-44AA-676FCA9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56669-4CCC-9DE0-17F8-6DD9F3FB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C9D8F-308B-4B51-0A89-906B3F3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A06644-10A2-162E-BD78-D73024F4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BDFAC-7119-7A03-4AD8-B23BFFC4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65CF-51D7-4AB6-B0F4-16B90EFB608F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C22CBD-C49B-3AEA-1C6A-7278FB29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DCF0A-567B-FC8C-510A-53E058FD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91A4-3B6D-4067-A3EB-CF12FAFCF2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6.png"/><Relationship Id="rId4" Type="http://schemas.openxmlformats.org/officeDocument/2006/relationships/image" Target="../media/image12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xmlns="" id="{55628F9E-C0AA-9EE9-4B1D-01223002A1E5}"/>
              </a:ext>
            </a:extLst>
          </p:cNvPr>
          <p:cNvSpPr/>
          <p:nvPr/>
        </p:nvSpPr>
        <p:spPr>
          <a:xfrm rot="1533917">
            <a:off x="7784409" y="4565098"/>
            <a:ext cx="5647115" cy="3468144"/>
          </a:xfrm>
          <a:prstGeom prst="triangle">
            <a:avLst>
              <a:gd name="adj" fmla="val 668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8AA3C-A3F3-0929-C326-739AA7CC8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005" y="2913239"/>
            <a:ext cx="11867323" cy="214288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О старте </a:t>
            </a:r>
            <a:r>
              <a:rPr lang="ru-RU" sz="36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приема </a:t>
            </a:r>
            <a:r>
              <a:rPr lang="ru-RU" sz="36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заявок на </a:t>
            </a:r>
            <a:r>
              <a:rPr lang="ru-RU" sz="36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третий </a:t>
            </a:r>
            <a:r>
              <a:rPr lang="ru-RU" sz="36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конкурс «Кубок Губернатора «Лучший шеф-повар 47-региона»</a:t>
            </a:r>
          </a:p>
        </p:txBody>
      </p:sp>
      <p:pic>
        <p:nvPicPr>
          <p:cNvPr id="1026" name="Picture 2" descr="Герб Ленинградской област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" y="812556"/>
            <a:ext cx="1095003" cy="12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393005" y="5839530"/>
            <a:ext cx="9698769" cy="919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3600" dirty="0">
              <a:solidFill>
                <a:srgbClr val="1081C5"/>
              </a:solidFill>
              <a:latin typeface="Panton" panose="000005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58775" y="2077152"/>
            <a:ext cx="7491153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000" b="1" kern="0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Комитет по развитию малого, среднего бизнеса </a:t>
            </a:r>
          </a:p>
          <a:p>
            <a:pPr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000" b="1" kern="0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и потребительского рынка</a:t>
            </a:r>
          </a:p>
          <a:p>
            <a:pPr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000" b="1" kern="0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Ленинградской области                                                                </a:t>
            </a:r>
          </a:p>
          <a:p>
            <a:endParaRPr lang="ru-RU" sz="1600" kern="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885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>
                <a:latin typeface="Bahnschrift SemiLight" panose="020B0502040204020203" pitchFamily="34" charset="0"/>
              </a:rPr>
              <a:t>Подача заявок на конкурс</a:t>
            </a:r>
          </a:p>
        </p:txBody>
      </p:sp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752475" cy="365125"/>
          </a:xfrm>
        </p:spPr>
        <p:txBody>
          <a:bodyPr lIns="0" tIns="0" rIns="0" bIns="0"/>
          <a:lstStyle/>
          <a:p>
            <a:fld id="{544501B5-3382-4675-85FB-44706BBCC97F}" type="slidenum">
              <a:rPr lang="ru-RU" sz="2000">
                <a:solidFill>
                  <a:schemeClr val="bg1"/>
                </a:solidFill>
                <a:latin typeface="Panton SemiBold" panose="020B0604020202020204" charset="-52"/>
              </a:rPr>
              <a:pPr/>
              <a:t>2</a:t>
            </a:fld>
            <a:endParaRPr lang="ru-RU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Герб Ленинградской област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" y="812556"/>
            <a:ext cx="1095003" cy="12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t="6772" r="29969" b="10949"/>
          <a:stretch/>
        </p:blipFill>
        <p:spPr bwMode="auto">
          <a:xfrm>
            <a:off x="10153806" y="407355"/>
            <a:ext cx="1774508" cy="20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365;p41"/>
          <p:cNvSpPr txBox="1"/>
          <p:nvPr/>
        </p:nvSpPr>
        <p:spPr>
          <a:xfrm>
            <a:off x="3783534" y="1232729"/>
            <a:ext cx="8429625" cy="3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ВСЕ АДМИНИСТРАЦИИ НАПРАВЛЯЮТ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ЗАЯВКУ 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ОТ </a:t>
            </a:r>
            <a:r>
              <a:rPr lang="ru-RU" sz="24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РАЙОНА 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до 18.04.2025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для участия команды</a:t>
            </a:r>
            <a:endParaRPr lang="ru-RU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В КОМАНДУ ВХОДИТ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3 ЧЕЛОВЕКА: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1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. ШЕФ-ПОВАР (основной участник)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2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. ПОМОЩНИК (СУ-ШЕФ)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3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ЮНИОР (СТУДЕНТ ОБРАЗОВАТЕЛЬНОГО УРЕЖДЕНИЯ)</a:t>
            </a: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lvl="0"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Дата совещания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с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организаторами конкурса, администрациями, участниками команд для уточнения всех технических вопросов проведения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конкурса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УТОЧНЯЕТСЯ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(будет направлена дополнительно)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2119086" y="1332143"/>
            <a:ext cx="1451428" cy="111858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133600" y="2955029"/>
            <a:ext cx="1451428" cy="111858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119086" y="4677329"/>
            <a:ext cx="1451428" cy="111858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 smtClean="0">
                <a:latin typeface="Bahnschrift SemiLight" panose="020B0502040204020203" pitchFamily="34" charset="0"/>
              </a:rPr>
              <a:t>Заявка на участие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752475" cy="365125"/>
          </a:xfrm>
        </p:spPr>
        <p:txBody>
          <a:bodyPr lIns="0" tIns="0" rIns="0" bIns="0"/>
          <a:lstStyle/>
          <a:p>
            <a:fld id="{544501B5-3382-4675-85FB-44706BBCC97F}" type="slidenum">
              <a:rPr lang="ru-RU" sz="2000">
                <a:solidFill>
                  <a:schemeClr val="bg1"/>
                </a:solidFill>
                <a:latin typeface="Panton SemiBold" panose="020B0604020202020204" charset="-52"/>
              </a:rPr>
              <a:pPr/>
              <a:t>3</a:t>
            </a:fld>
            <a:endParaRPr lang="ru-RU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Герб Ленинградской област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" y="812556"/>
            <a:ext cx="1095003" cy="12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t="6772" r="29969" b="10949"/>
          <a:stretch/>
        </p:blipFill>
        <p:spPr bwMode="auto">
          <a:xfrm>
            <a:off x="10153806" y="407355"/>
            <a:ext cx="1774508" cy="20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4934"/>
              </p:ext>
            </p:extLst>
          </p:nvPr>
        </p:nvGraphicFramePr>
        <p:xfrm>
          <a:off x="2119085" y="936228"/>
          <a:ext cx="7765143" cy="4999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638"/>
                <a:gridCol w="7124505"/>
              </a:tblGrid>
              <a:tr h="70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Наименование, ИНН организации, где осуществляет деятельность шеф-повар (далее – основной участник)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и возраст основного участника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Телефон, </a:t>
                      </a:r>
                      <a:r>
                        <a:rPr lang="en-US" sz="1800">
                          <a:effectLst/>
                        </a:rPr>
                        <a:t>e</a:t>
                      </a:r>
                      <a:r>
                        <a:rPr lang="ru-RU" sz="1800">
                          <a:effectLst/>
                        </a:rPr>
                        <a:t>-</a:t>
                      </a:r>
                      <a:r>
                        <a:rPr lang="en-US" sz="1800">
                          <a:effectLst/>
                        </a:rPr>
                        <a:t>mail</a:t>
                      </a:r>
                      <a:r>
                        <a:rPr lang="ru-RU" sz="1800">
                          <a:effectLst/>
                        </a:rPr>
                        <a:t> основного участника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Образование, курсы, опыт участия в профессиональных конкурсах, опыт работы основного участника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Наименование, ИНН организации, где осуществляет деятельность помощник - повар (далее – помощник)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и возраст помощника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Телефон, </a:t>
                      </a:r>
                      <a:r>
                        <a:rPr lang="en-US" sz="1800">
                          <a:effectLst/>
                        </a:rPr>
                        <a:t>e</a:t>
                      </a:r>
                      <a:r>
                        <a:rPr lang="ru-RU" sz="1800">
                          <a:effectLst/>
                        </a:rPr>
                        <a:t>-</a:t>
                      </a:r>
                      <a:r>
                        <a:rPr lang="en-US" sz="1800">
                          <a:effectLst/>
                        </a:rPr>
                        <a:t>mail </a:t>
                      </a:r>
                      <a:r>
                        <a:rPr lang="ru-RU" sz="1800">
                          <a:effectLst/>
                        </a:rPr>
                        <a:t>помощника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и возраст помощника - юниора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Наименование, ИНН организации, где осуществляет деятельность (место учебы) помощник - юниор (далее – юниор)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и возраст юниор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ФИО, телефон, </a:t>
                      </a:r>
                      <a:r>
                        <a:rPr lang="en-US" sz="1800" dirty="0">
                          <a:effectLst/>
                        </a:rPr>
                        <a:t>e</a:t>
                      </a:r>
                      <a:r>
                        <a:rPr lang="ru-RU" sz="180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mail </a:t>
                      </a:r>
                      <a:r>
                        <a:rPr lang="ru-RU" sz="1800" dirty="0">
                          <a:effectLst/>
                        </a:rPr>
                        <a:t>уполномоченного представителя администрации МР ЛО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9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60478" y="6393363"/>
            <a:ext cx="2660072" cy="365125"/>
          </a:xfrm>
        </p:spPr>
        <p:txBody>
          <a:bodyPr/>
          <a:lstStyle/>
          <a:p>
            <a:fld id="{D510D72B-6434-DC4A-A382-951B0FCB8A9C}" type="slidenum">
              <a:rPr lang="x-none" sz="2000" smtClean="0">
                <a:solidFill>
                  <a:schemeClr val="bg1"/>
                </a:solidFill>
                <a:latin typeface="Panton SemiBold" panose="020B0604020202020204" charset="-52"/>
              </a:rPr>
              <a:pPr/>
              <a:t>4</a:t>
            </a:fld>
            <a:endParaRPr lang="x-none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84257" y="3000648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384257" y="4743156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84257" y="5553005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 smtClean="0">
                <a:latin typeface="Bahnschrift SemiLight" panose="020B0502040204020203" pitchFamily="34" charset="0"/>
              </a:rPr>
              <a:t>РЕГЛАМЕНТ КОНКУРСА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571" y="1000392"/>
            <a:ext cx="111034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К участию в соревнованиях допускаются участники, предъявившие на момент регистрации команды копию действующей </a:t>
            </a:r>
            <a:r>
              <a:rPr lang="ru-RU" sz="24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медицинской книжки и предъявившие </a:t>
            </a:r>
            <a:r>
              <a:rPr lang="ru-RU" sz="2400" b="1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на момент начала соревнования её действующий оригинал</a:t>
            </a:r>
          </a:p>
          <a:p>
            <a:endParaRPr lang="ru-RU" sz="2400" dirty="0" smtClean="0"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ОБОРУДОВАНИЕ </a:t>
            </a:r>
            <a:endParaRPr lang="ru-RU" sz="2400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Участникам предоставляются индивидуальные рабочие места, оснащенные одинаковым набором оборудования: производственные столы, конвекционная печь, индукционная плита, холодильный шкаф, блендер, сбивальная машина-миксер, а также морозильные шкафы (для общего пользования). </a:t>
            </a:r>
            <a:endParaRPr lang="ru-RU" sz="2400" dirty="0" smtClean="0">
              <a:solidFill>
                <a:srgbClr val="2B328A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Все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дополнительное оборудование участники могут привозить с собой, по предварительному согласованию с Оргкомитетом. </a:t>
            </a: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Полный список оборудования индивидуального рабочего места и оборудования общей зоны предоставляется всем </a:t>
            </a:r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                                    участникам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дополнительно</a:t>
            </a:r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.</a:t>
            </a:r>
            <a:endParaRPr lang="ru-RU" sz="2400" dirty="0">
              <a:solidFill>
                <a:srgbClr val="2B328A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5900" y="2873829"/>
            <a:ext cx="11874500" cy="1869327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215900" y="4743156"/>
            <a:ext cx="11874500" cy="699701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215900" y="5442857"/>
            <a:ext cx="11874500" cy="118984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Google Shape;10797;p70"/>
          <p:cNvGrpSpPr/>
          <p:nvPr/>
        </p:nvGrpSpPr>
        <p:grpSpPr>
          <a:xfrm>
            <a:off x="384257" y="323238"/>
            <a:ext cx="627279" cy="754946"/>
            <a:chOff x="3127598" y="1513234"/>
            <a:chExt cx="289714" cy="347593"/>
          </a:xfrm>
          <a:solidFill>
            <a:schemeClr val="bg1"/>
          </a:solidFill>
        </p:grpSpPr>
        <p:sp>
          <p:nvSpPr>
            <p:cNvPr id="31" name="Google Shape;10798;p70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99;p70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800;p70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801;p70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02;p70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36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60478" y="6393363"/>
            <a:ext cx="2660072" cy="365125"/>
          </a:xfrm>
        </p:spPr>
        <p:txBody>
          <a:bodyPr/>
          <a:lstStyle/>
          <a:p>
            <a:fld id="{D510D72B-6434-DC4A-A382-951B0FCB8A9C}" type="slidenum">
              <a:rPr lang="x-none" sz="2000" smtClean="0">
                <a:solidFill>
                  <a:schemeClr val="bg1"/>
                </a:solidFill>
                <a:latin typeface="Panton SemiBold" panose="020B0604020202020204" charset="-52"/>
              </a:rPr>
              <a:pPr/>
              <a:t>5</a:t>
            </a:fld>
            <a:endParaRPr lang="x-none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215900" y="1411217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215900" y="3716654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215900" y="2946400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215900" y="4420369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215900" y="5197213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 smtClean="0">
                <a:latin typeface="Bahnschrift SemiLight" panose="020B0502040204020203" pitchFamily="34" charset="0"/>
              </a:rPr>
              <a:t>РЕГЛАМЕНТ КОНКУРСА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571" y="1000392"/>
            <a:ext cx="11103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ПОСУДА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И ИНВЕНТАРЬ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На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время проведения соревнований участникам предоставляется кухонная посуда и инвентарь: доски, сотейники, сковороды, миски. Участникам разрешается приносить собственный мелкий инвентарь и личный профессиональный инструмент. 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Приготовленные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блюда в обязательном порядке подаются и демонстрируются на тарелке диаметром не менее 27 см белого цвета.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Оргкомитет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предоставляет участникам средства для уборки кухни (моющие и чистящие средства, губки, перчатки, мусорные мешки и пр.). 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Участник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несет материальную ответственность за пропавший и поврежденный инвентарь и посуду. 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Участники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используют собственные ножи. </a:t>
            </a: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Полный список инвентаря и инструментов индивидуального рабочего места предоставляется всем участникам дополнительно.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33514" y="1364343"/>
            <a:ext cx="12058486" cy="1582057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33514" y="2953429"/>
            <a:ext cx="12058486" cy="71868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133514" y="3687397"/>
            <a:ext cx="12058486" cy="71868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33514" y="4420369"/>
            <a:ext cx="12058486" cy="71868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33514" y="5139055"/>
            <a:ext cx="12058486" cy="112431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Google Shape;10797;p70"/>
          <p:cNvGrpSpPr/>
          <p:nvPr/>
        </p:nvGrpSpPr>
        <p:grpSpPr>
          <a:xfrm>
            <a:off x="384257" y="323238"/>
            <a:ext cx="627279" cy="754946"/>
            <a:chOff x="3127598" y="1513234"/>
            <a:chExt cx="289714" cy="347593"/>
          </a:xfrm>
          <a:solidFill>
            <a:schemeClr val="bg1"/>
          </a:solidFill>
        </p:grpSpPr>
        <p:sp>
          <p:nvSpPr>
            <p:cNvPr id="24" name="Google Shape;10798;p70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99;p70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800;p70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801;p70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802;p70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84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60478" y="6393363"/>
            <a:ext cx="2660072" cy="365125"/>
          </a:xfrm>
        </p:spPr>
        <p:txBody>
          <a:bodyPr/>
          <a:lstStyle/>
          <a:p>
            <a:fld id="{D510D72B-6434-DC4A-A382-951B0FCB8A9C}" type="slidenum">
              <a:rPr lang="x-none" sz="2000" smtClean="0">
                <a:solidFill>
                  <a:schemeClr val="bg1"/>
                </a:solidFill>
                <a:latin typeface="Panton SemiBold" panose="020B0604020202020204" charset="-52"/>
              </a:rPr>
              <a:pPr/>
              <a:t>6</a:t>
            </a:fld>
            <a:endParaRPr lang="x-none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46789" y="3312547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384257" y="4743156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84257" y="5553005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 smtClean="0">
                <a:latin typeface="Bahnschrift SemiLight" panose="020B0502040204020203" pitchFamily="34" charset="0"/>
              </a:rPr>
              <a:t>РЕГЛАМЕНТ КОНКУРСА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571" y="1000392"/>
            <a:ext cx="111034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ТАЙМИНГ </a:t>
            </a:r>
            <a:endParaRPr lang="ru-RU" sz="2400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Соревнования проводятся,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на основании графика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, в номинации «Лучший шеф-повар» с дегустацией. </a:t>
            </a: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Каждая команда должна в течение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90 минут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приготовить блюда с использованием обязательных продуктов в общей тематике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«Семейный обед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»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(4 порции: 3 для дегустации жюри, 1 для демонстрации зрителям) </a:t>
            </a:r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: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1. Закуска -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обязательные продукты: 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печень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куриная, клюква 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свежемороженая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2.  Основное блюдо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обязательные продукты: судак (филе), 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картофель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3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.  Десерт </a:t>
            </a:r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обязательные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продукты: яблоки, мёд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На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выполнение конкурсного задания каждой команде отводится 90 минут. Команды стартуют с 10-минутным интервалом.  </a:t>
            </a: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Все 3 блюда должны быть поданы командой одновременно </a:t>
            </a:r>
            <a:endParaRPr lang="ru-RU" sz="2400" dirty="0" smtClean="0">
              <a:solidFill>
                <a:srgbClr val="2B328A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ровно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через 90 минут. Представитель команды делает </a:t>
            </a:r>
            <a:endParaRPr lang="ru-RU" sz="2400" dirty="0" smtClean="0">
              <a:solidFill>
                <a:srgbClr val="2B328A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презентацию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блюда перед жюри в течение 2 минут. 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5900" y="3252648"/>
            <a:ext cx="11874500" cy="1490508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215900" y="4743156"/>
            <a:ext cx="11874500" cy="699701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215900" y="5442857"/>
            <a:ext cx="11874500" cy="118984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oogle Shape;10797;p70"/>
          <p:cNvGrpSpPr/>
          <p:nvPr/>
        </p:nvGrpSpPr>
        <p:grpSpPr>
          <a:xfrm>
            <a:off x="384257" y="323238"/>
            <a:ext cx="627279" cy="754946"/>
            <a:chOff x="3127598" y="1513234"/>
            <a:chExt cx="289714" cy="347593"/>
          </a:xfrm>
          <a:solidFill>
            <a:schemeClr val="bg1"/>
          </a:solidFill>
        </p:grpSpPr>
        <p:sp>
          <p:nvSpPr>
            <p:cNvPr id="13" name="Google Shape;10798;p70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799;p70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800;p70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801;p70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802;p70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47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713CE3-5D2F-29EE-BC9B-DFBD8CCA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4287" y="6419850"/>
            <a:ext cx="12220575" cy="478930"/>
          </a:xfrm>
          <a:prstGeom prst="rect">
            <a:avLst/>
          </a:prstGeom>
        </p:spPr>
      </p:pic>
      <p:sp>
        <p:nvSpPr>
          <p:cNvPr id="125" name="Рисунок 99">
            <a:extLst>
              <a:ext uri="{FF2B5EF4-FFF2-40B4-BE49-F238E27FC236}">
                <a16:creationId xmlns:a16="http://schemas.microsoft.com/office/drawing/2014/main" xmlns="" id="{76C07867-3385-4E92-1414-EC149EA4A99B}"/>
              </a:ext>
            </a:extLst>
          </p:cNvPr>
          <p:cNvSpPr/>
          <p:nvPr/>
        </p:nvSpPr>
        <p:spPr>
          <a:xfrm rot="10800000">
            <a:off x="8842559" y="-1"/>
            <a:ext cx="4937631" cy="8552031"/>
          </a:xfrm>
          <a:custGeom>
            <a:avLst/>
            <a:gdLst>
              <a:gd name="connsiteX0" fmla="*/ 888206 w 888206"/>
              <a:gd name="connsiteY0" fmla="*/ 1538383 h 1538382"/>
              <a:gd name="connsiteX1" fmla="*/ 0 w 888206"/>
              <a:gd name="connsiteY1" fmla="*/ 1538383 h 1538382"/>
              <a:gd name="connsiteX2" fmla="*/ 0 w 888206"/>
              <a:gd name="connsiteY2" fmla="*/ 0 h 1538382"/>
              <a:gd name="connsiteX3" fmla="*/ 888206 w 888206"/>
              <a:gd name="connsiteY3" fmla="*/ 1538383 h 15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206" h="1538382">
                <a:moveTo>
                  <a:pt x="888206" y="1538383"/>
                </a:moveTo>
                <a:lnTo>
                  <a:pt x="0" y="1538383"/>
                </a:lnTo>
                <a:lnTo>
                  <a:pt x="0" y="0"/>
                </a:lnTo>
                <a:lnTo>
                  <a:pt x="888206" y="1538383"/>
                </a:lnTo>
                <a:close/>
              </a:path>
            </a:pathLst>
          </a:custGeom>
          <a:solidFill>
            <a:srgbClr val="2B328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1227665"/>
            <a:ext cx="6607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6B90A6-19AD-6779-E767-E40C5DD8D3FD}"/>
              </a:ext>
            </a:extLst>
          </p:cNvPr>
          <p:cNvSpPr txBox="1"/>
          <p:nvPr/>
        </p:nvSpPr>
        <p:spPr>
          <a:xfrm>
            <a:off x="515938" y="2496041"/>
            <a:ext cx="868521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6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КОМИТЕТ ПО РАЗВИТИЮ МАЛОГО, СРЕДНЕГО БИЗНЕСА И ПОТРЕБИТЕЛЬСКОГО РЫНКА ЛЕНИНГРАДСКОЙ </a:t>
            </a:r>
            <a:r>
              <a:rPr lang="ru-RU" sz="1600" dirty="0" smtClean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ОБЛАСТИ</a:t>
            </a:r>
          </a:p>
          <a:p>
            <a:endParaRPr lang="ru-RU" sz="1400" dirty="0">
              <a:solidFill>
                <a:srgbClr val="007DC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ru-RU" sz="1400" dirty="0" smtClean="0">
              <a:solidFill>
                <a:srgbClr val="007DC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algn="ctr"/>
            <a:endParaRPr lang="ru-RU" sz="1600" dirty="0">
              <a:solidFill>
                <a:srgbClr val="007DC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algn="ctr"/>
            <a:r>
              <a:rPr lang="ru-RU" sz="18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_____________Мы </a:t>
            </a:r>
            <a:r>
              <a:rPr lang="ru-RU" sz="18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в социальных сетях </a:t>
            </a:r>
            <a:r>
              <a:rPr lang="ru-RU" sz="18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___________________</a:t>
            </a:r>
            <a:endParaRPr lang="ru-RU" sz="1800" dirty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  <a:p>
            <a:pPr algn="ctr"/>
            <a:endParaRPr lang="ru-RU" sz="1800" dirty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  <a:p>
            <a:pPr algn="ctr"/>
            <a:r>
              <a:rPr lang="ru-RU" sz="1200" b="1" dirty="0" err="1" smtClean="0"/>
              <a:t>Вконтакте</a:t>
            </a:r>
            <a:r>
              <a:rPr lang="ru-RU" sz="1200" b="1" dirty="0" smtClean="0"/>
              <a:t>                                                         </a:t>
            </a:r>
            <a:r>
              <a:rPr lang="en-US" sz="1200" b="1" dirty="0" smtClean="0"/>
              <a:t>Telegram</a:t>
            </a:r>
            <a:r>
              <a:rPr lang="ru-RU" sz="1200" b="1" dirty="0" smtClean="0"/>
              <a:t>                                                    </a:t>
            </a:r>
            <a:r>
              <a:rPr lang="ru-RU" sz="1200" b="1" dirty="0"/>
              <a:t>Одноклассники</a:t>
            </a:r>
          </a:p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3" name="Номер слайда 44">
            <a:extLst>
              <a:ext uri="{FF2B5EF4-FFF2-40B4-BE49-F238E27FC236}">
                <a16:creationId xmlns:a16="http://schemas.microsoft.com/office/drawing/2014/main" xmlns="" id="{0287CD00-EE81-2492-5773-690C02F2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419850"/>
            <a:ext cx="828675" cy="438150"/>
          </a:xfrm>
        </p:spPr>
        <p:txBody>
          <a:bodyPr lIns="0" tIns="0" rIns="0" bIns="0"/>
          <a:lstStyle/>
          <a:p>
            <a:fld id="{544501B5-3382-4675-85FB-44706BBCC97F}" type="slidenum">
              <a:rPr lang="ru-RU" sz="2000">
                <a:solidFill>
                  <a:schemeClr val="bg1"/>
                </a:solidFill>
                <a:latin typeface="Panton SemiBold" panose="020B0604020202020204" charset="-52"/>
              </a:rPr>
              <a:pPr/>
              <a:t>7</a:t>
            </a:fld>
            <a:endParaRPr lang="ru-RU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A3CE4185-2EFA-DA90-71F5-B74E5289D1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81026" y="3565564"/>
            <a:ext cx="434751" cy="372482"/>
          </a:xfrm>
          <a:prstGeom prst="rect">
            <a:avLst/>
          </a:prstGeom>
        </p:spPr>
      </p:pic>
      <p:pic>
        <p:nvPicPr>
          <p:cNvPr id="74" name="Рисунок 73" descr="C:\Users\Администратор\Desktop\ВКонтакте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80" y="4634329"/>
            <a:ext cx="1563271" cy="15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 descr="C:\Users\Администратор\Desktop\Телеграм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08" y="4634329"/>
            <a:ext cx="1563271" cy="15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 descr="C:\Users\Администратор\Desktop\Одноклассники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40" y="4634328"/>
            <a:ext cx="1563271" cy="1563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0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581</Words>
  <Application>Microsoft Office PowerPoint</Application>
  <PresentationFormat>Произвольный</PresentationFormat>
  <Paragraphs>82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Arial</vt:lpstr>
      <vt:lpstr>Panton</vt:lpstr>
      <vt:lpstr>PP Pangram Sans Semibold</vt:lpstr>
      <vt:lpstr>DejaVu Sans</vt:lpstr>
      <vt:lpstr>Panton Bold</vt:lpstr>
      <vt:lpstr>Bahnschrift SemiLight</vt:lpstr>
      <vt:lpstr>Calibri Light</vt:lpstr>
      <vt:lpstr>Calibri</vt:lpstr>
      <vt:lpstr>Open Sans Bold</vt:lpstr>
      <vt:lpstr>Panton SemiBold</vt:lpstr>
      <vt:lpstr>Times New Roman</vt:lpstr>
      <vt:lpstr>Open Sans</vt:lpstr>
      <vt:lpstr>Тема Office</vt:lpstr>
      <vt:lpstr>Office Theme</vt:lpstr>
      <vt:lpstr>О старте приема заявок на третий конкурс «Кубок Губернатора «Лучший шеф-повар 47-региона»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Полякова</dc:creator>
  <cp:lastModifiedBy>Кристина Сергеевна Лоскутова</cp:lastModifiedBy>
  <cp:revision>96</cp:revision>
  <cp:lastPrinted>2024-04-04T10:45:28Z</cp:lastPrinted>
  <dcterms:created xsi:type="dcterms:W3CDTF">2023-03-23T10:13:19Z</dcterms:created>
  <dcterms:modified xsi:type="dcterms:W3CDTF">2026-03-20T11:29:14Z</dcterms:modified>
</cp:coreProperties>
</file>