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2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6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19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3.xml.rels" ContentType="application/vnd.openxmlformats-package.relationships+xml"/>
  <Override PartName="/ppt/slideMasters/slideMaster14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13.xml" ContentType="application/vnd.openxmlformats-officedocument.presentationml.slideMaster+xml"/>
  <Override PartName="/ppt/presProps.xml" ContentType="application/vnd.openxmlformats-officedocument.presentationml.presProps+xml"/>
  <Override PartName="/ppt/theme/theme10.xml" ContentType="application/vnd.openxmlformats-officedocument.theme+xml"/>
  <Override PartName="/ppt/theme/theme9.xml" ContentType="application/vnd.openxmlformats-officedocument.theme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19.xml" ContentType="application/vnd.openxmlformats-officedocument.theme+xml"/>
  <Override PartName="/ppt/theme/theme18.xml" ContentType="application/vnd.openxmlformats-officedocument.theme+xml"/>
  <Override PartName="/ppt/theme/theme17.xml" ContentType="application/vnd.openxmlformats-officedocument.theme+xml"/>
  <Override PartName="/ppt/theme/theme16.xml" ContentType="application/vnd.openxmlformats-officedocument.theme+xml"/>
  <Override PartName="/ppt/theme/theme15.xml" ContentType="application/vnd.openxmlformats-officedocument.theme+xml"/>
  <Override PartName="/ppt/theme/theme14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12.xml" ContentType="application/vnd.openxmlformats-officedocument.theme+xml"/>
  <Override PartName="/ppt/theme/theme3.xml" ContentType="application/vnd.openxmlformats-officedocument.theme+xml"/>
  <Override PartName="/ppt/theme/theme1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9.xml.rels" ContentType="application/vnd.openxmlformats-package.relationship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jpeg" ContentType="image/jpeg"/>
  <Override PartName="/ppt/media/image6.jpeg" ContentType="image/jpeg"/>
  <Override PartName="/ppt/media/image7.png" ContentType="image/png"/>
  <Override PartName="/ppt/media/hdphoto1.wdp" ContentType="image/vnd.ms-photo"/>
  <Override PartName="/ppt/media/image8.jpeg" ContentType="image/jpeg"/>
  <Override PartName="/ppt/charts/_rels/chart2.xml.rels" ContentType="application/vnd.openxmlformats-package.relationshi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1.xml" ContentType="application/vnd.openxmlformats-officedocument.drawingml.chartshap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82" r:id="rId19"/>
    <p:sldMasterId id="2147483684" r:id="rId20"/>
  </p:sldMasterIdLst>
  <p:sldIdLst>
    <p:sldId id="256" r:id="rId21"/>
    <p:sldId id="257" r:id="rId22"/>
    <p:sldId id="258" r:id="rId23"/>
    <p:sldId id="259" r:id="rId24"/>
    <p:sldId id="260" r:id="rId25"/>
    <p:sldId id="261" r:id="rId26"/>
    <p:sldId id="262" r:id="rId27"/>
    <p:sldId id="263" r:id="rId28"/>
    <p:sldId id="264" r:id="rId29"/>
    <p:sldId id="265" r:id="rId30"/>
  </p:sldIdLst>
  <p:sldSz cx="13433425" cy="75565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" Target="slides/slide1.xml"/><Relationship Id="rId22" Type="http://schemas.openxmlformats.org/officeDocument/2006/relationships/slide" Target="slides/slide2.xml"/><Relationship Id="rId23" Type="http://schemas.openxmlformats.org/officeDocument/2006/relationships/slide" Target="slides/slide3.xml"/><Relationship Id="rId24" Type="http://schemas.openxmlformats.org/officeDocument/2006/relationships/slide" Target="slides/slide4.xml"/><Relationship Id="rId25" Type="http://schemas.openxmlformats.org/officeDocument/2006/relationships/slide" Target="slides/slide5.xml"/><Relationship Id="rId26" Type="http://schemas.openxmlformats.org/officeDocument/2006/relationships/slide" Target="slides/slide6.xml"/><Relationship Id="rId27" Type="http://schemas.openxmlformats.org/officeDocument/2006/relationships/slide" Target="slides/slide7.xml"/><Relationship Id="rId28" Type="http://schemas.openxmlformats.org/officeDocument/2006/relationships/slide" Target="slides/slide8.xml"/><Relationship Id="rId29" Type="http://schemas.openxmlformats.org/officeDocument/2006/relationships/slide" Target="slides/slide9.xml"/><Relationship Id="rId30" Type="http://schemas.openxmlformats.org/officeDocument/2006/relationships/slide" Target="slides/slide10.xml"/><Relationship Id="rId31" Type="http://schemas.openxmlformats.org/officeDocument/2006/relationships/presProps" Target="presProps.xml"/>
</Relationships>
</file>

<file path=ppt/charts/_rels/chart2.xml.rels><?xml version="1.0" encoding="UTF-8"?>
<Relationships xmlns="http://schemas.openxmlformats.org/package/2006/relationships"><Relationship Id="rId1" Type="http://schemas.openxmlformats.org/officeDocument/2006/relationships/chartUserShapes" Target="../drawings/drawing1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ru-RU" sz="1350" spc="-1" strike="noStrike">
                <a:solidFill>
                  <a:srgbClr val="b1883c"/>
                </a:solidFill>
                <a:latin typeface="Cormorant Medium"/>
                <a:ea typeface="Helvetica Neue"/>
              </a:defRPr>
            </a:pPr>
            <a:r>
              <a:rPr b="1" lang="ru-RU" sz="1350" spc="-1" strike="noStrike">
                <a:solidFill>
                  <a:srgbClr val="b1883c"/>
                </a:solidFill>
                <a:latin typeface="Cormorant Medium"/>
                <a:ea typeface="Helvetica Neue"/>
              </a:rPr>
              <a:t>Численность занятых в возрасте 15 лет и старше, тыс.чел.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151131867419083"/>
          <c:y val="0.283305785123967"/>
          <c:w val="0.944347149250827"/>
          <c:h val="0.5320110192837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517f"/>
            </a:solidFill>
            <a:ln w="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00517f"/>
              </a:solidFill>
              <a:ln w="0">
                <a:noFill/>
              </a:ln>
            </c:spPr>
          </c:dPt>
          <c:dPt>
            <c:idx val="1"/>
            <c:invertIfNegative val="0"/>
            <c:spPr>
              <a:solidFill>
                <a:srgbClr val="00517f"/>
              </a:solidFill>
              <a:ln w="0">
                <a:noFill/>
              </a:ln>
            </c:spPr>
          </c:dPt>
          <c:dLbls>
            <c:numFmt formatCode="0.0" sourceLinked="0"/>
            <c:dLbl>
              <c:idx val="0"/>
              <c:layout>
                <c:manualLayout>
                  <c:x val="-0.000497840408800818"/>
                  <c:y val="0.205830288611324"/>
                </c:manualLayout>
              </c:layout>
              <c:numFmt formatCode="0.0" sourceLinked="0"/>
              <c:txPr>
                <a:bodyPr wrap="square"/>
                <a:lstStyle/>
                <a:p>
                  <a:pPr>
                    <a:defRPr b="1" sz="900" spc="-1" strike="noStrike">
                      <a:solidFill>
                        <a:srgbClr val="b1883c"/>
                      </a:solidFill>
                      <a:latin typeface="Cormorant Bold"/>
                      <a:ea typeface="Helvetica Neue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layout>
                <c:manualLayout>
                  <c:x val="-0.00252096219767559"/>
                  <c:y val="0.0111392662263278"/>
                </c:manualLayout>
              </c:layout>
              <c:numFmt formatCode="0.0" sourceLinked="0"/>
              <c:txPr>
                <a:bodyPr wrap="square"/>
                <a:lstStyle/>
                <a:p>
                  <a:pPr>
                    <a:defRPr b="1" sz="900" spc="-1" strike="noStrike">
                      <a:solidFill>
                        <a:srgbClr val="b1883c"/>
                      </a:solidFill>
                      <a:latin typeface="Cormorant Bold"/>
                      <a:ea typeface="Helvetica Neue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900" spc="-1" strike="noStrike">
                    <a:solidFill>
                      <a:srgbClr val="b1883c"/>
                    </a:solidFill>
                    <a:latin typeface="Cormorant Bold"/>
                    <a:ea typeface="Helvetica Neue"/>
                  </a:defRPr>
                </a:pPr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3"/>
                <c:pt idx="0">
                  <c:v>Российская Федерация</c:v>
                </c:pt>
                <c:pt idx="1">
                  <c:v>Дальневосточный федеральный округ</c:v>
                </c:pt>
                <c:pt idx="2">
                  <c:v>Сахалинская область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74189.791</c:v>
                </c:pt>
                <c:pt idx="1">
                  <c:v>4049.778</c:v>
                </c:pt>
                <c:pt idx="2">
                  <c:v>264.8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b1883c"/>
            </a:solidFill>
            <a:ln w="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b1883c"/>
              </a:solidFill>
              <a:ln w="0">
                <a:noFill/>
              </a:ln>
            </c:spPr>
          </c:dPt>
          <c:dPt>
            <c:idx val="1"/>
            <c:invertIfNegative val="0"/>
            <c:spPr>
              <a:solidFill>
                <a:srgbClr val="b1883c"/>
              </a:solidFill>
              <a:ln w="0">
                <a:noFill/>
              </a:ln>
            </c:spPr>
          </c:dPt>
          <c:dLbls>
            <c:numFmt formatCode="0.0" sourceLinked="0"/>
            <c:dLbl>
              <c:idx val="0"/>
              <c:layout>
                <c:manualLayout>
                  <c:x val="0.00202312178887478"/>
                  <c:y val="0.205830288611324"/>
                </c:manualLayout>
              </c:layout>
              <c:numFmt formatCode="0.0" sourceLinked="0"/>
              <c:txPr>
                <a:bodyPr wrap="square"/>
                <a:lstStyle/>
                <a:p>
                  <a:pPr>
                    <a:defRPr b="1" sz="900" spc="-1" strike="noStrike">
                      <a:solidFill>
                        <a:srgbClr val="b1883c"/>
                      </a:solidFill>
                      <a:latin typeface="Cormorant Bold"/>
                      <a:ea typeface="Helvetica Neue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layout>
                <c:manualLayout>
                  <c:x val="0"/>
                  <c:y val="0.0129940928245191"/>
                </c:manualLayout>
              </c:layout>
              <c:numFmt formatCode="0.0" sourceLinked="0"/>
              <c:txPr>
                <a:bodyPr wrap="square"/>
                <a:lstStyle/>
                <a:p>
                  <a:pPr>
                    <a:defRPr b="1" sz="900" spc="-1" strike="noStrike">
                      <a:solidFill>
                        <a:srgbClr val="b1883c"/>
                      </a:solidFill>
                      <a:latin typeface="Cormorant Bold"/>
                      <a:ea typeface="Helvetica Neue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900" spc="-1" strike="noStrike">
                    <a:solidFill>
                      <a:srgbClr val="b1883c"/>
                    </a:solidFill>
                    <a:latin typeface="Cormorant Bold"/>
                    <a:ea typeface="Helvetica Neue"/>
                  </a:defRPr>
                </a:pPr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3"/>
                <c:pt idx="0">
                  <c:v>Российская Федерация</c:v>
                </c:pt>
                <c:pt idx="1">
                  <c:v>Дальневосточный федеральный округ</c:v>
                </c:pt>
                <c:pt idx="2">
                  <c:v>Сахалинская область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74445.533</c:v>
                </c:pt>
                <c:pt idx="1">
                  <c:v>4087.687</c:v>
                </c:pt>
                <c:pt idx="2">
                  <c:v>266.9</c:v>
                </c:pt>
              </c:numCache>
            </c:numRef>
          </c:val>
        </c:ser>
        <c:gapWidth val="219"/>
        <c:overlap val="-27"/>
        <c:axId val="68119440"/>
        <c:axId val="21320280"/>
      </c:barChart>
      <c:catAx>
        <c:axId val="681194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f5eee0"/>
            </a:solidFill>
            <a:round/>
          </a:ln>
        </c:spPr>
        <c:txPr>
          <a:bodyPr/>
          <a:lstStyle/>
          <a:p>
            <a:pPr>
              <a:defRPr b="0" sz="900" spc="-1" strike="noStrike">
                <a:solidFill>
                  <a:srgbClr val="b1883c"/>
                </a:solidFill>
                <a:latin typeface="Cormorant Medium"/>
                <a:ea typeface="Helvetica Neue"/>
              </a:defRPr>
            </a:pPr>
          </a:p>
        </c:txPr>
        <c:crossAx val="21320280"/>
        <c:crosses val="autoZero"/>
        <c:auto val="1"/>
        <c:lblAlgn val="ctr"/>
        <c:lblOffset val="100"/>
        <c:noMultiLvlLbl val="0"/>
      </c:catAx>
      <c:valAx>
        <c:axId val="21320280"/>
        <c:scaling>
          <c:orientation val="minMax"/>
          <c:max val="10000"/>
        </c:scaling>
        <c:delete val="1"/>
        <c:axPos val="l"/>
        <c:numFmt formatCode="General" sourceLinked="1"/>
        <c:majorTickMark val="none"/>
        <c:minorTickMark val="none"/>
        <c:tickLblPos val="nextTo"/>
        <c:spPr>
          <a:ln w="0">
            <a:solidFill>
              <a:srgbClr val="b3b3b3"/>
            </a:solidFill>
          </a:ln>
        </c:spPr>
        <c:txPr>
          <a:bodyPr/>
          <a:lstStyle/>
          <a:p>
            <a:pPr>
              <a:defRPr b="0" sz="1000" spc="-1" strike="noStrike">
                <a:solidFill>
                  <a:srgbClr val="ffffff"/>
                </a:solidFill>
                <a:latin typeface="Helvetica Neue"/>
                <a:ea typeface="Helvetica Neue"/>
              </a:defRPr>
            </a:pPr>
          </a:p>
        </c:txPr>
        <c:crossAx val="68119440"/>
        <c:crossBetween val="between"/>
        <c:majorUnit val="50"/>
      </c:valAx>
      <c:spPr>
        <a:noFill/>
        <a:ln w="25560">
          <a:noFill/>
        </a:ln>
      </c:spPr>
    </c:plotArea>
    <c:legend>
      <c:legendPos val="b"/>
      <c:layout>
        <c:manualLayout>
          <c:xMode val="edge"/>
          <c:yMode val="edge"/>
          <c:x val="0.418416006005845"/>
          <c:y val="0.923497566245463"/>
          <c:w val="0.163167789487349"/>
          <c:h val="0.0679380994191089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b="0" sz="900" spc="-1" strike="noStrike">
              <a:solidFill>
                <a:srgbClr val="b1883c"/>
              </a:solidFill>
              <a:latin typeface="Times New Roman"/>
              <a:ea typeface="Helvetica Neue"/>
            </a:defRPr>
          </a:pPr>
        </a:p>
      </c:txPr>
    </c:legend>
    <c:plotVisOnly val="1"/>
    <c:dispBlanksAs val="gap"/>
  </c:chart>
  <c:spPr>
    <a:noFill/>
    <a:ln w="0"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ru-RU" sz="1400" spc="-1" strike="noStrike">
                <a:solidFill>
                  <a:srgbClr val="b1883c"/>
                </a:solidFill>
                <a:latin typeface="Cormorant Medium"/>
                <a:ea typeface="Helvetica Neue"/>
              </a:defRPr>
            </a:pPr>
            <a:r>
              <a:rPr b="1" lang="ru-RU" sz="1400" spc="-1" strike="noStrike">
                <a:solidFill>
                  <a:srgbClr val="b1883c"/>
                </a:solidFill>
                <a:latin typeface="Cormorant Medium"/>
                <a:ea typeface="Helvetica Neue"/>
              </a:rPr>
              <a:t>Уровень занятости населения в возрасте 15 лет и старше 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275453726348307"/>
          <c:y val="0.222380612972202"/>
          <c:w val="0.944780538035783"/>
          <c:h val="0.5780470420527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517f"/>
            </a:solidFill>
            <a:ln w="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00517f"/>
              </a:solidFill>
              <a:ln w="0">
                <a:noFill/>
              </a:ln>
            </c:spPr>
          </c:dPt>
          <c:dPt>
            <c:idx val="1"/>
            <c:invertIfNegative val="0"/>
            <c:spPr>
              <a:solidFill>
                <a:srgbClr val="00517f"/>
              </a:solidFill>
              <a:ln w="0">
                <a:noFill/>
              </a:ln>
            </c:spPr>
          </c:dPt>
          <c:dPt>
            <c:idx val="2"/>
            <c:invertIfNegative val="0"/>
            <c:spPr>
              <a:solidFill>
                <a:srgbClr val="00517f"/>
              </a:solidFill>
              <a:ln w="0">
                <a:noFill/>
              </a:ln>
            </c:spPr>
          </c:dPt>
          <c:dLbls>
            <c:numFmt formatCode="General" sourceLinked="0"/>
            <c:dLbl>
              <c:idx val="0"/>
              <c:numFmt formatCode="General" sourceLinked="0"/>
              <c:txPr>
                <a:bodyPr wrap="square"/>
                <a:lstStyle/>
                <a:p>
                  <a:pPr>
                    <a:defRPr b="1" sz="900" spc="-1" strike="noStrike">
                      <a:solidFill>
                        <a:srgbClr val="cba866"/>
                      </a:solidFill>
                      <a:latin typeface="Cormorant Bold"/>
                      <a:ea typeface="Helvetica Neue"/>
                    </a:defRPr>
                  </a:pPr>
                </a:p>
              </c:txPr>
              <c:tx>
                <c:rich>
                  <a:bodyPr/>
                  <a:p>
                    <a:fld id="{7E340093-F839-4DDD-877F-E8EF7CD503A2}" type="VALUE">
                      <a:rPr b="1" lang="en-US" sz="900" spc="-1" strike="noStrike">
                        <a:solidFill>
                          <a:srgbClr val="cba866"/>
                        </a:solidFill>
                        <a:latin typeface="Cormorant Bold"/>
                        <a:ea typeface="Helvetica Neue"/>
                      </a:rPr>
                      <a:t>61,4</a:t>
                    </a:fld>
                    <a:r>
                      <a:rPr b="1" lang="en-US" sz="900" spc="-1" strike="noStrike">
                        <a:solidFill>
                          <a:srgbClr val="cba866"/>
                        </a:solidFill>
                        <a:latin typeface="Cormorant Bold"/>
                        <a:ea typeface="Helvetica Neue"/>
                      </a:rPr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numFmt formatCode="General" sourceLinked="0"/>
              <c:txPr>
                <a:bodyPr wrap="square"/>
                <a:lstStyle/>
                <a:p>
                  <a:pPr>
                    <a:defRPr b="1" sz="900" spc="-1" strike="noStrike">
                      <a:solidFill>
                        <a:srgbClr val="cba866"/>
                      </a:solidFill>
                      <a:latin typeface="Cormorant Bold"/>
                      <a:ea typeface="Helvetica Neue"/>
                    </a:defRPr>
                  </a:pPr>
                </a:p>
              </c:txPr>
              <c:tx>
                <c:rich>
                  <a:bodyPr/>
                  <a:p>
                    <a:fld id="{2D82DB8E-9FEF-4D98-88A1-063B7161BBD2}" type="VALUE">
                      <a:rPr b="0" lang="en-US" sz="900" spc="-1" strike="noStrike">
                        <a:solidFill>
                          <a:srgbClr val="cba866"/>
                        </a:solidFill>
                        <a:latin typeface="Cormorant Bold"/>
                        <a:ea typeface="Helvetica Neue"/>
                      </a:rPr>
                      <a:t>63,3</a:t>
                    </a:fld>
                    <a:r>
                      <a:rPr b="0" lang="en-US" sz="900" spc="-1" strike="noStrike">
                        <a:solidFill>
                          <a:srgbClr val="cba866"/>
                        </a:solidFill>
                        <a:latin typeface="Cormorant Bold"/>
                        <a:ea typeface="Helvetica Neue"/>
                      </a:rPr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numFmt formatCode="General" sourceLinked="0"/>
              <c:txPr>
                <a:bodyPr wrap="square"/>
                <a:lstStyle/>
                <a:p>
                  <a:pPr>
                    <a:defRPr b="1" sz="900" spc="-1" strike="noStrike">
                      <a:solidFill>
                        <a:srgbClr val="cba866"/>
                      </a:solidFill>
                      <a:latin typeface="Cormorant Bold"/>
                      <a:ea typeface="Helvetica Neue"/>
                    </a:defRPr>
                  </a:pPr>
                </a:p>
              </c:txPr>
              <c:tx>
                <c:rich>
                  <a:bodyPr/>
                  <a:p>
                    <a:fld id="{D7A15127-086F-4127-9B73-2314E6FE1F1D}" type="VALUE">
                      <a:rPr b="0" lang="en-US" sz="900" spc="-1" strike="noStrike">
                        <a:solidFill>
                          <a:srgbClr val="cba866"/>
                        </a:solidFill>
                        <a:latin typeface="Cormorant Bold"/>
                        <a:ea typeface="Helvetica Neue"/>
                      </a:rPr>
                      <a:t>69,2</a:t>
                    </a:fld>
                    <a:r>
                      <a:rPr b="0" lang="en-US" sz="900" spc="-1" strike="noStrike">
                        <a:solidFill>
                          <a:srgbClr val="cba866"/>
                        </a:solidFill>
                        <a:latin typeface="Cormorant Bold"/>
                        <a:ea typeface="Helvetica Neue"/>
                      </a:rPr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900" spc="-1" strike="noStrike">
                    <a:solidFill>
                      <a:srgbClr val="cba866"/>
                    </a:solidFill>
                    <a:latin typeface="Cormorant Bold"/>
                    <a:ea typeface="Helvetica Neue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3"/>
                <c:pt idx="0">
                  <c:v>Российская Федерация</c:v>
                </c:pt>
                <c:pt idx="1">
                  <c:v>Дальневосточный федеральный округ</c:v>
                </c:pt>
                <c:pt idx="2">
                  <c:v>Сахалинская область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61.4</c:v>
                </c:pt>
                <c:pt idx="1">
                  <c:v>63.3</c:v>
                </c:pt>
                <c:pt idx="2">
                  <c:v>69.2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b1883c"/>
            </a:solidFill>
            <a:ln w="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b1883c"/>
              </a:solidFill>
              <a:ln w="0">
                <a:noFill/>
              </a:ln>
            </c:spPr>
          </c:dPt>
          <c:dPt>
            <c:idx val="1"/>
            <c:invertIfNegative val="0"/>
            <c:spPr>
              <a:solidFill>
                <a:srgbClr val="b1883c"/>
              </a:solidFill>
              <a:ln w="0">
                <a:noFill/>
              </a:ln>
            </c:spPr>
          </c:dPt>
          <c:dPt>
            <c:idx val="2"/>
            <c:invertIfNegative val="0"/>
            <c:spPr>
              <a:solidFill>
                <a:srgbClr val="b1883c"/>
              </a:solidFill>
              <a:ln w="0">
                <a:noFill/>
              </a:ln>
            </c:spPr>
          </c:dPt>
          <c:dLbls>
            <c:numFmt formatCode="0.0" sourceLinked="0"/>
            <c:dLbl>
              <c:idx val="0"/>
              <c:numFmt formatCode="0.0" sourceLinked="0"/>
              <c:txPr>
                <a:bodyPr wrap="square"/>
                <a:lstStyle/>
                <a:p>
                  <a:pPr>
                    <a:defRPr b="1" sz="900" spc="-1" strike="noStrike">
                      <a:solidFill>
                        <a:srgbClr val="cba866"/>
                      </a:solidFill>
                      <a:latin typeface="Cormorant Bold"/>
                      <a:ea typeface="Helvetica Neue"/>
                    </a:defRPr>
                  </a:pPr>
                </a:p>
              </c:txPr>
              <c:tx>
                <c:rich>
                  <a:bodyPr/>
                  <a:p>
                    <a:fld id="{BC3DF291-A7D9-470C-9DC5-3276B04A3BA9}" type="VALUE">
                      <a:rPr b="0" lang="en-US" sz="900" spc="-1" strike="noStrike">
                        <a:solidFill>
                          <a:srgbClr val="cba866"/>
                        </a:solidFill>
                        <a:latin typeface="Cormorant Bold"/>
                        <a:ea typeface="Helvetica Neue"/>
                      </a:rPr>
                      <a:t>61,5</a:t>
                    </a:fld>
                    <a:r>
                      <a:rPr b="0" lang="en-US" sz="900" spc="-1" strike="noStrike">
                        <a:solidFill>
                          <a:srgbClr val="cba866"/>
                        </a:solidFill>
                        <a:latin typeface="Cormorant Bold"/>
                        <a:ea typeface="Helvetica Neue"/>
                      </a:rPr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numFmt formatCode="0.0" sourceLinked="0"/>
              <c:txPr>
                <a:bodyPr wrap="square"/>
                <a:lstStyle/>
                <a:p>
                  <a:pPr>
                    <a:defRPr b="1" sz="900" spc="-1" strike="noStrike">
                      <a:solidFill>
                        <a:srgbClr val="cba866"/>
                      </a:solidFill>
                      <a:latin typeface="Cormorant Bold"/>
                      <a:ea typeface="Helvetica Neue"/>
                    </a:defRPr>
                  </a:pPr>
                </a:p>
              </c:txPr>
              <c:tx>
                <c:rich>
                  <a:bodyPr/>
                  <a:p>
                    <a:fld id="{24C9F783-A8AA-4356-ABB9-2AA1122BAE92}" type="VALUE">
                      <a:rPr b="0" lang="en-US" sz="900" spc="-1" strike="noStrike">
                        <a:solidFill>
                          <a:srgbClr val="cba866"/>
                        </a:solidFill>
                        <a:latin typeface="Cormorant Bold"/>
                        <a:ea typeface="Helvetica Neue"/>
                      </a:rPr>
                      <a:t>64,0</a:t>
                    </a:fld>
                    <a:r>
                      <a:rPr b="0" lang="en-US" sz="900" spc="-1" strike="noStrike">
                        <a:solidFill>
                          <a:srgbClr val="cba866"/>
                        </a:solidFill>
                        <a:latin typeface="Cormorant Bold"/>
                        <a:ea typeface="Helvetica Neue"/>
                      </a:rPr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numFmt formatCode="0.0" sourceLinked="0"/>
              <c:txPr>
                <a:bodyPr wrap="square"/>
                <a:lstStyle/>
                <a:p>
                  <a:pPr>
                    <a:defRPr b="1" sz="900" spc="-1" strike="noStrike">
                      <a:solidFill>
                        <a:srgbClr val="cba866"/>
                      </a:solidFill>
                      <a:latin typeface="Cormorant Bold"/>
                      <a:ea typeface="Helvetica Neue"/>
                    </a:defRPr>
                  </a:pPr>
                </a:p>
              </c:txPr>
              <c:tx>
                <c:rich>
                  <a:bodyPr/>
                  <a:p>
                    <a:fld id="{16731955-6771-45D3-A46F-8E322916E8F3}" type="VALUE">
                      <a:rPr b="0" lang="en-US" sz="900" spc="-1" strike="noStrike">
                        <a:solidFill>
                          <a:srgbClr val="cba866"/>
                        </a:solidFill>
                        <a:latin typeface="Cormorant Bold"/>
                        <a:ea typeface="Helvetica Neue"/>
                      </a:rPr>
                      <a:t>70,2</a:t>
                    </a:fld>
                    <a:r>
                      <a:rPr b="0" lang="en-US" sz="900" spc="-1" strike="noStrike">
                        <a:solidFill>
                          <a:srgbClr val="cba866"/>
                        </a:solidFill>
                        <a:latin typeface="Cormorant Bold"/>
                        <a:ea typeface="Helvetica Neue"/>
                      </a:rPr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900" spc="-1" strike="noStrike">
                    <a:solidFill>
                      <a:srgbClr val="cba866"/>
                    </a:solidFill>
                    <a:latin typeface="Cormorant Bold"/>
                    <a:ea typeface="Helvetica Neue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3"/>
                <c:pt idx="0">
                  <c:v>Российская Федерация</c:v>
                </c:pt>
                <c:pt idx="1">
                  <c:v>Дальневосточный федеральный округ</c:v>
                </c:pt>
                <c:pt idx="2">
                  <c:v>Сахалинская область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61.5</c:v>
                </c:pt>
                <c:pt idx="1">
                  <c:v>64</c:v>
                </c:pt>
                <c:pt idx="2">
                  <c:v>70.2</c:v>
                </c:pt>
              </c:numCache>
            </c:numRef>
          </c:val>
        </c:ser>
        <c:gapWidth val="219"/>
        <c:overlap val="-27"/>
        <c:axId val="21981474"/>
        <c:axId val="60254055"/>
      </c:barChart>
      <c:catAx>
        <c:axId val="2198147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f5eee0"/>
            </a:solidFill>
            <a:round/>
          </a:ln>
        </c:spPr>
        <c:txPr>
          <a:bodyPr/>
          <a:lstStyle/>
          <a:p>
            <a:pPr>
              <a:defRPr b="0" sz="900" spc="-1" strike="noStrike">
                <a:solidFill>
                  <a:srgbClr val="b1883c"/>
                </a:solidFill>
                <a:latin typeface="Cormorant Medium"/>
                <a:ea typeface="Helvetica Neue"/>
              </a:defRPr>
            </a:pPr>
          </a:p>
        </c:txPr>
        <c:crossAx val="60254055"/>
        <c:crosses val="autoZero"/>
        <c:auto val="1"/>
        <c:lblAlgn val="ctr"/>
        <c:lblOffset val="100"/>
        <c:noMultiLvlLbl val="0"/>
      </c:catAx>
      <c:valAx>
        <c:axId val="6025405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spPr>
          <a:ln w="0">
            <a:solidFill>
              <a:srgbClr val="b3b3b3"/>
            </a:solidFill>
          </a:ln>
        </c:spPr>
        <c:txPr>
          <a:bodyPr/>
          <a:lstStyle/>
          <a:p>
            <a:pPr>
              <a:defRPr b="0" sz="1000" spc="-1" strike="noStrike">
                <a:solidFill>
                  <a:srgbClr val="ffffff"/>
                </a:solidFill>
                <a:latin typeface="Helvetica Neue"/>
                <a:ea typeface="Helvetica Neue"/>
              </a:defRPr>
            </a:pPr>
          </a:p>
        </c:txPr>
        <c:crossAx val="21981474"/>
        <c:crossBetween val="between"/>
      </c:valAx>
      <c:spPr>
        <a:noFill/>
        <a:ln w="2556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b="0" sz="900" spc="-1" strike="noStrike">
              <a:solidFill>
                <a:srgbClr val="b1883c"/>
              </a:solidFill>
              <a:latin typeface="Cormorant Medium"/>
              <a:ea typeface="Helvetica Neue"/>
            </a:defRPr>
          </a:pPr>
        </a:p>
      </c:txPr>
    </c:legend>
    <c:plotVisOnly val="1"/>
    <c:dispBlanksAs val="gap"/>
  </c:chart>
  <c:spPr>
    <a:noFill/>
    <a:ln w="0">
      <a:noFill/>
    </a:ln>
  </c:spPr>
  <c:userShapes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ru-RU" sz="1400" spc="-1" strike="noStrike">
                <a:solidFill>
                  <a:srgbClr val="b1883c"/>
                </a:solidFill>
                <a:latin typeface="Cormorant Medium"/>
                <a:ea typeface="Helvetica Neue"/>
              </a:defRPr>
            </a:pPr>
            <a:r>
              <a:rPr b="1" lang="ru-RU" sz="1400" spc="-1" strike="noStrike">
                <a:solidFill>
                  <a:srgbClr val="b1883c"/>
                </a:solidFill>
                <a:latin typeface="Cormorant Medium"/>
                <a:ea typeface="Helvetica Neue"/>
              </a:rPr>
              <a:t>Уровень безработицы по МОТ в возрасте 15 лет и старше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517f"/>
            </a:solidFill>
            <a:ln w="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00517f"/>
              </a:solidFill>
              <a:ln w="0">
                <a:noFill/>
              </a:ln>
            </c:spPr>
          </c:dPt>
          <c:dPt>
            <c:idx val="1"/>
            <c:invertIfNegative val="0"/>
            <c:spPr>
              <a:solidFill>
                <a:srgbClr val="00517f"/>
              </a:solidFill>
              <a:ln w="0">
                <a:noFill/>
              </a:ln>
            </c:spPr>
          </c:dPt>
          <c:dPt>
            <c:idx val="2"/>
            <c:invertIfNegative val="0"/>
            <c:spPr>
              <a:solidFill>
                <a:srgbClr val="00517f"/>
              </a:solidFill>
              <a:ln w="0">
                <a:noFill/>
              </a:ln>
            </c:spPr>
          </c:dPt>
          <c:dLbls>
            <c:numFmt formatCode="General" sourceLinked="0"/>
            <c:dLbl>
              <c:idx val="0"/>
              <c:numFmt formatCode="General" sourceLinked="0"/>
              <c:txPr>
                <a:bodyPr wrap="square"/>
                <a:lstStyle/>
                <a:p>
                  <a:pPr>
                    <a:defRPr b="1" sz="900" spc="-1" strike="noStrike">
                      <a:solidFill>
                        <a:srgbClr val="b1883c"/>
                      </a:solidFill>
                      <a:latin typeface="Times New Roman"/>
                      <a:ea typeface="Helvetica Neue"/>
                    </a:defRPr>
                  </a:pPr>
                </a:p>
              </c:txPr>
              <c:tx>
                <c:rich>
                  <a:bodyPr/>
                  <a:p>
                    <a:fld id="{942FCFBF-A32C-4751-BFA7-3987981E1BAA}" type="VALUE">
                      <a:rPr b="0" lang="en-US" sz="900" spc="-1" strike="noStrike">
                        <a:solidFill>
                          <a:srgbClr val="b1883c"/>
                        </a:solidFill>
                        <a:latin typeface="Cormorant Medium"/>
                        <a:ea typeface="Helvetica Neue"/>
                      </a:rPr>
                      <a:t>2,5</a:t>
                    </a:fld>
                    <a:r>
                      <a:rPr b="0" lang="en-US" sz="900" spc="-1" strike="noStrike">
                        <a:solidFill>
                          <a:srgbClr val="b1883c"/>
                        </a:solidFill>
                        <a:latin typeface="Cormorant Medium"/>
                        <a:ea typeface="Helvetica Neue"/>
                      </a:rPr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numFmt formatCode="General" sourceLinked="0"/>
              <c:txPr>
                <a:bodyPr wrap="square"/>
                <a:lstStyle/>
                <a:p>
                  <a:pPr>
                    <a:defRPr b="1" sz="900" spc="-1" strike="noStrike">
                      <a:solidFill>
                        <a:srgbClr val="b1883c"/>
                      </a:solidFill>
                      <a:latin typeface="Times New Roman"/>
                      <a:ea typeface="Helvetica Neue"/>
                    </a:defRPr>
                  </a:pPr>
                </a:p>
              </c:txPr>
              <c:tx>
                <c:rich>
                  <a:bodyPr/>
                  <a:p>
                    <a:fld id="{82D5C59F-3141-4C86-988E-DCF3F9F738E0}" type="VALUE">
                      <a:rPr b="0" lang="en-US" sz="900" spc="-1" strike="noStrike">
                        <a:solidFill>
                          <a:srgbClr val="b1883c"/>
                        </a:solidFill>
                        <a:latin typeface="Times New Roman"/>
                        <a:ea typeface="Helvetica Neue"/>
                      </a:rPr>
                      <a:t>2,9</a:t>
                    </a:fld>
                    <a:r>
                      <a:rPr b="0" lang="en-US" sz="900" spc="-1" strike="noStrike">
                        <a:solidFill>
                          <a:srgbClr val="b1883c"/>
                        </a:solidFill>
                        <a:latin typeface="Cormorant Medium"/>
                        <a:ea typeface="Helvetica Neue"/>
                      </a:rPr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numFmt formatCode="General" sourceLinked="0"/>
              <c:txPr>
                <a:bodyPr wrap="square"/>
                <a:lstStyle/>
                <a:p>
                  <a:pPr>
                    <a:defRPr b="1" sz="900" spc="-1" strike="noStrike">
                      <a:solidFill>
                        <a:srgbClr val="b1883c"/>
                      </a:solidFill>
                      <a:latin typeface="Times New Roman"/>
                      <a:ea typeface="Helvetica Neue"/>
                    </a:defRPr>
                  </a:pPr>
                </a:p>
              </c:txPr>
              <c:tx>
                <c:rich>
                  <a:bodyPr/>
                  <a:p>
                    <a:fld id="{3A625FC7-BB43-4DBA-BF76-CB65357A8803}" type="VALUE">
                      <a:rPr b="0" lang="en-US" sz="900" spc="-1" strike="noStrike">
                        <a:solidFill>
                          <a:srgbClr val="b1883c"/>
                        </a:solidFill>
                        <a:latin typeface="Times New Roman"/>
                        <a:ea typeface="Helvetica Neue"/>
                      </a:rPr>
                      <a:t>2,4</a:t>
                    </a:fld>
                    <a:r>
                      <a:rPr b="0" lang="en-US" sz="900" spc="-1" strike="noStrike">
                        <a:solidFill>
                          <a:srgbClr val="b1883c"/>
                        </a:solidFill>
                        <a:latin typeface="Cormorant Medium"/>
                        <a:ea typeface="Helvetica Neue"/>
                      </a:rPr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900" spc="-1" strike="noStrike">
                    <a:solidFill>
                      <a:srgbClr val="b1883c"/>
                    </a:solidFill>
                    <a:latin typeface="Times New Roman"/>
                    <a:ea typeface="Helvetica Neue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3"/>
                <c:pt idx="0">
                  <c:v>Российская Федерация</c:v>
                </c:pt>
                <c:pt idx="1">
                  <c:v>Дальневосточный федеральный округ</c:v>
                </c:pt>
                <c:pt idx="2">
                  <c:v>Сахалинская область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2.5</c:v>
                </c:pt>
                <c:pt idx="1">
                  <c:v>2.9</c:v>
                </c:pt>
                <c:pt idx="2">
                  <c:v>2.4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b1883c"/>
            </a:solidFill>
            <a:ln w="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b1883c"/>
              </a:solidFill>
              <a:ln w="0">
                <a:noFill/>
              </a:ln>
            </c:spPr>
          </c:dPt>
          <c:dPt>
            <c:idx val="1"/>
            <c:invertIfNegative val="0"/>
            <c:spPr>
              <a:solidFill>
                <a:srgbClr val="b1883c"/>
              </a:solidFill>
              <a:ln w="0">
                <a:noFill/>
              </a:ln>
            </c:spPr>
          </c:dPt>
          <c:dPt>
            <c:idx val="2"/>
            <c:invertIfNegative val="0"/>
            <c:spPr>
              <a:solidFill>
                <a:srgbClr val="b1883c"/>
              </a:solidFill>
              <a:ln w="0">
                <a:noFill/>
              </a:ln>
            </c:spPr>
          </c:dPt>
          <c:dLbls>
            <c:numFmt formatCode="General" sourceLinked="0"/>
            <c:dLbl>
              <c:idx val="0"/>
              <c:numFmt formatCode="General" sourceLinked="0"/>
              <c:txPr>
                <a:bodyPr wrap="square"/>
                <a:lstStyle/>
                <a:p>
                  <a:pPr>
                    <a:defRPr b="1" sz="900" spc="-1" strike="noStrike">
                      <a:solidFill>
                        <a:srgbClr val="b1883c"/>
                      </a:solidFill>
                      <a:latin typeface="Cormorant Medium"/>
                      <a:ea typeface="Helvetica Neue"/>
                    </a:defRPr>
                  </a:pPr>
                </a:p>
              </c:txPr>
              <c:tx>
                <c:rich>
                  <a:bodyPr/>
                  <a:p>
                    <a:fld id="{EE3005E8-F7EF-4B65-8A5F-2D6157636969}" type="VALUE">
                      <a:rPr b="0" lang="en-US" sz="900" spc="-1" strike="noStrike">
                        <a:solidFill>
                          <a:srgbClr val="b1883c"/>
                        </a:solidFill>
                        <a:latin typeface="Cormorant Medium"/>
                        <a:ea typeface="Helvetica Neue"/>
                      </a:rPr>
                      <a:t>2,4</a:t>
                    </a:fld>
                    <a:r>
                      <a:rPr b="0" lang="en-US" sz="900" spc="-1" strike="noStrike">
                        <a:solidFill>
                          <a:srgbClr val="b1883c"/>
                        </a:solidFill>
                        <a:latin typeface="Cormorant Medium"/>
                        <a:ea typeface="Helvetica Neue"/>
                      </a:rPr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numFmt formatCode="General" sourceLinked="0"/>
              <c:txPr>
                <a:bodyPr wrap="square"/>
                <a:lstStyle/>
                <a:p>
                  <a:pPr>
                    <a:defRPr b="1" sz="900" spc="-1" strike="noStrike">
                      <a:solidFill>
                        <a:srgbClr val="b1883c"/>
                      </a:solidFill>
                      <a:latin typeface="Cormorant Medium"/>
                      <a:ea typeface="Helvetica Neue"/>
                    </a:defRPr>
                  </a:pPr>
                </a:p>
              </c:txPr>
              <c:tx>
                <c:rich>
                  <a:bodyPr/>
                  <a:p>
                    <a:fld id="{43BF154E-C4BF-48FC-8FBD-C877F048D29B}" type="VALUE">
                      <a:rPr b="0" lang="en-US" sz="900" spc="-1" strike="noStrike">
                        <a:solidFill>
                          <a:srgbClr val="b1883c"/>
                        </a:solidFill>
                        <a:latin typeface="Cormorant Medium"/>
                        <a:ea typeface="Helvetica Neue"/>
                      </a:rPr>
                      <a:t>2,2</a:t>
                    </a:fld>
                    <a:r>
                      <a:rPr b="0" lang="en-US" sz="900" spc="-1" strike="noStrike">
                        <a:solidFill>
                          <a:srgbClr val="b1883c"/>
                        </a:solidFill>
                        <a:latin typeface="Cormorant Medium"/>
                        <a:ea typeface="Helvetica Neue"/>
                      </a:rPr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numFmt formatCode="General" sourceLinked="0"/>
              <c:txPr>
                <a:bodyPr wrap="square"/>
                <a:lstStyle/>
                <a:p>
                  <a:pPr>
                    <a:defRPr b="1" sz="900" spc="-1" strike="noStrike">
                      <a:solidFill>
                        <a:srgbClr val="b1883c"/>
                      </a:solidFill>
                      <a:latin typeface="Cormorant Medium"/>
                      <a:ea typeface="Helvetica Neue"/>
                    </a:defRPr>
                  </a:pPr>
                </a:p>
              </c:txPr>
              <c:tx>
                <c:rich>
                  <a:bodyPr/>
                  <a:p>
                    <a:fld id="{197B7648-5F09-45C4-AB4D-BFD7428AE507}" type="VALUE">
                      <a:rPr b="0" lang="en-US" sz="900" spc="-1" strike="noStrike">
                        <a:solidFill>
                          <a:srgbClr val="b1883c"/>
                        </a:solidFill>
                        <a:latin typeface="Cormorant Medium"/>
                        <a:ea typeface="Helvetica Neue"/>
                      </a:rPr>
                      <a:t>1,5</a:t>
                    </a:fld>
                    <a:r>
                      <a:rPr b="0" lang="en-US" sz="900" spc="-1" strike="noStrike">
                        <a:solidFill>
                          <a:srgbClr val="b1883c"/>
                        </a:solidFill>
                        <a:latin typeface="Cormorant Medium"/>
                        <a:ea typeface="Helvetica Neue"/>
                      </a:rPr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900" spc="-1" strike="noStrike">
                    <a:solidFill>
                      <a:srgbClr val="b1883c"/>
                    </a:solidFill>
                    <a:latin typeface="Cormorant Medium"/>
                    <a:ea typeface="Helvetica Neue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3"/>
                <c:pt idx="0">
                  <c:v>Российская Федерация</c:v>
                </c:pt>
                <c:pt idx="1">
                  <c:v>Дальневосточный федеральный округ</c:v>
                </c:pt>
                <c:pt idx="2">
                  <c:v>Сахалинская область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2.4</c:v>
                </c:pt>
                <c:pt idx="1">
                  <c:v>2.2</c:v>
                </c:pt>
                <c:pt idx="2">
                  <c:v>1.5</c:v>
                </c:pt>
              </c:numCache>
            </c:numRef>
          </c:val>
        </c:ser>
        <c:gapWidth val="219"/>
        <c:overlap val="-27"/>
        <c:axId val="60408472"/>
        <c:axId val="70634879"/>
      </c:barChart>
      <c:catAx>
        <c:axId val="604084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f5eee0"/>
            </a:solidFill>
            <a:round/>
          </a:ln>
        </c:spPr>
        <c:txPr>
          <a:bodyPr/>
          <a:lstStyle/>
          <a:p>
            <a:pPr>
              <a:defRPr b="0" sz="900" spc="-1" strike="noStrike">
                <a:solidFill>
                  <a:srgbClr val="b1883c"/>
                </a:solidFill>
                <a:latin typeface="Cormorant Medium"/>
                <a:ea typeface="Helvetica Neue"/>
              </a:defRPr>
            </a:pPr>
          </a:p>
        </c:txPr>
        <c:crossAx val="70634879"/>
        <c:crosses val="autoZero"/>
        <c:auto val="1"/>
        <c:lblAlgn val="ctr"/>
        <c:lblOffset val="100"/>
        <c:noMultiLvlLbl val="0"/>
      </c:catAx>
      <c:valAx>
        <c:axId val="7063487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spPr>
          <a:ln w="0">
            <a:solidFill>
              <a:srgbClr val="b3b3b3"/>
            </a:solidFill>
          </a:ln>
        </c:spPr>
        <c:txPr>
          <a:bodyPr/>
          <a:lstStyle/>
          <a:p>
            <a:pPr>
              <a:defRPr b="0" sz="1000" spc="-1" strike="noStrike">
                <a:solidFill>
                  <a:srgbClr val="ffffff"/>
                </a:solidFill>
                <a:latin typeface="Helvetica Neue"/>
                <a:ea typeface="Helvetica Neue"/>
              </a:defRPr>
            </a:pPr>
          </a:p>
        </c:txPr>
        <c:crossAx val="60408472"/>
        <c:crossBetween val="between"/>
      </c:valAx>
      <c:spPr>
        <a:noFill/>
        <a:ln w="2556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b="0" sz="900" spc="-1" strike="noStrike">
              <a:solidFill>
                <a:srgbClr val="b1883c"/>
              </a:solidFill>
              <a:latin typeface="Cormorant Bold"/>
              <a:ea typeface="Helvetica Neue"/>
            </a:defRPr>
          </a:pPr>
        </a:p>
      </c:txPr>
    </c:legend>
    <c:plotVisOnly val="1"/>
    <c:dispBlanksAs val="gap"/>
  </c:chart>
  <c:spPr>
    <a:noFill/>
    <a:ln w="0">
      <a:noFill/>
    </a:ln>
  </c:sp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ru-RU" sz="1400" spc="-1" strike="noStrike">
                <a:solidFill>
                  <a:srgbClr val="b1883c"/>
                </a:solidFill>
                <a:latin typeface="Cormorant Medium"/>
                <a:ea typeface="Helvetica Neue"/>
              </a:defRPr>
            </a:pPr>
            <a:r>
              <a:rPr b="1" lang="ru-RU" sz="1400" spc="-1" strike="noStrike">
                <a:solidFill>
                  <a:srgbClr val="b1883c"/>
                </a:solidFill>
                <a:latin typeface="Cormorant Medium"/>
                <a:ea typeface="Helvetica Neue"/>
              </a:rPr>
              <a:t>Уровень регистрируемой безработицы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517f"/>
            </a:solidFill>
            <a:ln w="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00517f"/>
              </a:solidFill>
              <a:ln w="0">
                <a:noFill/>
              </a:ln>
            </c:spPr>
          </c:dPt>
          <c:dPt>
            <c:idx val="1"/>
            <c:invertIfNegative val="0"/>
            <c:spPr>
              <a:solidFill>
                <a:srgbClr val="00517f"/>
              </a:solidFill>
              <a:ln w="0">
                <a:noFill/>
              </a:ln>
            </c:spPr>
          </c:dPt>
          <c:dPt>
            <c:idx val="2"/>
            <c:invertIfNegative val="0"/>
            <c:spPr>
              <a:solidFill>
                <a:srgbClr val="00517f"/>
              </a:solidFill>
              <a:ln w="0">
                <a:noFill/>
              </a:ln>
            </c:spPr>
          </c:dPt>
          <c:dLbls>
            <c:numFmt formatCode="General" sourceLinked="0"/>
            <c:dLbl>
              <c:idx val="0"/>
              <c:numFmt formatCode="General" sourceLinked="0"/>
              <c:txPr>
                <a:bodyPr wrap="square"/>
                <a:lstStyle/>
                <a:p>
                  <a:pPr>
                    <a:defRPr b="1" sz="900" spc="-1" strike="noStrike">
                      <a:solidFill>
                        <a:srgbClr val="b1883c"/>
                      </a:solidFill>
                      <a:latin typeface="Cormorant Medium"/>
                      <a:ea typeface="Helvetica Neue"/>
                    </a:defRPr>
                  </a:pPr>
                </a:p>
              </c:txPr>
              <c:tx>
                <c:rich>
                  <a:bodyPr/>
                  <a:p>
                    <a:fld id="{BDDE9019-44D2-4EA2-82ED-FAD4107221F2}" type="VALUE">
                      <a:rPr b="0" lang="en-US" sz="900" spc="-1" strike="noStrike">
                        <a:solidFill>
                          <a:srgbClr val="b1883c"/>
                        </a:solidFill>
                        <a:latin typeface="Cormorant Medium"/>
                        <a:ea typeface="Helvetica Neue"/>
                      </a:rPr>
                      <a:t>0,4</a:t>
                    </a:fld>
                    <a:r>
                      <a:rPr b="0" lang="en-US" sz="900" spc="-1" strike="noStrike">
                        <a:solidFill>
                          <a:srgbClr val="b1883c"/>
                        </a:solidFill>
                        <a:latin typeface="Cormorant Medium"/>
                        <a:ea typeface="Helvetica Neue"/>
                      </a:rPr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numFmt formatCode="General" sourceLinked="0"/>
              <c:txPr>
                <a:bodyPr wrap="square"/>
                <a:lstStyle/>
                <a:p>
                  <a:pPr>
                    <a:defRPr b="1" sz="900" spc="-1" strike="noStrike">
                      <a:solidFill>
                        <a:srgbClr val="b1883c"/>
                      </a:solidFill>
                      <a:latin typeface="Cormorant Medium"/>
                      <a:ea typeface="Helvetica Neue"/>
                    </a:defRPr>
                  </a:pPr>
                </a:p>
              </c:txPr>
              <c:tx>
                <c:rich>
                  <a:bodyPr/>
                  <a:p>
                    <a:fld id="{2CFAB4B5-6F92-4071-BA60-813C3809AEA1}" type="VALUE">
                      <a:rPr b="0" lang="en-US" sz="900" spc="-1" strike="noStrike">
                        <a:solidFill>
                          <a:srgbClr val="b1883c"/>
                        </a:solidFill>
                        <a:latin typeface="Cormorant Medium"/>
                        <a:ea typeface="Helvetica Neue"/>
                      </a:rPr>
                      <a:t>0,4</a:t>
                    </a:fld>
                    <a:r>
                      <a:rPr b="0" lang="en-US" sz="900" spc="-1" strike="noStrike">
                        <a:solidFill>
                          <a:srgbClr val="b1883c"/>
                        </a:solidFill>
                        <a:latin typeface="Cormorant Medium"/>
                        <a:ea typeface="Helvetica Neue"/>
                      </a:rPr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numFmt formatCode="General" sourceLinked="0"/>
              <c:txPr>
                <a:bodyPr wrap="square"/>
                <a:lstStyle/>
                <a:p>
                  <a:pPr>
                    <a:defRPr b="1" sz="900" spc="-1" strike="noStrike">
                      <a:solidFill>
                        <a:srgbClr val="b1883c"/>
                      </a:solidFill>
                      <a:latin typeface="Cormorant Medium"/>
                      <a:ea typeface="Helvetica Neue"/>
                    </a:defRPr>
                  </a:pPr>
                </a:p>
              </c:txPr>
              <c:tx>
                <c:rich>
                  <a:bodyPr/>
                  <a:p>
                    <a:fld id="{F069D4AB-4E63-4893-B631-F161FEDE8399}" type="VALUE">
                      <a:rPr b="0" lang="en-US" sz="900" spc="-1" strike="noStrike">
                        <a:solidFill>
                          <a:srgbClr val="b1883c"/>
                        </a:solidFill>
                        <a:latin typeface="Cormorant Medium"/>
                        <a:ea typeface="Helvetica Neue"/>
                      </a:rPr>
                      <a:t>0,3</a:t>
                    </a:fld>
                    <a:r>
                      <a:rPr b="0" lang="en-US" sz="900" spc="-1" strike="noStrike">
                        <a:solidFill>
                          <a:srgbClr val="b1883c"/>
                        </a:solidFill>
                        <a:latin typeface="Cormorant Medium"/>
                        <a:ea typeface="Helvetica Neue"/>
                      </a:rPr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900" spc="-1" strike="noStrike">
                    <a:solidFill>
                      <a:srgbClr val="b1883c"/>
                    </a:solidFill>
                    <a:latin typeface="Cormorant Medium"/>
                    <a:ea typeface="Helvetica Neue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3"/>
                <c:pt idx="0">
                  <c:v>Российская Федерация</c:v>
                </c:pt>
                <c:pt idx="1">
                  <c:v>Дальневосточный федеральный округ</c:v>
                </c:pt>
                <c:pt idx="2">
                  <c:v>Сахалинская область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0.4</c:v>
                </c:pt>
                <c:pt idx="1">
                  <c:v>0.4</c:v>
                </c:pt>
                <c:pt idx="2">
                  <c:v>0.3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b1883c"/>
            </a:solidFill>
            <a:ln w="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b1883c"/>
              </a:solidFill>
              <a:ln w="0">
                <a:noFill/>
              </a:ln>
            </c:spPr>
          </c:dPt>
          <c:dPt>
            <c:idx val="1"/>
            <c:invertIfNegative val="0"/>
            <c:spPr>
              <a:solidFill>
                <a:srgbClr val="b1883c"/>
              </a:solidFill>
              <a:ln w="0">
                <a:noFill/>
              </a:ln>
            </c:spPr>
          </c:dPt>
          <c:dPt>
            <c:idx val="2"/>
            <c:invertIfNegative val="0"/>
            <c:spPr>
              <a:solidFill>
                <a:srgbClr val="b1883c"/>
              </a:solidFill>
              <a:ln w="0">
                <a:noFill/>
              </a:ln>
            </c:spPr>
          </c:dPt>
          <c:dLbls>
            <c:numFmt formatCode="General" sourceLinked="0"/>
            <c:dLbl>
              <c:idx val="0"/>
              <c:numFmt formatCode="General" sourceLinked="0"/>
              <c:txPr>
                <a:bodyPr wrap="square"/>
                <a:lstStyle/>
                <a:p>
                  <a:pPr>
                    <a:defRPr b="1" sz="900" spc="-1" strike="noStrike">
                      <a:solidFill>
                        <a:srgbClr val="b1883c"/>
                      </a:solidFill>
                      <a:latin typeface="Cormorant Medium"/>
                      <a:ea typeface="Helvetica Neue"/>
                    </a:defRPr>
                  </a:pPr>
                </a:p>
              </c:txPr>
              <c:tx>
                <c:rich>
                  <a:bodyPr/>
                  <a:p>
                    <a:fld id="{13A5073C-D83E-492B-8FD6-79AE98A0F6C0}" type="VALUE">
                      <a:rPr b="0" lang="en-US" sz="900" spc="-1" strike="noStrike">
                        <a:solidFill>
                          <a:srgbClr val="b1883c"/>
                        </a:solidFill>
                        <a:latin typeface="Cormorant Medium"/>
                        <a:ea typeface="Helvetica Neue"/>
                      </a:rPr>
                      <a:t>0,4</a:t>
                    </a:fld>
                    <a:r>
                      <a:rPr b="0" lang="en-US" sz="900" spc="-1" strike="noStrike">
                        <a:solidFill>
                          <a:srgbClr val="b1883c"/>
                        </a:solidFill>
                        <a:latin typeface="Cormorant Medium"/>
                        <a:ea typeface="Helvetica Neue"/>
                      </a:rPr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numFmt formatCode="General" sourceLinked="0"/>
              <c:txPr>
                <a:bodyPr wrap="square"/>
                <a:lstStyle/>
                <a:p>
                  <a:pPr>
                    <a:defRPr b="1" sz="900" spc="-1" strike="noStrike">
                      <a:solidFill>
                        <a:srgbClr val="b1883c"/>
                      </a:solidFill>
                      <a:latin typeface="Cormorant Medium"/>
                      <a:ea typeface="Helvetica Neue"/>
                    </a:defRPr>
                  </a:pPr>
                </a:p>
              </c:txPr>
              <c:tx>
                <c:rich>
                  <a:bodyPr/>
                  <a:p>
                    <a:fld id="{6F538E34-A1BA-4D9B-B735-36D7FC61ED81}" type="VALUE">
                      <a:rPr b="0" lang="en-US" sz="900" spc="-1" strike="noStrike">
                        <a:solidFill>
                          <a:srgbClr val="b1883c"/>
                        </a:solidFill>
                        <a:latin typeface="Cormorant Medium"/>
                        <a:ea typeface="Helvetica Neue"/>
                      </a:rPr>
                      <a:t>0,4</a:t>
                    </a:fld>
                    <a:r>
                      <a:rPr b="0" lang="en-US" sz="900" spc="-1" strike="noStrike">
                        <a:solidFill>
                          <a:srgbClr val="b1883c"/>
                        </a:solidFill>
                        <a:latin typeface="Cormorant Medium"/>
                        <a:ea typeface="Helvetica Neue"/>
                      </a:rPr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numFmt formatCode="General" sourceLinked="0"/>
              <c:txPr>
                <a:bodyPr wrap="square"/>
                <a:lstStyle/>
                <a:p>
                  <a:pPr>
                    <a:defRPr b="1" sz="900" spc="-1" strike="noStrike">
                      <a:solidFill>
                        <a:srgbClr val="b1883c"/>
                      </a:solidFill>
                      <a:latin typeface="Cormorant Medium"/>
                      <a:ea typeface="Helvetica Neue"/>
                    </a:defRPr>
                  </a:pPr>
                </a:p>
              </c:txPr>
              <c:tx>
                <c:rich>
                  <a:bodyPr/>
                  <a:p>
                    <a:fld id="{CCEB0382-7E7F-4C90-B3D3-720F64C20110}" type="VALUE">
                      <a:rPr b="0" lang="en-US" sz="900" spc="-1" strike="noStrike">
                        <a:solidFill>
                          <a:srgbClr val="b1883c"/>
                        </a:solidFill>
                        <a:latin typeface="Cormorant Medium"/>
                        <a:ea typeface="Helvetica Neue"/>
                      </a:rPr>
                      <a:t>0,3</a:t>
                    </a:fld>
                    <a:r>
                      <a:rPr b="0" lang="en-US" sz="900" spc="-1" strike="noStrike">
                        <a:solidFill>
                          <a:srgbClr val="b1883c"/>
                        </a:solidFill>
                        <a:latin typeface="Cormorant Medium"/>
                        <a:ea typeface="Helvetica Neue"/>
                      </a:rPr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900" spc="-1" strike="noStrike">
                    <a:solidFill>
                      <a:srgbClr val="b1883c"/>
                    </a:solidFill>
                    <a:latin typeface="Cormorant Medium"/>
                    <a:ea typeface="Helvetica Neue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3"/>
                <c:pt idx="0">
                  <c:v>Российская Федерация</c:v>
                </c:pt>
                <c:pt idx="1">
                  <c:v>Дальневосточный федеральный округ</c:v>
                </c:pt>
                <c:pt idx="2">
                  <c:v>Сахалинская область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0.4</c:v>
                </c:pt>
                <c:pt idx="1">
                  <c:v>0.4</c:v>
                </c:pt>
                <c:pt idx="2">
                  <c:v>0.3</c:v>
                </c:pt>
              </c:numCache>
            </c:numRef>
          </c:val>
        </c:ser>
        <c:gapWidth val="219"/>
        <c:overlap val="-27"/>
        <c:axId val="42673904"/>
        <c:axId val="3733128"/>
      </c:barChart>
      <c:catAx>
        <c:axId val="426739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f5eee0"/>
            </a:solidFill>
            <a:round/>
          </a:ln>
        </c:spPr>
        <c:txPr>
          <a:bodyPr/>
          <a:lstStyle/>
          <a:p>
            <a:pPr>
              <a:defRPr b="0" sz="900" spc="-1" strike="noStrike">
                <a:solidFill>
                  <a:srgbClr val="b1883c"/>
                </a:solidFill>
                <a:latin typeface="Cormorant Medium"/>
                <a:ea typeface="Helvetica Neue"/>
              </a:defRPr>
            </a:pPr>
          </a:p>
        </c:txPr>
        <c:crossAx val="3733128"/>
        <c:crosses val="autoZero"/>
        <c:auto val="1"/>
        <c:lblAlgn val="ctr"/>
        <c:lblOffset val="100"/>
        <c:noMultiLvlLbl val="0"/>
      </c:catAx>
      <c:valAx>
        <c:axId val="37331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spPr>
          <a:ln w="0">
            <a:solidFill>
              <a:srgbClr val="b3b3b3"/>
            </a:solidFill>
          </a:ln>
        </c:spPr>
        <c:txPr>
          <a:bodyPr/>
          <a:lstStyle/>
          <a:p>
            <a:pPr>
              <a:defRPr b="0" sz="1000" spc="-1" strike="noStrike">
                <a:solidFill>
                  <a:srgbClr val="ffffff"/>
                </a:solidFill>
                <a:latin typeface="Helvetica Neue"/>
                <a:ea typeface="Helvetica Neue"/>
              </a:defRPr>
            </a:pPr>
          </a:p>
        </c:txPr>
        <c:crossAx val="42673904"/>
        <c:crossBetween val="between"/>
      </c:valAx>
      <c:spPr>
        <a:noFill/>
        <a:ln w="2556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b="0" sz="900" spc="-1" strike="noStrike">
              <a:solidFill>
                <a:srgbClr val="b1883c"/>
              </a:solidFill>
              <a:latin typeface="Cormorant Medium"/>
              <a:ea typeface="Helvetica Neue"/>
            </a:defRPr>
          </a:pPr>
        </a:p>
      </c:txPr>
    </c:legend>
    <c:plotVisOnly val="1"/>
    <c:dispBlanksAs val="gap"/>
  </c:chart>
  <c:spPr>
    <a:noFill/>
    <a:ln w="0">
      <a:noFill/>
    </a:ln>
  </c:spPr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ru-RU" sz="1400" spc="-1" strike="noStrike">
                <a:solidFill>
                  <a:srgbClr val="b1883c"/>
                </a:solidFill>
                <a:latin typeface="Cormorant Medium"/>
                <a:ea typeface="Helvetica Neue"/>
              </a:defRPr>
            </a:pPr>
            <a:r>
              <a:rPr b="1" lang="ru-RU" sz="1400" spc="-1" strike="noStrike">
                <a:solidFill>
                  <a:srgbClr val="b1883c"/>
                </a:solidFill>
                <a:latin typeface="Cormorant Medium"/>
                <a:ea typeface="Helvetica Neue"/>
              </a:rPr>
              <a:t>Уровень занятости молодежи                             в Сахалинской области</a:t>
            </a:r>
          </a:p>
        </c:rich>
      </c:tx>
      <c:layout>
        <c:manualLayout>
          <c:xMode val="edge"/>
          <c:yMode val="edge"/>
          <c:x val="0.187562788828612"/>
          <c:y val="0.0522189910228853"/>
        </c:manualLayout>
      </c:layout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71689772955596"/>
          <c:y val="0.299785055000632"/>
          <c:w val="0.695197910387784"/>
          <c:h val="0.5123277279049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Сахалинская область</c:v>
                </c:pt>
              </c:strCache>
            </c:strRef>
          </c:tx>
          <c:spPr>
            <a:solidFill>
              <a:srgbClr val="ffd932"/>
            </a:solidFill>
            <a:ln w="0">
              <a:noFill/>
            </a:ln>
          </c:spPr>
          <c:invertIfNegative val="0"/>
          <c:dPt>
            <c:idx val="1"/>
            <c:invertIfNegative val="0"/>
            <c:spPr>
              <a:solidFill>
                <a:srgbClr val="00517f"/>
              </a:solidFill>
              <a:ln w="0">
                <a:noFill/>
              </a:ln>
            </c:spPr>
          </c:dPt>
          <c:dPt>
            <c:idx val="2"/>
            <c:invertIfNegative val="0"/>
            <c:spPr>
              <a:solidFill>
                <a:srgbClr val="b1883c"/>
              </a:solidFill>
              <a:ln w="0">
                <a:noFill/>
              </a:ln>
            </c:spPr>
          </c:dPt>
          <c:dLbls>
            <c:numFmt formatCode="General" sourceLinked="0"/>
            <c:dLbl>
              <c:idx val="1"/>
              <c:numFmt formatCode="General" sourceLinked="0"/>
              <c:txPr>
                <a:bodyPr wrap="square"/>
                <a:lstStyle/>
                <a:p>
                  <a:pPr>
                    <a:defRPr b="1" sz="900" spc="-1" strike="noStrike">
                      <a:solidFill>
                        <a:srgbClr val="b1883c"/>
                      </a:solidFill>
                      <a:latin typeface="Cormorant Medium"/>
                      <a:ea typeface="Helvetica Neue"/>
                    </a:defRPr>
                  </a:pPr>
                </a:p>
              </c:txPr>
              <c:tx>
                <c:rich>
                  <a:bodyPr/>
                  <a:p>
                    <a:fld id="{1B35E251-01A2-4D62-98E3-575E8BFB6D54}" type="VALUE">
                      <a:rPr b="0" lang="en-US" sz="900" spc="-1" strike="noStrike">
                        <a:solidFill>
                          <a:srgbClr val="b1883c"/>
                        </a:solidFill>
                        <a:latin typeface="Cormorant Medium"/>
                        <a:ea typeface="Helvetica Neue"/>
                      </a:rPr>
                      <a:t>54,2</a:t>
                    </a:fld>
                    <a:r>
                      <a:rPr b="0" lang="en-US" sz="900" spc="-1" strike="noStrike">
                        <a:solidFill>
                          <a:srgbClr val="b1883c"/>
                        </a:solidFill>
                        <a:latin typeface="Cormorant Medium"/>
                        <a:ea typeface="Helvetica Neue"/>
                      </a:rPr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numFmt formatCode="General" sourceLinked="0"/>
              <c:txPr>
                <a:bodyPr wrap="square"/>
                <a:lstStyle/>
                <a:p>
                  <a:pPr>
                    <a:defRPr b="1" sz="900" spc="-1" strike="noStrike">
                      <a:solidFill>
                        <a:srgbClr val="b1883c"/>
                      </a:solidFill>
                      <a:latin typeface="Cormorant Medium"/>
                      <a:ea typeface="Helvetica Neue"/>
                    </a:defRPr>
                  </a:pPr>
                </a:p>
              </c:txPr>
              <c:tx>
                <c:rich>
                  <a:bodyPr/>
                  <a:p>
                    <a:fld id="{B4532CBE-F20A-4842-B78F-4E0A71DD789B}" type="VALUE">
                      <a:rPr b="0" lang="en-US" sz="900" spc="-1" strike="noStrike">
                        <a:solidFill>
                          <a:srgbClr val="b1883c"/>
                        </a:solidFill>
                        <a:latin typeface="Cormorant Medium"/>
                        <a:ea typeface="Helvetica Neue"/>
                      </a:rPr>
                      <a:t>57,6</a:t>
                    </a:fld>
                    <a:r>
                      <a:rPr b="0" lang="en-US" sz="900" spc="-1" strike="noStrike">
                        <a:solidFill>
                          <a:srgbClr val="b1883c"/>
                        </a:solidFill>
                        <a:latin typeface="Cormorant Medium"/>
                        <a:ea typeface="Helvetica Neue"/>
                      </a:rPr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900" spc="-1" strike="noStrike">
                    <a:solidFill>
                      <a:srgbClr val="b1883c"/>
                    </a:solidFill>
                    <a:latin typeface="Cormorant Medium"/>
                    <a:ea typeface="Helvetica Neue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3"/>
                <c:pt idx="0">
                  <c:v/>
                </c:pt>
                <c:pt idx="1">
                  <c:v>2024</c:v>
                </c:pt>
                <c:pt idx="2">
                  <c:v>2025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1">
                  <c:v>54.2</c:v>
                </c:pt>
                <c:pt idx="2">
                  <c:v>57.6</c:v>
                </c:pt>
              </c:numCache>
            </c:numRef>
          </c:val>
        </c:ser>
        <c:gapWidth val="219"/>
        <c:overlap val="-27"/>
        <c:axId val="83012379"/>
        <c:axId val="36974046"/>
      </c:barChart>
      <c:catAx>
        <c:axId val="83012379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f5eee0"/>
            </a:solidFill>
            <a:round/>
          </a:ln>
        </c:spPr>
        <c:txPr>
          <a:bodyPr/>
          <a:lstStyle/>
          <a:p>
            <a:pPr>
              <a:defRPr b="0" sz="900" spc="-1" strike="noStrike">
                <a:solidFill>
                  <a:srgbClr val="b1883c"/>
                </a:solidFill>
                <a:latin typeface="Cormorant Medium"/>
                <a:ea typeface="Helvetica Neue"/>
              </a:defRPr>
            </a:pPr>
          </a:p>
        </c:txPr>
        <c:crossAx val="36974046"/>
        <c:crosses val="autoZero"/>
        <c:auto val="1"/>
        <c:lblAlgn val="ctr"/>
        <c:lblOffset val="100"/>
        <c:noMultiLvlLbl val="0"/>
      </c:catAx>
      <c:valAx>
        <c:axId val="3697404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spPr>
          <a:ln w="0">
            <a:solidFill>
              <a:srgbClr val="b3b3b3"/>
            </a:solidFill>
          </a:ln>
        </c:spPr>
        <c:txPr>
          <a:bodyPr/>
          <a:lstStyle/>
          <a:p>
            <a:pPr>
              <a:defRPr b="0" sz="1000" spc="-1" strike="noStrike">
                <a:solidFill>
                  <a:srgbClr val="ffffff"/>
                </a:solidFill>
                <a:latin typeface="Helvetica Neue"/>
                <a:ea typeface="Helvetica Neue"/>
              </a:defRPr>
            </a:pPr>
          </a:p>
        </c:txPr>
        <c:crossAx val="83012379"/>
        <c:crossBetween val="between"/>
      </c:valAx>
      <c:spPr>
        <a:noFill/>
        <a:ln w="25560">
          <a:noFill/>
        </a:ln>
      </c:spPr>
    </c:plotArea>
    <c:plotVisOnly val="1"/>
    <c:dispBlanksAs val="gap"/>
  </c:chart>
  <c:spPr>
    <a:noFill/>
    <a:ln w="0">
      <a:noFill/>
    </a:ln>
  </c:spPr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ayout>
        <c:manualLayout>
          <c:layoutTarget val="inner"/>
          <c:xMode val="edge"/>
          <c:yMode val="edge"/>
          <c:x val="0.0821145006268283"/>
          <c:y val="0.0678326996197719"/>
          <c:w val="0.917728792310907"/>
          <c:h val="0.833840304182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6e7cf"/>
            </a:solidFill>
            <a:ln w="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005180"/>
              </a:solidFill>
              <a:ln w="0">
                <a:noFill/>
              </a:ln>
            </c:spPr>
          </c:dPt>
          <c:dPt>
            <c:idx val="1"/>
            <c:invertIfNegative val="0"/>
            <c:spPr>
              <a:solidFill>
                <a:srgbClr val="997c00"/>
              </a:solidFill>
              <a:ln w="0">
                <a:noFill/>
              </a:ln>
            </c:spPr>
          </c:dPt>
          <c:dLbls>
            <c:numFmt formatCode="#,##0" sourceLinked="0"/>
            <c:dLbl>
              <c:idx val="0"/>
              <c:numFmt formatCode="#,##0" sourceLinked="0"/>
              <c:txPr>
                <a:bodyPr wrap="square"/>
                <a:lstStyle/>
                <a:p>
                  <a:pPr>
                    <a:defRPr b="0" sz="1197" spc="-1" strike="noStrike">
                      <a:solidFill>
                        <a:srgbClr val="cba866"/>
                      </a:solidFill>
                      <a:latin typeface="Helvetica Neue"/>
                      <a:ea typeface="Helvetica Neue"/>
                    </a:defRPr>
                  </a:pPr>
                </a:p>
              </c:txPr>
              <c:tx>
                <c:rich>
                  <a:bodyPr/>
                  <a:p>
                    <a:fld id="{0375689C-6275-4781-90EF-2CA6BE0FD2AF}" type="VALUE">
                      <a:rPr b="0" lang="ru-RU" sz="1197" spc="-1" strike="noStrike">
                        <a:solidFill>
                          <a:srgbClr val="00517f"/>
                        </a:solidFill>
                        <a:latin typeface="Helvetica Neue"/>
                        <a:ea typeface="Helvetica Neue"/>
                      </a:rPr>
                      <a:t>[ЗНАЧЕНИЕ]</a:t>
                    </a:fld>
                    <a:r>
                      <a:rPr b="0" lang="ru-RU" sz="1197" spc="-1" strike="noStrike">
                        <a:solidFill>
                          <a:srgbClr val="00517f"/>
                        </a:solidFill>
                        <a:latin typeface="Helvetica Neue"/>
                        <a:ea typeface="Helvetica Neue"/>
                      </a:rPr>
                      <a:t> чел.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numFmt formatCode="#,##0" sourceLinked="0"/>
              <c:txPr>
                <a:bodyPr wrap="square"/>
                <a:lstStyle/>
                <a:p>
                  <a:pPr>
                    <a:defRPr b="0" sz="1197" spc="-1" strike="noStrike">
                      <a:solidFill>
                        <a:srgbClr val="cba866"/>
                      </a:solidFill>
                      <a:latin typeface="Helvetica Neue"/>
                      <a:ea typeface="Helvetica Neue"/>
                    </a:defRPr>
                  </a:pPr>
                </a:p>
              </c:txPr>
              <c:tx>
                <c:rich>
                  <a:bodyPr/>
                  <a:p>
                    <a:fld id="{5C49DB03-C56C-40B7-8BEE-BF9F7F526AF4}" type="VALUE">
                      <a:rPr b="0" lang="ru-RU" sz="1197" spc="-1" strike="noStrike">
                        <a:solidFill>
                          <a:srgbClr val="b1883c"/>
                        </a:solidFill>
                        <a:latin typeface="Helvetica Neue"/>
                        <a:ea typeface="Helvetica Neue"/>
                      </a:rPr>
                      <a:t>[ЗНАЧЕНИЕ]</a:t>
                    </a:fld>
                    <a:r>
                      <a:rPr b="0" lang="ru-RU" sz="1197" spc="-1" strike="noStrike">
                        <a:solidFill>
                          <a:srgbClr val="b1883c"/>
                        </a:solidFill>
                        <a:latin typeface="Helvetica Neue"/>
                        <a:ea typeface="Helvetica Neue"/>
                      </a:rPr>
                      <a:t> чел.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0" sz="1197" spc="-1" strike="noStrike">
                    <a:solidFill>
                      <a:srgbClr val="cba866"/>
                    </a:solidFill>
                    <a:latin typeface="Helvetica Neue"/>
                    <a:ea typeface="Helvetica Neue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2"/>
                <c:pt idx="0">
                  <c:v>2024</c:v>
                </c:pt>
                <c:pt idx="1">
                  <c:v>2025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457597</c:v>
                </c:pt>
                <c:pt idx="1">
                  <c:v>459710</c:v>
                </c:pt>
              </c:numCache>
            </c:numRef>
          </c:val>
        </c:ser>
        <c:gapWidth val="219"/>
        <c:overlap val="-27"/>
        <c:axId val="70635236"/>
        <c:axId val="69225665"/>
      </c:barChart>
      <c:catAx>
        <c:axId val="706352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0">
            <a:solidFill>
              <a:srgbClr val="b3b3b3"/>
            </a:solidFill>
          </a:ln>
        </c:spPr>
        <c:txPr>
          <a:bodyPr/>
          <a:lstStyle/>
          <a:p>
            <a:pPr>
              <a:defRPr b="0" sz="1000" spc="-1" strike="noStrike">
                <a:solidFill>
                  <a:srgbClr val="ffffff"/>
                </a:solidFill>
                <a:latin typeface="Helvetica Neue"/>
                <a:ea typeface="Helvetica Neue"/>
              </a:defRPr>
            </a:pPr>
          </a:p>
        </c:txPr>
        <c:crossAx val="69225665"/>
        <c:crosses val="autoZero"/>
        <c:auto val="1"/>
        <c:lblAlgn val="ctr"/>
        <c:lblOffset val="100"/>
        <c:noMultiLvlLbl val="0"/>
      </c:catAx>
      <c:valAx>
        <c:axId val="69225665"/>
        <c:scaling>
          <c:orientation val="minMax"/>
          <c:max val="460000"/>
          <c:min val="432000"/>
        </c:scaling>
        <c:delete val="1"/>
        <c:axPos val="l"/>
        <c:numFmt formatCode="General" sourceLinked="1"/>
        <c:majorTickMark val="none"/>
        <c:minorTickMark val="none"/>
        <c:tickLblPos val="nextTo"/>
        <c:spPr>
          <a:ln w="0">
            <a:solidFill>
              <a:srgbClr val="b3b3b3"/>
            </a:solidFill>
          </a:ln>
        </c:spPr>
        <c:txPr>
          <a:bodyPr/>
          <a:lstStyle/>
          <a:p>
            <a:pPr>
              <a:defRPr b="0" sz="1000" spc="-1" strike="noStrike">
                <a:solidFill>
                  <a:srgbClr val="ffffff"/>
                </a:solidFill>
                <a:latin typeface="Helvetica Neue"/>
                <a:ea typeface="Helvetica Neue"/>
              </a:defRPr>
            </a:pPr>
          </a:p>
        </c:txPr>
        <c:crossAx val="70635236"/>
        <c:crossBetween val="between"/>
        <c:majorUnit val="2000"/>
      </c:valAx>
      <c:spPr>
        <a:noFill/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b="0" sz="1197" spc="-1" strike="noStrike">
              <a:solidFill>
                <a:srgbClr val="d2b37a"/>
              </a:solidFill>
              <a:latin typeface="Helvetica Neue"/>
              <a:ea typeface="Helvetica Neue"/>
            </a:defRPr>
          </a:pPr>
        </a:p>
      </c:txPr>
    </c:legend>
    <c:plotVisOnly val="1"/>
    <c:dispBlanksAs val="gap"/>
  </c:chart>
  <c:spPr>
    <a:noFill/>
    <a:ln w="0">
      <a:noFill/>
    </a:ln>
  </c:spPr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ayout>
        <c:manualLayout>
          <c:layoutTarget val="inner"/>
          <c:xMode val="edge"/>
          <c:yMode val="edge"/>
          <c:x val="0.0160283448624937"/>
          <c:y val="0.0431948424068768"/>
          <c:w val="0.961756931556156"/>
          <c:h val="0.8169770773638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Прибыло</c:v>
                </c:pt>
              </c:strCache>
            </c:strRef>
          </c:tx>
          <c:spPr>
            <a:solidFill>
              <a:srgbClr val="00517f"/>
            </a:solidFill>
            <a:ln w="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00517f"/>
              </a:solidFill>
              <a:ln w="0">
                <a:noFill/>
              </a:ln>
            </c:spPr>
          </c:dPt>
          <c:dPt>
            <c:idx val="1"/>
            <c:invertIfNegative val="0"/>
            <c:spPr>
              <a:solidFill>
                <a:srgbClr val="00517f"/>
              </a:solidFill>
              <a:ln w="0">
                <a:noFill/>
              </a:ln>
            </c:spPr>
          </c:dPt>
          <c:dLbls>
            <c:numFmt formatCode="#,##0\ _₽" sourceLinked="0"/>
            <c:dLbl>
              <c:idx val="0"/>
              <c:numFmt formatCode="#,##0\ _₽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00517f"/>
                      </a:solidFill>
                      <a:latin typeface="Helvetica Neue"/>
                      <a:ea typeface="Helvetica Neue"/>
                    </a:defRPr>
                  </a:pPr>
                </a:p>
              </c:txPr>
              <c:tx>
                <c:rich>
                  <a:bodyPr/>
                  <a:p>
                    <a:fld id="{7B703F56-F4FD-4022-98DF-25AC665D7FBB}" type="VALUE">
                      <a:rPr b="0" lang="ru-RU" sz="1200" spc="-1" strike="noStrike">
                        <a:solidFill>
                          <a:srgbClr val="00517f"/>
                        </a:solidFill>
                        <a:latin typeface="Helvetica Neue"/>
                        <a:ea typeface="Helvetica Neue"/>
                      </a:rPr>
                      <a:t>[ЗНАЧЕНИЕ]</a:t>
                    </a:fld>
                    <a:r>
                      <a:rPr b="0" lang="ru-RU" sz="1200" spc="-1" strike="noStrike">
                        <a:solidFill>
                          <a:srgbClr val="00517f"/>
                        </a:solidFill>
                        <a:latin typeface="Helvetica Neue"/>
                        <a:ea typeface="Helvetica Neue"/>
                      </a:rPr>
                      <a:t>чел.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numFmt formatCode="#,##0\ _₽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00517f"/>
                      </a:solidFill>
                      <a:latin typeface="Helvetica Neue"/>
                      <a:ea typeface="Helvetica Neue"/>
                    </a:defRPr>
                  </a:pPr>
                </a:p>
              </c:txPr>
              <c:tx>
                <c:rich>
                  <a:bodyPr/>
                  <a:p>
                    <a:fld id="{D49C80AB-9624-4375-8CC9-098E2B1E2441}" type="VALUE">
                      <a:rPr b="0" lang="ru-RU" sz="1200" spc="-1" strike="noStrike">
                        <a:solidFill>
                          <a:srgbClr val="00517f"/>
                        </a:solidFill>
                        <a:latin typeface="Helvetica Neue"/>
                        <a:ea typeface="Helvetica Neue"/>
                      </a:rPr>
                      <a:t>[ЗНАЧЕНИЕ]</a:t>
                    </a:fld>
                    <a:r>
                      <a:rPr b="0" lang="ru-RU" sz="1200" spc="-1" strike="noStrike">
                        <a:solidFill>
                          <a:srgbClr val="00517f"/>
                        </a:solidFill>
                        <a:latin typeface="Helvetica Neue"/>
                        <a:ea typeface="Helvetica Neue"/>
                      </a:rPr>
                      <a:t>чел.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200" spc="-1" strike="noStrike">
                    <a:solidFill>
                      <a:srgbClr val="00517f"/>
                    </a:solidFill>
                    <a:latin typeface="Helvetica Neue"/>
                    <a:ea typeface="Helvetica Neue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2"/>
                <c:pt idx="0">
                  <c:v>2024</c:v>
                </c:pt>
                <c:pt idx="1">
                  <c:v>2025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20418</c:v>
                </c:pt>
                <c:pt idx="1">
                  <c:v>29870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Убыло</c:v>
                </c:pt>
              </c:strCache>
            </c:strRef>
          </c:tx>
          <c:spPr>
            <a:solidFill>
              <a:srgbClr val="b1883c"/>
            </a:solidFill>
            <a:ln w="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b1883c"/>
              </a:solidFill>
              <a:ln w="0">
                <a:noFill/>
              </a:ln>
            </c:spPr>
          </c:dPt>
          <c:dPt>
            <c:idx val="1"/>
            <c:invertIfNegative val="0"/>
            <c:spPr>
              <a:solidFill>
                <a:srgbClr val="b1883c"/>
              </a:solidFill>
              <a:ln w="0">
                <a:noFill/>
              </a:ln>
            </c:spPr>
          </c:dPt>
          <c:dLbls>
            <c:numFmt formatCode="#,##0\ _₽" sourceLinked="0"/>
            <c:dLbl>
              <c:idx val="0"/>
              <c:layout>
                <c:manualLayout>
                  <c:x val="0.0120370817943403"/>
                  <c:y val="-4.88076083843013E-017"/>
                </c:manualLayout>
              </c:layout>
              <c:numFmt formatCode="#,##0\ _₽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b1883c"/>
                      </a:solidFill>
                      <a:latin typeface="Helvetica Neue"/>
                      <a:ea typeface="Helvetica Neue"/>
                    </a:defRPr>
                  </a:pPr>
                </a:p>
              </c:txPr>
              <c:tx>
                <c:rich>
                  <a:bodyPr/>
                  <a:p>
                    <a:fld id="{076C0B4B-775D-4E68-9540-E46360D2F251}" type="VALUE">
                      <a:rPr b="0" lang="ru-RU" sz="1200" spc="-1" strike="noStrike">
                        <a:solidFill>
                          <a:srgbClr val="b1883c"/>
                        </a:solidFill>
                        <a:latin typeface="Helvetica Neue"/>
                        <a:ea typeface="Helvetica Neue"/>
                      </a:rPr>
                      <a:t>[ЗНАЧЕНИЕ]</a:t>
                    </a:fld>
                    <a:r>
                      <a:rPr b="0" lang="ru-RU" sz="1200" spc="-1" strike="noStrike">
                        <a:solidFill>
                          <a:srgbClr val="b1883c"/>
                        </a:solidFill>
                        <a:latin typeface="Helvetica Neue"/>
                        <a:ea typeface="Helvetica Neue"/>
                      </a:rPr>
                      <a:t>чел.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layout>
                <c:manualLayout>
                  <c:x val="0.014043262093397"/>
                  <c:y val="-0.0106490557557727"/>
                </c:manualLayout>
              </c:layout>
              <c:numFmt formatCode="#,##0\ _₽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b1883c"/>
                      </a:solidFill>
                      <a:latin typeface="Helvetica Neue"/>
                      <a:ea typeface="Helvetica Neue"/>
                    </a:defRPr>
                  </a:pPr>
                </a:p>
              </c:txPr>
              <c:tx>
                <c:rich>
                  <a:bodyPr/>
                  <a:p>
                    <a:fld id="{4D1955E0-82E0-43FA-9BA5-8D1D2D1205C2}" type="VALUE">
                      <a:rPr b="0" lang="ru-RU" sz="1200" spc="-1" strike="noStrike">
                        <a:solidFill>
                          <a:srgbClr val="b1883c"/>
                        </a:solidFill>
                        <a:latin typeface="Helvetica Neue"/>
                        <a:ea typeface="Helvetica Neue"/>
                      </a:rPr>
                      <a:t>[ЗНАЧЕНИЕ]</a:t>
                    </a:fld>
                    <a:r>
                      <a:rPr b="0" lang="ru-RU" sz="1200" spc="-1" strike="noStrike">
                        <a:solidFill>
                          <a:srgbClr val="b1883c"/>
                        </a:solidFill>
                        <a:latin typeface="Helvetica Neue"/>
                        <a:ea typeface="Helvetica Neue"/>
                      </a:rPr>
                      <a:t>чел.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200" spc="-1" strike="noStrike">
                    <a:solidFill>
                      <a:srgbClr val="b1883c"/>
                    </a:solidFill>
                    <a:latin typeface="Helvetica Neue"/>
                    <a:ea typeface="Helvetica Neue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2"/>
                <c:pt idx="0">
                  <c:v>2024</c:v>
                </c:pt>
                <c:pt idx="1">
                  <c:v>2025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2"/>
                <c:pt idx="0">
                  <c:v>18355</c:v>
                </c:pt>
                <c:pt idx="1">
                  <c:v>25274</c:v>
                </c:pt>
              </c:numCache>
            </c:numRef>
          </c:val>
        </c:ser>
        <c:gapWidth val="179"/>
        <c:overlap val="-16"/>
        <c:axId val="59601925"/>
        <c:axId val="77352512"/>
      </c:barChart>
      <c:catAx>
        <c:axId val="59601925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f5eee0"/>
            </a:solidFill>
            <a:round/>
          </a:ln>
        </c:spPr>
        <c:txPr>
          <a:bodyPr/>
          <a:lstStyle/>
          <a:p>
            <a:pPr>
              <a:defRPr b="1" sz="1197" spc="-1" strike="noStrike">
                <a:solidFill>
                  <a:srgbClr val="d2b37a"/>
                </a:solidFill>
                <a:latin typeface="Helvetica Neue"/>
                <a:ea typeface="Helvetica Neue"/>
              </a:defRPr>
            </a:pPr>
          </a:p>
        </c:txPr>
        <c:crossAx val="77352512"/>
        <c:crosses val="autoZero"/>
        <c:auto val="1"/>
        <c:lblAlgn val="ctr"/>
        <c:lblOffset val="100"/>
        <c:noMultiLvlLbl val="0"/>
      </c:catAx>
      <c:valAx>
        <c:axId val="77352512"/>
        <c:scaling>
          <c:orientation val="minMax"/>
          <c:max val="32000"/>
          <c:min val="5000"/>
        </c:scaling>
        <c:delete val="1"/>
        <c:axPos val="l"/>
        <c:numFmt formatCode="General" sourceLinked="1"/>
        <c:majorTickMark val="none"/>
        <c:minorTickMark val="none"/>
        <c:tickLblPos val="nextTo"/>
        <c:spPr>
          <a:ln w="0">
            <a:solidFill>
              <a:srgbClr val="b3b3b3"/>
            </a:solidFill>
          </a:ln>
        </c:spPr>
        <c:txPr>
          <a:bodyPr/>
          <a:lstStyle/>
          <a:p>
            <a:pPr>
              <a:defRPr b="0" sz="1000" spc="-1" strike="noStrike">
                <a:solidFill>
                  <a:srgbClr val="ffffff"/>
                </a:solidFill>
                <a:latin typeface="Helvetica Neue"/>
                <a:ea typeface="Helvetica Neue"/>
              </a:defRPr>
            </a:pPr>
          </a:p>
        </c:txPr>
        <c:crossAx val="59601925"/>
        <c:crossBetween val="between"/>
        <c:majorUnit val="5000"/>
      </c:valAx>
      <c:spPr>
        <a:noFill/>
        <a:ln w="0">
          <a:noFill/>
        </a:ln>
      </c:spPr>
    </c:plotArea>
    <c:legend>
      <c:legendPos val="b"/>
      <c:layout>
        <c:manualLayout>
          <c:xMode val="edge"/>
          <c:yMode val="edge"/>
          <c:x val="0.354098721131145"/>
          <c:y val="0.924722076414941"/>
          <c:w val="0.287790039172645"/>
          <c:h val="0.0513175481345705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b="1" sz="1200" spc="-1" strike="noStrike">
              <a:solidFill>
                <a:srgbClr val="d2b37a"/>
              </a:solidFill>
              <a:latin typeface="Helvetica Neue"/>
              <a:ea typeface="Helvetica Neue"/>
            </a:defRPr>
          </a:pPr>
        </a:p>
      </c:txPr>
    </c:legend>
    <c:plotVisOnly val="1"/>
    <c:dispBlanksAs val="gap"/>
  </c:chart>
  <c:spPr>
    <a:noFill/>
    <a:ln w="0">
      <a:noFill/>
    </a:ln>
  </c:spPr>
</c:chartSpace>
</file>

<file path=ppt/drawings/drawing1.xml><?xml version="1.0" encoding="utf-8"?>
<c:userShapes xmlns:cdr="http://schemas.openxmlformats.org/drawingml/2006/chartDrawing" xmlns:a="http://schemas.openxmlformats.org/drawingml/2006/main" xmlns:c="http://schemas.openxmlformats.org/drawingml/2006/chart" xmlns:r="http://schemas.openxmlformats.org/officeDocument/2006/relationships">
  <cdr:relSizeAnchor>
    <cdr:from>
      <cdr:x>0.109216115330158</cdr:x>
      <cdr:y>0.425618572446798</cdr:y>
    </cdr:from>
    <cdr:to>
      <cdr:x>0.280795469172352</cdr:x>
      <cdr:y>0.463802056817025</cdr:y>
    </cdr:to>
    <cdr:sp>
      <cdr:nvSpPr>
        <cdr:cNvPr id="109" name="TextBox 3"/>
        <cdr:cNvSpPr/>
      </cdr:nvSpPr>
      <cdr:spPr>
        <a:xfrm>
          <a:off x="610920" y="1504800"/>
          <a:ext cx="959760" cy="135000"/>
        </a:xfrm>
        <a:prstGeom prst="rect">
          <a:avLst/>
        </a:prstGeom>
        <a:noFill/>
        <a:ln w="0">
          <a:noFill/>
        </a:ln>
      </cdr:spPr>
      <cdr:style>
        <a:lnRef idx="0"/>
        <a:fillRef idx="0"/>
        <a:effectRef idx="0"/>
        <a:fontRef idx="minor"/>
      </cdr:style>
      <cdr:txBody>
        <a:bodyPr vertOverflow="clip" lIns="90000" rIns="90000" tIns="45000" bIns="45000" anchor="t">
          <a:noAutofit/>
        </a:bodyPr>
        <a:p>
          <a:pPr>
            <a:lnSpc>
              <a:spcPct val="100000"/>
            </a:lnSpc>
          </a:pPr>
          <a:endParaRPr b="0" lang="ru-RU" sz="1100" spc="-1" strike="noStrike">
            <a:solidFill>
              <a:srgbClr val="000000"/>
            </a:solidFill>
            <a:latin typeface="Times New Roman"/>
            <a:ea typeface="Helvetica Neue"/>
          </a:endParaRPr>
        </a:p>
      </cdr:txBody>
    </cdr:sp>
  </cdr:relSizeAnchor>
  <cdr:relSizeAnchor>
    <cdr:from>
      <cdr:x>0.261552323336337</cdr:x>
      <cdr:y>0.402199368699725</cdr:y>
    </cdr:from>
    <cdr:to>
      <cdr:x>0.310014158836401</cdr:x>
      <cdr:y>0.763466042154567</cdr:y>
    </cdr:to>
    <cdr:sp>
      <cdr:nvSpPr>
        <cdr:cNvPr id="110" name="TextBox 4"/>
        <cdr:cNvSpPr/>
      </cdr:nvSpPr>
      <cdr:spPr>
        <a:xfrm rot="16200000">
          <a:off x="959760" y="1924920"/>
          <a:ext cx="1277280" cy="271080"/>
        </a:xfrm>
        <a:prstGeom prst="rect">
          <a:avLst/>
        </a:prstGeom>
        <a:noFill/>
        <a:ln w="0">
          <a:noFill/>
        </a:ln>
      </cdr:spPr>
      <cdr:style>
        <a:lnRef idx="0"/>
        <a:fillRef idx="0"/>
        <a:effectRef idx="0"/>
        <a:fontRef idx="minor"/>
      </cdr:style>
      <cdr:txBody>
        <a:bodyPr vertOverflow="clip" lIns="90000" rIns="90000" tIns="45000" bIns="45000" anchor="t">
          <a:noAutofit/>
        </a:bodyPr>
        <a:p>
          <a:pPr>
            <a:lnSpc>
              <a:spcPct val="100000"/>
            </a:lnSpc>
          </a:pPr>
          <a:r>
            <a:rPr b="0" lang="ru-RU" sz="1100" spc="-1" strike="noStrike">
              <a:solidFill>
                <a:srgbClr val="00517f"/>
              </a:solidFill>
              <a:latin typeface="Cormorant Medium"/>
              <a:ea typeface="Helvetica Neue"/>
            </a:rPr>
            <a:t>прирост +0,1 пп</a:t>
          </a:r>
          <a:endParaRPr b="0" sz="1100" spc="-1" strike="noStrike">
            <a:solidFill>
              <a:srgbClr val="000000"/>
            </a:solidFill>
            <a:latin typeface="Times New Roman"/>
          </a:endParaRPr>
        </a:p>
      </cdr:txBody>
    </cdr:sp>
  </cdr:relSizeAnchor>
</c:userShap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2322360" y="2391840"/>
            <a:ext cx="8787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671400" y="1767960"/>
            <a:ext cx="12089520" cy="438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7BAAB6C1-FCC6-42E8-9C89-4A214DE5E727}" type="slidenum">
              <a:t>&lt;#&gt;</a:t>
            </a:fld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Заголовок и фото (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2322360" y="2391840"/>
            <a:ext cx="8787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71400" y="1767960"/>
            <a:ext cx="12089520" cy="438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Helvetica Neue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BA1F7E64-AD88-45F0-917B-94398F831333}" type="slidenum">
              <a:t>&lt;#&gt;</a:t>
            </a:fld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2322360" y="2391840"/>
            <a:ext cx="8787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71400" y="1767960"/>
            <a:ext cx="12089520" cy="438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Helvetica Neue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3"/>
          </p:nvPr>
        </p:nvSpPr>
        <p:spPr/>
        <p:txBody>
          <a:bodyPr/>
          <a:p>
            <a:fld id="{DBA2FF6A-F93A-4897-BC3B-C1E8D9EECF85}" type="slidenum">
              <a:t>&lt;#&gt;</a:t>
            </a:fld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2322360" y="2391840"/>
            <a:ext cx="8787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71400" y="1767960"/>
            <a:ext cx="12089520" cy="438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Helvetica Neue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B23C71E2-FCC7-4EAE-BD4B-92521D0084B3}" type="slidenum">
              <a:t>&lt;#&gt;</a:t>
            </a:fld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2322360" y="2391840"/>
            <a:ext cx="8787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71400" y="1767960"/>
            <a:ext cx="12089520" cy="438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Helvetica Neue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433A1CBA-0CFC-4634-85A1-60010E317C08}" type="slidenum">
              <a:t>&lt;#&gt;</a:t>
            </a:fld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Заголовок, пункты, видео — мелк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2322360" y="2391840"/>
            <a:ext cx="8787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671400" y="1767960"/>
            <a:ext cx="12089520" cy="438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Helvetica Neue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6"/>
          </p:nvPr>
        </p:nvSpPr>
        <p:spPr/>
        <p:txBody>
          <a:bodyPr/>
          <a:p>
            <a:fld id="{51285F07-20FA-4EDF-97D3-F2D1E29D7732}" type="slidenum">
              <a:t>&lt;#&gt;</a:t>
            </a:fld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Заголовок, пункты, видео — круп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2322360" y="2391840"/>
            <a:ext cx="8787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71400" y="1767960"/>
            <a:ext cx="12089520" cy="438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Helvetica Neue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9B76CE2C-9055-42D7-8D6D-3F7BB1F33053}" type="slidenum">
              <a:t>&lt;#&gt;</a:t>
            </a:fld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2322360" y="2391840"/>
            <a:ext cx="8787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71400" y="1767960"/>
            <a:ext cx="12089520" cy="438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Helvetica Neue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1CA8F0D8-8DC6-4A3F-A2B4-563F1B8CC0C8}" type="slidenum">
              <a:t>&lt;#&gt;</a:t>
            </a:fld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2322360" y="2391840"/>
            <a:ext cx="8787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671400" y="1767960"/>
            <a:ext cx="12089520" cy="438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Helvetica Neue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9"/>
          </p:nvPr>
        </p:nvSpPr>
        <p:spPr/>
        <p:txBody>
          <a:bodyPr/>
          <a:p>
            <a:fld id="{FAAC6549-EB21-48B6-8D2A-36454DA805E9}" type="slidenum">
              <a:t>&lt;#&gt;</a:t>
            </a:fld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Пусто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C38EF072-A1DE-44CB-B894-0469DBA4727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Обыч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2322360" y="2391840"/>
            <a:ext cx="8787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subTitle"/>
          </p:nvPr>
        </p:nvSpPr>
        <p:spPr>
          <a:xfrm>
            <a:off x="671400" y="1767960"/>
            <a:ext cx="12089520" cy="438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7875EAD1-1A40-4319-8333-9AD1345AF2AB}" type="slidenum">
              <a:t>&lt;#&gt;</a:t>
            </a:fld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2322360" y="2391840"/>
            <a:ext cx="8787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71400" y="1767960"/>
            <a:ext cx="12089520" cy="438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Helvetica Neue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6FEB641-B151-411B-8225-225748DA1FF7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Информационное сообщ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2322360" y="2391840"/>
            <a:ext cx="8787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71400" y="1767960"/>
            <a:ext cx="12089520" cy="438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Helvetica Neue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FF662F6-9B16-4DD3-9610-9E9CBFD3053D}" type="slidenum">
              <a:t>&lt;#&gt;</a:t>
            </a:fld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Важный фа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2322360" y="2391840"/>
            <a:ext cx="8787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71400" y="1767960"/>
            <a:ext cx="12089520" cy="438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Helvetica Neue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86A34EBD-0BE6-4031-9F2C-9D08EDB7F10A}" type="slidenum">
              <a:t>&lt;#&gt;</a:t>
            </a:fld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2322360" y="2391840"/>
            <a:ext cx="8787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71400" y="1767960"/>
            <a:ext cx="12089520" cy="438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Helvetica Neue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AFE8DC6-92CA-45D1-B706-E329BE0103BD}" type="slidenum">
              <a:t>&lt;#&gt;</a:t>
            </a:fld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2322360" y="2391840"/>
            <a:ext cx="8787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671400" y="1767960"/>
            <a:ext cx="12089520" cy="438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Helvetica Neue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6563C18-01E7-432B-92D2-F22D3808E6EB}" type="slidenum">
              <a:t>&lt;#&gt;</a:t>
            </a:fld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2322360" y="2391840"/>
            <a:ext cx="8787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71400" y="1767960"/>
            <a:ext cx="12089520" cy="438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Helvetica Neue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05716AA0-3E23-4982-9E5C-DF00CE500485}" type="slidenum">
              <a:t>&lt;#&gt;</a:t>
            </a:fld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2322360" y="2391840"/>
            <a:ext cx="8787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671400" y="1767960"/>
            <a:ext cx="12089520" cy="438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Helvetica Neue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D28B96AB-0099-436B-8009-B7B33CC8FE99}" type="slidenum">
              <a:t>&lt;#&gt;</a:t>
            </a:fld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0"/>
          </p:nvPr>
        </p:nvSpPr>
        <p:spPr/>
        <p:txBody>
          <a:bodyPr/>
          <a:p>
            <a:fld id="{248B8512-030A-401E-B7EE-577E31DC3CB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5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16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17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slideLayout" Target="../slideLayouts/slideLayout18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slideLayout" Target="../slideLayouts/slideLayout19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2322360" y="2391840"/>
            <a:ext cx="8787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Helvetica Neue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chemeClr val="dk1"/>
              </a:solidFill>
              <a:latin typeface="Helvetica Neue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 idx="1"/>
          </p:nvPr>
        </p:nvSpPr>
        <p:spPr>
          <a:xfrm>
            <a:off x="6635520" y="5723280"/>
            <a:ext cx="156600" cy="154800"/>
          </a:xfrm>
          <a:prstGeom prst="rect">
            <a:avLst/>
          </a:prstGeom>
          <a:noFill/>
          <a:ln w="3240">
            <a:noFill/>
          </a:ln>
        </p:spPr>
        <p:txBody>
          <a:bodyPr lIns="16200" rIns="16200" tIns="16200" bIns="16200" anchor="b">
            <a:noAutofit/>
          </a:bodyPr>
          <a:lstStyle>
            <a:lvl1pPr indent="0" algn="ctr" defTabSz="321840">
              <a:lnSpc>
                <a:spcPct val="100000"/>
              </a:lnSpc>
              <a:buNone/>
              <a:tabLst>
                <a:tab algn="l" pos="0"/>
              </a:tabLst>
              <a:defRPr b="0" lang="ru-RU" sz="800" spc="-1" strike="noStrike">
                <a:solidFill>
                  <a:srgbClr val="000000"/>
                </a:solidFill>
                <a:latin typeface="Helvetica Neue"/>
                <a:ea typeface="Helvetica Neue"/>
              </a:defRPr>
            </a:lvl1pPr>
          </a:lstStyle>
          <a:p>
            <a:pPr indent="0" algn="ctr" defTabSz="321840">
              <a:lnSpc>
                <a:spcPct val="100000"/>
              </a:lnSpc>
              <a:buNone/>
              <a:tabLst>
                <a:tab algn="l" pos="0"/>
              </a:tabLst>
            </a:pPr>
            <a:fld id="{FD18F5E0-875A-466B-9CD0-7783425A1216}" type="slidenum">
              <a:rPr b="0" lang="ru-RU" sz="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&lt;номер&gt;</a:t>
            </a:fld>
            <a:endParaRPr b="0" lang="ru-RU" sz="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671400" y="1767960"/>
            <a:ext cx="12089520" cy="438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chemeClr val="dk1"/>
                </a:solidFill>
                <a:latin typeface="Helvetica Neue"/>
              </a:rPr>
              <a:t>Для правки структуры щёлкните мышью</a:t>
            </a:r>
            <a:endParaRPr b="0" lang="ru-RU" sz="2800" spc="-1" strike="noStrike">
              <a:solidFill>
                <a:schemeClr val="dk1"/>
              </a:solidFill>
              <a:latin typeface="Helvetica Neue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chemeClr val="dk1"/>
                </a:solidFill>
                <a:latin typeface="Helvetica Neue"/>
              </a:rPr>
              <a:t>Второй уровень структуры</a:t>
            </a:r>
            <a:endParaRPr b="0" lang="ru-RU" sz="2000" spc="-1" strike="noStrike">
              <a:solidFill>
                <a:schemeClr val="dk1"/>
              </a:solidFill>
              <a:latin typeface="Helvetica Neue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Helvetica Neue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Helvetica Neue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Helvetica Neue"/>
              </a:rPr>
              <a:t>Пятый уровень структуры</a:t>
            </a:r>
            <a:endParaRPr b="0" lang="ru-RU" sz="2000" spc="-1" strike="noStrike">
              <a:solidFill>
                <a:schemeClr val="dk1"/>
              </a:solidFill>
              <a:latin typeface="Helvetica Neue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Helvetica Neue"/>
              </a:rPr>
              <a:t>Шестой уровень структуры</a:t>
            </a:r>
            <a:endParaRPr b="0" lang="ru-RU" sz="2000" spc="-1" strike="noStrike">
              <a:solidFill>
                <a:schemeClr val="dk1"/>
              </a:solidFill>
              <a:latin typeface="Helvetica Neue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Helvetica Neue"/>
              </a:rPr>
              <a:t>Седьмой уровень структуры</a:t>
            </a:r>
            <a:endParaRPr b="0" lang="ru-RU" sz="2000" spc="-1" strike="noStrike">
              <a:solidFill>
                <a:schemeClr val="dk1"/>
              </a:solidFill>
              <a:latin typeface="Helvetica Neue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2322360" y="2391840"/>
            <a:ext cx="8787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Helvetica Neue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chemeClr val="dk1"/>
              </a:solidFill>
              <a:latin typeface="Helvetica Neue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671400" y="1767960"/>
            <a:ext cx="12089160" cy="438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Helvetica Neue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Helvetica Neue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Helvetica Neue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Helvetica Neue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Helvetica Neue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Helvetica Neue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Helvetica Neue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sldNum" idx="12"/>
          </p:nvPr>
        </p:nvSpPr>
        <p:spPr>
          <a:xfrm>
            <a:off x="6635520" y="5724720"/>
            <a:ext cx="156600" cy="154800"/>
          </a:xfrm>
          <a:prstGeom prst="rect">
            <a:avLst/>
          </a:prstGeom>
          <a:noFill/>
          <a:ln w="3240">
            <a:noFill/>
          </a:ln>
        </p:spPr>
        <p:txBody>
          <a:bodyPr lIns="16200" rIns="16200" tIns="16200" bIns="16200" anchor="b">
            <a:noAutofit/>
          </a:bodyPr>
          <a:lstStyle>
            <a:lvl1pPr indent="0" algn="ctr" defTabSz="321840">
              <a:lnSpc>
                <a:spcPct val="100000"/>
              </a:lnSpc>
              <a:buNone/>
              <a:tabLst>
                <a:tab algn="l" pos="0"/>
              </a:tabLst>
              <a:defRPr b="0" lang="ru-RU" sz="800" spc="-1" strike="noStrike">
                <a:solidFill>
                  <a:srgbClr val="000000"/>
                </a:solidFill>
                <a:latin typeface="Helvetica Neue"/>
                <a:ea typeface="Helvetica Neue"/>
              </a:defRPr>
            </a:lvl1pPr>
          </a:lstStyle>
          <a:p>
            <a:pPr indent="0" algn="ctr" defTabSz="321840">
              <a:lnSpc>
                <a:spcPct val="100000"/>
              </a:lnSpc>
              <a:buNone/>
              <a:tabLst>
                <a:tab algn="l" pos="0"/>
              </a:tabLst>
            </a:pPr>
            <a:fld id="{99417A18-C012-46CD-8CF5-D94A1D2A40AF}" type="slidenum">
              <a:rPr b="0" lang="ru-RU" sz="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&lt;номер&gt;</a:t>
            </a:fld>
            <a:endParaRPr b="0" lang="ru-RU" sz="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2322360" y="2391840"/>
            <a:ext cx="8787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Helvetica Neue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chemeClr val="dk1"/>
              </a:solidFill>
              <a:latin typeface="Helvetica Neue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71400" y="1767960"/>
            <a:ext cx="12089160" cy="438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Helvetica Neue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Helvetica Neue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Helvetica Neue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Helvetica Neue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Helvetica Neue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Helvetica Neue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Helvetica Neue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sldNum" idx="13"/>
          </p:nvPr>
        </p:nvSpPr>
        <p:spPr>
          <a:xfrm>
            <a:off x="6635520" y="5723280"/>
            <a:ext cx="156600" cy="154800"/>
          </a:xfrm>
          <a:prstGeom prst="rect">
            <a:avLst/>
          </a:prstGeom>
          <a:noFill/>
          <a:ln w="3240">
            <a:noFill/>
          </a:ln>
        </p:spPr>
        <p:txBody>
          <a:bodyPr lIns="16200" rIns="16200" tIns="16200" bIns="16200" anchor="b">
            <a:noAutofit/>
          </a:bodyPr>
          <a:lstStyle>
            <a:lvl1pPr indent="0" algn="ctr" defTabSz="321840">
              <a:lnSpc>
                <a:spcPct val="100000"/>
              </a:lnSpc>
              <a:buNone/>
              <a:tabLst>
                <a:tab algn="l" pos="0"/>
              </a:tabLst>
              <a:defRPr b="0" lang="ru-RU" sz="800" spc="-1" strike="noStrike">
                <a:solidFill>
                  <a:srgbClr val="000000"/>
                </a:solidFill>
                <a:latin typeface="Helvetica Neue"/>
                <a:ea typeface="Helvetica Neue"/>
              </a:defRPr>
            </a:lvl1pPr>
          </a:lstStyle>
          <a:p>
            <a:pPr indent="0" algn="ctr" defTabSz="321840">
              <a:lnSpc>
                <a:spcPct val="100000"/>
              </a:lnSpc>
              <a:buNone/>
              <a:tabLst>
                <a:tab algn="l" pos="0"/>
              </a:tabLst>
            </a:pPr>
            <a:fld id="{366EB04E-6406-43AA-8B3F-4BC3B181DEBB}" type="slidenum">
              <a:rPr b="0" lang="ru-RU" sz="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&lt;номер&gt;</a:t>
            </a:fld>
            <a:endParaRPr b="0" lang="ru-RU" sz="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2322360" y="2391840"/>
            <a:ext cx="8787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Helvetica Neue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chemeClr val="dk1"/>
              </a:solidFill>
              <a:latin typeface="Helvetica Neue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71400" y="1767960"/>
            <a:ext cx="12089160" cy="4381920"/>
          </a:xfrm>
          <a:prstGeom prst="rect">
            <a:avLst/>
          </a:prstGeom>
          <a:noFill/>
          <a:ln w="0">
            <a:noFill/>
          </a:ln>
        </p:spPr>
        <p:txBody>
          <a:bodyPr numCol="2" spcCol="349920"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Helvetica Neue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Helvetica Neue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Helvetica Neue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Helvetica Neue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Helvetica Neue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Helvetica Neue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Helvetica Neue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sldNum" idx="14"/>
          </p:nvPr>
        </p:nvSpPr>
        <p:spPr>
          <a:xfrm>
            <a:off x="6635520" y="5723280"/>
            <a:ext cx="156600" cy="154800"/>
          </a:xfrm>
          <a:prstGeom prst="rect">
            <a:avLst/>
          </a:prstGeom>
          <a:noFill/>
          <a:ln w="3240">
            <a:noFill/>
          </a:ln>
        </p:spPr>
        <p:txBody>
          <a:bodyPr lIns="16200" rIns="16200" tIns="16200" bIns="16200" anchor="b">
            <a:noAutofit/>
          </a:bodyPr>
          <a:lstStyle>
            <a:lvl1pPr indent="0" algn="ctr" defTabSz="321840">
              <a:lnSpc>
                <a:spcPct val="100000"/>
              </a:lnSpc>
              <a:buNone/>
              <a:tabLst>
                <a:tab algn="l" pos="0"/>
              </a:tabLst>
              <a:defRPr b="0" lang="ru-RU" sz="800" spc="-1" strike="noStrike">
                <a:solidFill>
                  <a:srgbClr val="000000"/>
                </a:solidFill>
                <a:latin typeface="Helvetica Neue"/>
                <a:ea typeface="Helvetica Neue"/>
              </a:defRPr>
            </a:lvl1pPr>
          </a:lstStyle>
          <a:p>
            <a:pPr indent="0" algn="ctr" defTabSz="321840">
              <a:lnSpc>
                <a:spcPct val="100000"/>
              </a:lnSpc>
              <a:buNone/>
              <a:tabLst>
                <a:tab algn="l" pos="0"/>
              </a:tabLst>
            </a:pPr>
            <a:fld id="{1B3B4E6F-63F4-4CDD-93F5-2E8A0E028019}" type="slidenum">
              <a:rPr b="0" lang="ru-RU" sz="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&lt;номер&gt;</a:t>
            </a:fld>
            <a:endParaRPr b="0" lang="ru-RU" sz="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2322360" y="2391840"/>
            <a:ext cx="8787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Helvetica Neue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chemeClr val="dk1"/>
              </a:solidFill>
              <a:latin typeface="Helvetica Neue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71400" y="1767960"/>
            <a:ext cx="12089160" cy="438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Helvetica Neue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Helvetica Neue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Helvetica Neue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Helvetica Neue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Helvetica Neue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Helvetica Neue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Helvetica Neue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sldNum" idx="15"/>
          </p:nvPr>
        </p:nvSpPr>
        <p:spPr>
          <a:xfrm>
            <a:off x="6635520" y="5723280"/>
            <a:ext cx="156600" cy="154800"/>
          </a:xfrm>
          <a:prstGeom prst="rect">
            <a:avLst/>
          </a:prstGeom>
          <a:noFill/>
          <a:ln w="3240">
            <a:noFill/>
          </a:ln>
        </p:spPr>
        <p:txBody>
          <a:bodyPr lIns="16200" rIns="16200" tIns="16200" bIns="16200" anchor="b">
            <a:noAutofit/>
          </a:bodyPr>
          <a:lstStyle>
            <a:lvl1pPr indent="0" algn="ctr" defTabSz="321840">
              <a:lnSpc>
                <a:spcPct val="100000"/>
              </a:lnSpc>
              <a:buNone/>
              <a:tabLst>
                <a:tab algn="l" pos="0"/>
              </a:tabLst>
              <a:defRPr b="0" lang="ru-RU" sz="800" spc="-1" strike="noStrike">
                <a:solidFill>
                  <a:srgbClr val="000000"/>
                </a:solidFill>
                <a:latin typeface="Helvetica Neue"/>
                <a:ea typeface="Helvetica Neue"/>
              </a:defRPr>
            </a:lvl1pPr>
          </a:lstStyle>
          <a:p>
            <a:pPr indent="0" algn="ctr" defTabSz="321840">
              <a:lnSpc>
                <a:spcPct val="100000"/>
              </a:lnSpc>
              <a:buNone/>
              <a:tabLst>
                <a:tab algn="l" pos="0"/>
              </a:tabLst>
            </a:pPr>
            <a:fld id="{E215033F-59CA-48D9-8EC8-7D86B56C3FCB}" type="slidenum">
              <a:rPr b="0" lang="ru-RU" sz="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&lt;номер&gt;</a:t>
            </a:fld>
            <a:endParaRPr b="0" lang="ru-RU" sz="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2322360" y="2391840"/>
            <a:ext cx="8787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Helvetica Neue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chemeClr val="dk1"/>
              </a:solidFill>
              <a:latin typeface="Helvetica Neue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71400" y="1767960"/>
            <a:ext cx="12089160" cy="438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Helvetica Neue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Helvetica Neue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Helvetica Neue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Helvetica Neue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Helvetica Neue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Helvetica Neue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Helvetica Neue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sldNum" idx="16"/>
          </p:nvPr>
        </p:nvSpPr>
        <p:spPr>
          <a:xfrm>
            <a:off x="6635520" y="5723280"/>
            <a:ext cx="156600" cy="154800"/>
          </a:xfrm>
          <a:prstGeom prst="rect">
            <a:avLst/>
          </a:prstGeom>
          <a:noFill/>
          <a:ln w="3240">
            <a:noFill/>
          </a:ln>
        </p:spPr>
        <p:txBody>
          <a:bodyPr lIns="16200" rIns="16200" tIns="16200" bIns="16200" anchor="b">
            <a:noAutofit/>
          </a:bodyPr>
          <a:lstStyle>
            <a:lvl1pPr indent="0" algn="ctr" defTabSz="321840">
              <a:lnSpc>
                <a:spcPct val="100000"/>
              </a:lnSpc>
              <a:buNone/>
              <a:tabLst>
                <a:tab algn="l" pos="0"/>
              </a:tabLst>
              <a:defRPr b="0" lang="ru-RU" sz="800" spc="-1" strike="noStrike">
                <a:solidFill>
                  <a:srgbClr val="000000"/>
                </a:solidFill>
                <a:latin typeface="Helvetica Neue"/>
                <a:ea typeface="Helvetica Neue"/>
              </a:defRPr>
            </a:lvl1pPr>
          </a:lstStyle>
          <a:p>
            <a:pPr indent="0" algn="ctr" defTabSz="321840">
              <a:lnSpc>
                <a:spcPct val="100000"/>
              </a:lnSpc>
              <a:buNone/>
              <a:tabLst>
                <a:tab algn="l" pos="0"/>
              </a:tabLst>
            </a:pPr>
            <a:fld id="{C5D16977-B095-4DCB-BE45-27FD8DCD92B0}" type="slidenum">
              <a:rPr b="0" lang="ru-RU" sz="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&lt;номер&gt;</a:t>
            </a:fld>
            <a:endParaRPr b="0" lang="ru-RU" sz="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2322360" y="2391840"/>
            <a:ext cx="8787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Helvetica Neue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chemeClr val="dk1"/>
              </a:solidFill>
              <a:latin typeface="Helvetica Neue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71400" y="1767960"/>
            <a:ext cx="12089160" cy="438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Helvetica Neue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Helvetica Neue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Helvetica Neue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Helvetica Neue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Helvetica Neue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Helvetica Neue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Helvetica Neue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sldNum" idx="17"/>
          </p:nvPr>
        </p:nvSpPr>
        <p:spPr>
          <a:xfrm>
            <a:off x="6635520" y="5723280"/>
            <a:ext cx="156600" cy="154800"/>
          </a:xfrm>
          <a:prstGeom prst="rect">
            <a:avLst/>
          </a:prstGeom>
          <a:noFill/>
          <a:ln w="3240">
            <a:noFill/>
          </a:ln>
        </p:spPr>
        <p:txBody>
          <a:bodyPr lIns="16200" rIns="16200" tIns="16200" bIns="16200" anchor="b">
            <a:noAutofit/>
          </a:bodyPr>
          <a:lstStyle>
            <a:lvl1pPr indent="0" algn="ctr" defTabSz="321840">
              <a:lnSpc>
                <a:spcPct val="100000"/>
              </a:lnSpc>
              <a:buNone/>
              <a:tabLst>
                <a:tab algn="l" pos="0"/>
              </a:tabLst>
              <a:defRPr b="0" lang="ru-RU" sz="800" spc="-1" strike="noStrike">
                <a:solidFill>
                  <a:srgbClr val="000000"/>
                </a:solidFill>
                <a:latin typeface="Helvetica Neue"/>
                <a:ea typeface="Helvetica Neue"/>
              </a:defRPr>
            </a:lvl1pPr>
          </a:lstStyle>
          <a:p>
            <a:pPr indent="0" algn="ctr" defTabSz="321840">
              <a:lnSpc>
                <a:spcPct val="100000"/>
              </a:lnSpc>
              <a:buNone/>
              <a:tabLst>
                <a:tab algn="l" pos="0"/>
              </a:tabLst>
            </a:pPr>
            <a:fld id="{4AA9B684-7E08-46A2-9409-22A813B98C56}" type="slidenum">
              <a:rPr b="0" lang="ru-RU" sz="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&lt;номер&gt;</a:t>
            </a:fld>
            <a:endParaRPr b="0" lang="ru-RU" sz="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7" r:id="rId2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2322360" y="2391840"/>
            <a:ext cx="8787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Helvetica Neue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chemeClr val="dk1"/>
              </a:solidFill>
              <a:latin typeface="Helvetica Neue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71400" y="1767960"/>
            <a:ext cx="12089160" cy="438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Helvetica Neue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Helvetica Neue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Helvetica Neue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Helvetica Neue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Helvetica Neue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Helvetica Neue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Helvetica Neue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sldNum" idx="18"/>
          </p:nvPr>
        </p:nvSpPr>
        <p:spPr>
          <a:xfrm>
            <a:off x="6635520" y="5724720"/>
            <a:ext cx="156600" cy="154800"/>
          </a:xfrm>
          <a:prstGeom prst="rect">
            <a:avLst/>
          </a:prstGeom>
          <a:noFill/>
          <a:ln w="3240">
            <a:noFill/>
          </a:ln>
        </p:spPr>
        <p:txBody>
          <a:bodyPr lIns="16200" rIns="16200" tIns="16200" bIns="16200" anchor="b">
            <a:noAutofit/>
          </a:bodyPr>
          <a:lstStyle>
            <a:lvl1pPr indent="0" algn="ctr" defTabSz="321840">
              <a:lnSpc>
                <a:spcPct val="100000"/>
              </a:lnSpc>
              <a:buNone/>
              <a:tabLst>
                <a:tab algn="l" pos="0"/>
              </a:tabLst>
              <a:defRPr b="0" lang="ru-RU" sz="800" spc="-1" strike="noStrike">
                <a:solidFill>
                  <a:srgbClr val="000000"/>
                </a:solidFill>
                <a:latin typeface="Helvetica Neue"/>
                <a:ea typeface="Helvetica Neue"/>
              </a:defRPr>
            </a:lvl1pPr>
          </a:lstStyle>
          <a:p>
            <a:pPr indent="0" algn="ctr" defTabSz="321840">
              <a:lnSpc>
                <a:spcPct val="100000"/>
              </a:lnSpc>
              <a:buNone/>
              <a:tabLst>
                <a:tab algn="l" pos="0"/>
              </a:tabLst>
            </a:pPr>
            <a:fld id="{508907E2-546A-43A2-9520-C47512FCEE70}" type="slidenum">
              <a:rPr b="0" lang="ru-RU" sz="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&lt;номер&gt;</a:t>
            </a:fld>
            <a:endParaRPr b="0" lang="ru-RU" sz="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9" r:id="rId2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2322360" y="2391840"/>
            <a:ext cx="8787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Helvetica Neue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chemeClr val="dk1"/>
              </a:solidFill>
              <a:latin typeface="Helvetica Neue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71400" y="1767960"/>
            <a:ext cx="12089160" cy="438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Helvetica Neue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Helvetica Neue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Helvetica Neue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Helvetica Neue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Helvetica Neue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Helvetica Neue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Helvetica Neue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sldNum" idx="19"/>
          </p:nvPr>
        </p:nvSpPr>
        <p:spPr>
          <a:xfrm>
            <a:off x="6635520" y="5723280"/>
            <a:ext cx="156600" cy="154800"/>
          </a:xfrm>
          <a:prstGeom prst="rect">
            <a:avLst/>
          </a:prstGeom>
          <a:noFill/>
          <a:ln w="3240">
            <a:noFill/>
          </a:ln>
        </p:spPr>
        <p:txBody>
          <a:bodyPr lIns="16200" rIns="16200" tIns="16200" bIns="16200" anchor="b">
            <a:noAutofit/>
          </a:bodyPr>
          <a:lstStyle>
            <a:lvl1pPr indent="0" algn="ctr" defTabSz="321840">
              <a:lnSpc>
                <a:spcPct val="100000"/>
              </a:lnSpc>
              <a:buNone/>
              <a:tabLst>
                <a:tab algn="l" pos="0"/>
              </a:tabLst>
              <a:defRPr b="0" lang="ru-RU" sz="800" spc="-1" strike="noStrike">
                <a:solidFill>
                  <a:srgbClr val="000000"/>
                </a:solidFill>
                <a:latin typeface="Helvetica Neue"/>
                <a:ea typeface="Helvetica Neue"/>
              </a:defRPr>
            </a:lvl1pPr>
          </a:lstStyle>
          <a:p>
            <a:pPr indent="0" algn="ctr" defTabSz="321840">
              <a:lnSpc>
                <a:spcPct val="100000"/>
              </a:lnSpc>
              <a:buNone/>
              <a:tabLst>
                <a:tab algn="l" pos="0"/>
              </a:tabLst>
            </a:pPr>
            <a:fld id="{0A916D64-9317-4C3A-811F-D42802E283F7}" type="slidenum">
              <a:rPr b="0" lang="ru-RU" sz="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&lt;номер&gt;</a:t>
            </a:fld>
            <a:endParaRPr b="0" lang="ru-RU" sz="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1" r:id="rId2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ftr" idx="20"/>
          </p:nvPr>
        </p:nvSpPr>
        <p:spPr>
          <a:xfrm>
            <a:off x="4449600" y="7003800"/>
            <a:ext cx="4533120" cy="401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sldNum" idx="21"/>
          </p:nvPr>
        </p:nvSpPr>
        <p:spPr>
          <a:xfrm>
            <a:off x="9487080" y="7003800"/>
            <a:ext cx="3021840" cy="401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24FCF19B-B851-4E33-B564-0CCFFC306078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DejaVu Sans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dt" idx="22"/>
          </p:nvPr>
        </p:nvSpPr>
        <p:spPr>
          <a:xfrm>
            <a:off x="923400" y="7003800"/>
            <a:ext cx="3021840" cy="401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title"/>
          </p:nvPr>
        </p:nvSpPr>
        <p:spPr>
          <a:xfrm>
            <a:off x="671400" y="301320"/>
            <a:ext cx="1208952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body"/>
          </p:nvPr>
        </p:nvSpPr>
        <p:spPr>
          <a:xfrm>
            <a:off x="671400" y="1767960"/>
            <a:ext cx="12089520" cy="438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3" r:id="rId2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2322360" y="2391840"/>
            <a:ext cx="8787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ldNum" idx="23"/>
          </p:nvPr>
        </p:nvSpPr>
        <p:spPr>
          <a:xfrm>
            <a:off x="9487080" y="7003800"/>
            <a:ext cx="3021840" cy="401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18423C4B-03EE-4A22-8C29-02F215F6B4FE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DejaVu Sans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671400" y="1767960"/>
            <a:ext cx="12089520" cy="438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5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2322360" y="2391840"/>
            <a:ext cx="8787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Helvetica Neue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chemeClr val="dk1"/>
              </a:solidFill>
              <a:latin typeface="Helvetica Neue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71400" y="1767960"/>
            <a:ext cx="12089160" cy="438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Helvetica Neue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Helvetica Neue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Helvetica Neue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Helvetica Neue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Helvetica Neue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Helvetica Neue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Helvetica Neue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 type="sldNum" idx="2"/>
          </p:nvPr>
        </p:nvSpPr>
        <p:spPr>
          <a:xfrm>
            <a:off x="6635520" y="5723280"/>
            <a:ext cx="156600" cy="154800"/>
          </a:xfrm>
          <a:prstGeom prst="rect">
            <a:avLst/>
          </a:prstGeom>
          <a:noFill/>
          <a:ln w="3240">
            <a:noFill/>
          </a:ln>
        </p:spPr>
        <p:txBody>
          <a:bodyPr lIns="16200" rIns="16200" tIns="16200" bIns="16200" anchor="b">
            <a:noAutofit/>
          </a:bodyPr>
          <a:lstStyle>
            <a:lvl1pPr indent="0" algn="ctr" defTabSz="321840">
              <a:lnSpc>
                <a:spcPct val="100000"/>
              </a:lnSpc>
              <a:buNone/>
              <a:tabLst>
                <a:tab algn="l" pos="0"/>
              </a:tabLst>
              <a:defRPr b="0" lang="ru-RU" sz="800" spc="-1" strike="noStrike">
                <a:solidFill>
                  <a:srgbClr val="000000"/>
                </a:solidFill>
                <a:latin typeface="Helvetica Neue"/>
                <a:ea typeface="Helvetica Neue"/>
              </a:defRPr>
            </a:lvl1pPr>
          </a:lstStyle>
          <a:p>
            <a:pPr indent="0" algn="ctr" defTabSz="321840">
              <a:lnSpc>
                <a:spcPct val="100000"/>
              </a:lnSpc>
              <a:buNone/>
              <a:tabLst>
                <a:tab algn="l" pos="0"/>
              </a:tabLst>
            </a:pPr>
            <a:fld id="{685D11A0-A6BC-4456-8B78-62F7E841DD8B}" type="slidenum">
              <a:rPr b="0" lang="ru-RU" sz="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&lt;номер&gt;</a:t>
            </a:fld>
            <a:endParaRPr b="0" lang="ru-RU" sz="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2322360" y="2391840"/>
            <a:ext cx="8787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Helvetica Neue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chemeClr val="dk1"/>
              </a:solidFill>
              <a:latin typeface="Helvetica Neue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71400" y="1767960"/>
            <a:ext cx="12089160" cy="438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Helvetica Neue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Helvetica Neue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Helvetica Neue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Helvetica Neue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Helvetica Neue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Helvetica Neue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Helvetica Neue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sldNum" idx="3"/>
          </p:nvPr>
        </p:nvSpPr>
        <p:spPr>
          <a:xfrm>
            <a:off x="6635520" y="5723280"/>
            <a:ext cx="156600" cy="154800"/>
          </a:xfrm>
          <a:prstGeom prst="rect">
            <a:avLst/>
          </a:prstGeom>
          <a:noFill/>
          <a:ln w="3240">
            <a:noFill/>
          </a:ln>
        </p:spPr>
        <p:txBody>
          <a:bodyPr lIns="16200" rIns="16200" tIns="16200" bIns="16200" anchor="b">
            <a:noAutofit/>
          </a:bodyPr>
          <a:lstStyle>
            <a:lvl1pPr indent="0" algn="ctr" defTabSz="321840">
              <a:lnSpc>
                <a:spcPct val="100000"/>
              </a:lnSpc>
              <a:buNone/>
              <a:tabLst>
                <a:tab algn="l" pos="0"/>
              </a:tabLst>
              <a:defRPr b="0" lang="ru-RU" sz="800" spc="-1" strike="noStrike">
                <a:solidFill>
                  <a:srgbClr val="000000"/>
                </a:solidFill>
                <a:latin typeface="Helvetica Neue"/>
                <a:ea typeface="Helvetica Neue"/>
              </a:defRPr>
            </a:lvl1pPr>
          </a:lstStyle>
          <a:p>
            <a:pPr indent="0" algn="ctr" defTabSz="321840">
              <a:lnSpc>
                <a:spcPct val="100000"/>
              </a:lnSpc>
              <a:buNone/>
              <a:tabLst>
                <a:tab algn="l" pos="0"/>
              </a:tabLst>
            </a:pPr>
            <a:fld id="{4F3B04A7-34ED-4F80-8B43-929BD078AD15}" type="slidenum">
              <a:rPr b="0" lang="ru-RU" sz="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&lt;номер&gt;</a:t>
            </a:fld>
            <a:endParaRPr b="0" lang="ru-RU" sz="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2322360" y="2391840"/>
            <a:ext cx="8787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Helvetica Neue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chemeClr val="dk1"/>
              </a:solidFill>
              <a:latin typeface="Helvetica Neue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71400" y="1767960"/>
            <a:ext cx="12089160" cy="438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Helvetica Neue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Helvetica Neue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Helvetica Neue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Helvetica Neue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Helvetica Neue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Helvetica Neue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Helvetica Neue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sldNum" idx="4"/>
          </p:nvPr>
        </p:nvSpPr>
        <p:spPr>
          <a:xfrm>
            <a:off x="6635520" y="5723280"/>
            <a:ext cx="156600" cy="154800"/>
          </a:xfrm>
          <a:prstGeom prst="rect">
            <a:avLst/>
          </a:prstGeom>
          <a:noFill/>
          <a:ln w="3240">
            <a:noFill/>
          </a:ln>
        </p:spPr>
        <p:txBody>
          <a:bodyPr lIns="16200" rIns="16200" tIns="16200" bIns="16200" anchor="b">
            <a:noAutofit/>
          </a:bodyPr>
          <a:lstStyle>
            <a:lvl1pPr indent="0" algn="ctr" defTabSz="321840">
              <a:lnSpc>
                <a:spcPct val="100000"/>
              </a:lnSpc>
              <a:buNone/>
              <a:tabLst>
                <a:tab algn="l" pos="0"/>
              </a:tabLst>
              <a:defRPr b="0" lang="ru-RU" sz="800" spc="-1" strike="noStrike">
                <a:solidFill>
                  <a:srgbClr val="000000"/>
                </a:solidFill>
                <a:latin typeface="Helvetica Neue"/>
                <a:ea typeface="Helvetica Neue"/>
              </a:defRPr>
            </a:lvl1pPr>
          </a:lstStyle>
          <a:p>
            <a:pPr indent="0" algn="ctr" defTabSz="321840">
              <a:lnSpc>
                <a:spcPct val="100000"/>
              </a:lnSpc>
              <a:buNone/>
              <a:tabLst>
                <a:tab algn="l" pos="0"/>
              </a:tabLst>
            </a:pPr>
            <a:fld id="{A3F58030-8B08-4019-B941-5F56BC114452}" type="slidenum">
              <a:rPr b="0" lang="ru-RU" sz="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&lt;номер&gt;</a:t>
            </a:fld>
            <a:endParaRPr b="0" lang="ru-RU" sz="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2322360" y="2391840"/>
            <a:ext cx="8787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Helvetica Neue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chemeClr val="dk1"/>
              </a:solidFill>
              <a:latin typeface="Helvetica Neue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71400" y="1767960"/>
            <a:ext cx="12089160" cy="438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Helvetica Neue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Helvetica Neue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Helvetica Neue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Helvetica Neue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Helvetica Neue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Helvetica Neue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Helvetica Neue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sldNum" idx="5"/>
          </p:nvPr>
        </p:nvSpPr>
        <p:spPr>
          <a:xfrm>
            <a:off x="6635520" y="5723280"/>
            <a:ext cx="156600" cy="154800"/>
          </a:xfrm>
          <a:prstGeom prst="rect">
            <a:avLst/>
          </a:prstGeom>
          <a:noFill/>
          <a:ln w="3240">
            <a:noFill/>
          </a:ln>
        </p:spPr>
        <p:txBody>
          <a:bodyPr lIns="16200" rIns="16200" tIns="16200" bIns="16200" anchor="b">
            <a:noAutofit/>
          </a:bodyPr>
          <a:lstStyle>
            <a:lvl1pPr indent="0" algn="ctr" defTabSz="321840">
              <a:lnSpc>
                <a:spcPct val="100000"/>
              </a:lnSpc>
              <a:buNone/>
              <a:tabLst>
                <a:tab algn="l" pos="0"/>
              </a:tabLst>
              <a:defRPr b="0" lang="ru-RU" sz="800" spc="-1" strike="noStrike">
                <a:solidFill>
                  <a:srgbClr val="000000"/>
                </a:solidFill>
                <a:latin typeface="Helvetica Neue"/>
                <a:ea typeface="Helvetica Neue"/>
              </a:defRPr>
            </a:lvl1pPr>
          </a:lstStyle>
          <a:p>
            <a:pPr indent="0" algn="ctr" defTabSz="321840">
              <a:lnSpc>
                <a:spcPct val="100000"/>
              </a:lnSpc>
              <a:buNone/>
              <a:tabLst>
                <a:tab algn="l" pos="0"/>
              </a:tabLst>
            </a:pPr>
            <a:fld id="{95B15E9D-D250-4012-9DD5-F1FDF65BA1CB}" type="slidenum">
              <a:rPr b="0" lang="ru-RU" sz="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&lt;номер&gt;</a:t>
            </a:fld>
            <a:endParaRPr b="0" lang="ru-RU" sz="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2322360" y="2391840"/>
            <a:ext cx="8787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Helvetica Neue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chemeClr val="dk1"/>
              </a:solidFill>
              <a:latin typeface="Helvetica Neue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671400" y="1767960"/>
            <a:ext cx="12089160" cy="438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Helvetica Neue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Helvetica Neue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Helvetica Neue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Helvetica Neue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Helvetica Neue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Helvetica Neue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Helvetica Neue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sldNum" idx="6"/>
          </p:nvPr>
        </p:nvSpPr>
        <p:spPr>
          <a:xfrm>
            <a:off x="6635520" y="5723280"/>
            <a:ext cx="156600" cy="154800"/>
          </a:xfrm>
          <a:prstGeom prst="rect">
            <a:avLst/>
          </a:prstGeom>
          <a:noFill/>
          <a:ln w="3240">
            <a:noFill/>
          </a:ln>
        </p:spPr>
        <p:txBody>
          <a:bodyPr lIns="16200" rIns="16200" tIns="16200" bIns="16200" anchor="b">
            <a:noAutofit/>
          </a:bodyPr>
          <a:lstStyle>
            <a:lvl1pPr indent="0" algn="ctr" defTabSz="321840">
              <a:lnSpc>
                <a:spcPct val="100000"/>
              </a:lnSpc>
              <a:buNone/>
              <a:tabLst>
                <a:tab algn="l" pos="0"/>
              </a:tabLst>
              <a:defRPr b="0" lang="ru-RU" sz="800" spc="-1" strike="noStrike">
                <a:solidFill>
                  <a:srgbClr val="000000"/>
                </a:solidFill>
                <a:latin typeface="Helvetica Neue"/>
                <a:ea typeface="Helvetica Neue"/>
              </a:defRPr>
            </a:lvl1pPr>
          </a:lstStyle>
          <a:p>
            <a:pPr indent="0" algn="ctr" defTabSz="321840">
              <a:lnSpc>
                <a:spcPct val="100000"/>
              </a:lnSpc>
              <a:buNone/>
              <a:tabLst>
                <a:tab algn="l" pos="0"/>
              </a:tabLst>
            </a:pPr>
            <a:fld id="{9641B5D8-6229-4181-8B65-D020590BA0D2}" type="slidenum">
              <a:rPr b="0" lang="ru-RU" sz="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&lt;номер&gt;</a:t>
            </a:fld>
            <a:endParaRPr b="0" lang="ru-RU" sz="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2322360" y="2391840"/>
            <a:ext cx="8787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Helvetica Neue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chemeClr val="dk1"/>
              </a:solidFill>
              <a:latin typeface="Helvetica Neue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71400" y="1767960"/>
            <a:ext cx="12089160" cy="438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Helvetica Neue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Helvetica Neue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Helvetica Neue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Helvetica Neue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Helvetica Neue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Helvetica Neue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Helvetica Neue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sldNum" idx="7"/>
          </p:nvPr>
        </p:nvSpPr>
        <p:spPr>
          <a:xfrm>
            <a:off x="6635520" y="5723280"/>
            <a:ext cx="156600" cy="154800"/>
          </a:xfrm>
          <a:prstGeom prst="rect">
            <a:avLst/>
          </a:prstGeom>
          <a:noFill/>
          <a:ln w="3240">
            <a:noFill/>
          </a:ln>
        </p:spPr>
        <p:txBody>
          <a:bodyPr lIns="16200" rIns="16200" tIns="16200" bIns="16200" anchor="b">
            <a:noAutofit/>
          </a:bodyPr>
          <a:lstStyle>
            <a:lvl1pPr indent="0" algn="ctr" defTabSz="321840">
              <a:lnSpc>
                <a:spcPct val="100000"/>
              </a:lnSpc>
              <a:buNone/>
              <a:tabLst>
                <a:tab algn="l" pos="0"/>
              </a:tabLst>
              <a:defRPr b="0" lang="ru-RU" sz="800" spc="-1" strike="noStrike">
                <a:solidFill>
                  <a:srgbClr val="ffffff"/>
                </a:solidFill>
                <a:latin typeface="Helvetica Neue"/>
                <a:ea typeface="Helvetica Neue"/>
              </a:defRPr>
            </a:lvl1pPr>
          </a:lstStyle>
          <a:p>
            <a:pPr indent="0" algn="ctr" defTabSz="321840">
              <a:lnSpc>
                <a:spcPct val="100000"/>
              </a:lnSpc>
              <a:buNone/>
              <a:tabLst>
                <a:tab algn="l" pos="0"/>
              </a:tabLst>
            </a:pPr>
            <a:fld id="{67854E9A-68D9-4DF4-AA7D-6B0811FB42BF}" type="slidenum">
              <a:rPr b="0" lang="ru-RU" sz="8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&lt;номер&gt;</a:t>
            </a:fld>
            <a:endParaRPr b="0" lang="ru-RU" sz="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2322360" y="2391840"/>
            <a:ext cx="8787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Helvetica Neue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chemeClr val="dk1"/>
              </a:solidFill>
              <a:latin typeface="Helvetica Neue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71400" y="1767960"/>
            <a:ext cx="12089160" cy="438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Helvetica Neue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Helvetica Neue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Helvetica Neue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Helvetica Neue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Helvetica Neue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Helvetica Neue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Helvetica Neue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sldNum" idx="8"/>
          </p:nvPr>
        </p:nvSpPr>
        <p:spPr>
          <a:xfrm>
            <a:off x="6635520" y="5723280"/>
            <a:ext cx="156600" cy="154800"/>
          </a:xfrm>
          <a:prstGeom prst="rect">
            <a:avLst/>
          </a:prstGeom>
          <a:noFill/>
          <a:ln w="3240">
            <a:noFill/>
          </a:ln>
        </p:spPr>
        <p:txBody>
          <a:bodyPr lIns="16200" rIns="16200" tIns="16200" bIns="16200" anchor="b">
            <a:noAutofit/>
          </a:bodyPr>
          <a:lstStyle>
            <a:lvl1pPr indent="0" algn="ctr" defTabSz="321840">
              <a:lnSpc>
                <a:spcPct val="100000"/>
              </a:lnSpc>
              <a:buNone/>
              <a:tabLst>
                <a:tab algn="l" pos="0"/>
              </a:tabLst>
              <a:defRPr b="0" lang="ru-RU" sz="800" spc="-1" strike="noStrike">
                <a:solidFill>
                  <a:srgbClr val="000000"/>
                </a:solidFill>
                <a:latin typeface="Helvetica Neue"/>
                <a:ea typeface="Helvetica Neue"/>
              </a:defRPr>
            </a:lvl1pPr>
          </a:lstStyle>
          <a:p>
            <a:pPr indent="0" algn="ctr" defTabSz="321840">
              <a:lnSpc>
                <a:spcPct val="100000"/>
              </a:lnSpc>
              <a:buNone/>
              <a:tabLst>
                <a:tab algn="l" pos="0"/>
              </a:tabLst>
            </a:pPr>
            <a:fld id="{993FF5EC-8A4E-419E-A61D-27E883A90C73}" type="slidenum">
              <a:rPr b="0" lang="ru-RU" sz="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&lt;номер&gt;</a:t>
            </a:fld>
            <a:endParaRPr b="0" lang="ru-RU" sz="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ftr" idx="9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-45000" bIns="-4500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  <a:ea typeface="Helvetica Neue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Helvetica Neue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ldNum" idx="10"/>
          </p:nvPr>
        </p:nvSpPr>
        <p:spPr>
          <a:xfrm>
            <a:off x="6635520" y="5723280"/>
            <a:ext cx="156600" cy="154800"/>
          </a:xfrm>
          <a:prstGeom prst="rect">
            <a:avLst/>
          </a:prstGeom>
          <a:noFill/>
          <a:ln w="3240">
            <a:noFill/>
          </a:ln>
        </p:spPr>
        <p:txBody>
          <a:bodyPr lIns="16200" rIns="16200" tIns="16200" bIns="16200" anchor="b">
            <a:noAutofit/>
          </a:bodyPr>
          <a:lstStyle>
            <a:lvl1pPr indent="0" algn="ctr" defTabSz="321840">
              <a:lnSpc>
                <a:spcPct val="100000"/>
              </a:lnSpc>
              <a:buNone/>
              <a:tabLst>
                <a:tab algn="l" pos="0"/>
              </a:tabLst>
              <a:defRPr b="0" lang="ru-RU" sz="800" spc="-1" strike="noStrike">
                <a:solidFill>
                  <a:srgbClr val="000000"/>
                </a:solidFill>
                <a:latin typeface="Helvetica Neue"/>
                <a:ea typeface="Helvetica Neue"/>
              </a:defRPr>
            </a:lvl1pPr>
          </a:lstStyle>
          <a:p>
            <a:pPr indent="0" algn="ctr" defTabSz="321840">
              <a:lnSpc>
                <a:spcPct val="100000"/>
              </a:lnSpc>
              <a:buNone/>
              <a:tabLst>
                <a:tab algn="l" pos="0"/>
              </a:tabLst>
            </a:pPr>
            <a:fld id="{7B99E399-FA2C-4EEB-93B3-D2BEB7EA4344}" type="slidenum">
              <a:rPr b="0" lang="ru-RU" sz="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&lt;номер&gt;</a:t>
            </a:fld>
            <a:endParaRPr b="0" lang="ru-RU" sz="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dt" idx="11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-45000" bIns="-4500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title"/>
          </p:nvPr>
        </p:nvSpPr>
        <p:spPr>
          <a:xfrm>
            <a:off x="671400" y="301320"/>
            <a:ext cx="1208952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Helvetica Neue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671400" y="1767960"/>
            <a:ext cx="12089520" cy="438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chemeClr val="dk1"/>
                </a:solidFill>
                <a:latin typeface="Helvetica Neue"/>
              </a:rPr>
              <a:t>Для правки структуры щёлкните мышью</a:t>
            </a:r>
            <a:endParaRPr b="0" lang="ru-RU" sz="2800" spc="-1" strike="noStrike">
              <a:solidFill>
                <a:schemeClr val="dk1"/>
              </a:solidFill>
              <a:latin typeface="Helvetica Neue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chemeClr val="dk1"/>
                </a:solidFill>
                <a:latin typeface="Helvetica Neue"/>
              </a:rPr>
              <a:t>Второй уровень структуры</a:t>
            </a:r>
            <a:endParaRPr b="0" lang="ru-RU" sz="2000" spc="-1" strike="noStrike">
              <a:solidFill>
                <a:schemeClr val="dk1"/>
              </a:solidFill>
              <a:latin typeface="Helvetica Neue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Helvetica Neue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Helvetica Neue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Helvetica Neue"/>
              </a:rPr>
              <a:t>Пятый уровень структуры</a:t>
            </a:r>
            <a:endParaRPr b="0" lang="ru-RU" sz="2000" spc="-1" strike="noStrike">
              <a:solidFill>
                <a:schemeClr val="dk1"/>
              </a:solidFill>
              <a:latin typeface="Helvetica Neue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Helvetica Neue"/>
              </a:rPr>
              <a:t>Шестой уровень структуры</a:t>
            </a:r>
            <a:endParaRPr b="0" lang="ru-RU" sz="2000" spc="-1" strike="noStrike">
              <a:solidFill>
                <a:schemeClr val="dk1"/>
              </a:solidFill>
              <a:latin typeface="Helvetica Neue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Helvetica Neue"/>
              </a:rPr>
              <a:t>Седьмой уровень структуры</a:t>
            </a:r>
            <a:endParaRPr b="0" lang="ru-RU" sz="2000" spc="-1" strike="noStrike">
              <a:solidFill>
                <a:schemeClr val="dk1"/>
              </a:solidFill>
              <a:latin typeface="Helvetica Neue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chart" Target="../charts/chart6.xml"/><Relationship Id="rId3" Type="http://schemas.openxmlformats.org/officeDocument/2006/relationships/chart" Target="../charts/chart7.xml"/><Relationship Id="rId4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chart" Target="../charts/chart2.xml"/><Relationship Id="rId3" Type="http://schemas.openxmlformats.org/officeDocument/2006/relationships/chart" Target="../charts/chart3.xml"/><Relationship Id="rId4" Type="http://schemas.openxmlformats.org/officeDocument/2006/relationships/chart" Target="../charts/chart4.xml"/><Relationship Id="rId5" Type="http://schemas.openxmlformats.org/officeDocument/2006/relationships/chart" Target="../charts/chart5.xml"/><Relationship Id="rId6" Type="http://schemas.openxmlformats.org/officeDocument/2006/relationships/image" Target="../media/image3.png"/><Relationship Id="rId7" Type="http://schemas.openxmlformats.org/officeDocument/2006/relationships/slideLayout" Target="../slideLayouts/slideLayout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hyperlink" Target="https://&#1082;&#1072;&#1088;&#1100;&#1077;&#1088;&#1072;&#1074;&#1088;&#1077;&#1075;&#1080;&#1086;&#1085;&#1077;.&#1088;&#1092;/" TargetMode="External"/><Relationship Id="rId3" Type="http://schemas.openxmlformats.org/officeDocument/2006/relationships/hyperlink" Target="https://&#1082;&#1072;&#1088;&#1100;&#1077;&#1088;&#1072;&#1074;&#1088;&#1077;&#1075;&#1080;&#1086;&#1085;&#1077;.&#1088;&#1092;/" TargetMode="External"/><Relationship Id="rId4" Type="http://schemas.openxmlformats.org/officeDocument/2006/relationships/hyperlink" Target="https://&#1082;&#1072;&#1088;&#1100;&#1077;&#1088;&#1072;&#1074;&#1088;&#1077;&#1075;&#1080;&#1086;&#1085;&#1077;.&#1088;&#1092;/" TargetMode="External"/><Relationship Id="rId5" Type="http://schemas.openxmlformats.org/officeDocument/2006/relationships/slideLayout" Target="../slideLayouts/slideLayout18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9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7.png"/><Relationship Id="rId3" Type="http://schemas.microsoft.com/office/2007/relationships/hdphoto" Target="../media/hdphoto1.wdp"/><Relationship Id="rId4" Type="http://schemas.openxmlformats.org/officeDocument/2006/relationships/image" Target="../media/image8.jpeg"/><Relationship Id="rId5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BG_3756x1536&amp;16x9_white.png" descr="BG_3756x1536&amp;16x9_white.png"/>
          <p:cNvPicPr/>
          <p:nvPr/>
        </p:nvPicPr>
        <p:blipFill>
          <a:blip r:embed="rId1"/>
          <a:stretch/>
        </p:blipFill>
        <p:spPr>
          <a:xfrm>
            <a:off x="-4320" y="0"/>
            <a:ext cx="13678920" cy="9670320"/>
          </a:xfrm>
          <a:prstGeom prst="rect">
            <a:avLst/>
          </a:prstGeom>
          <a:ln w="3175">
            <a:noFill/>
          </a:ln>
        </p:spPr>
      </p:pic>
      <p:pic>
        <p:nvPicPr>
          <p:cNvPr id="96" name="RGB_white-bg_monogramma_gold.png" descr="RGB_white-bg_monogramma_gold.png"/>
          <p:cNvPicPr/>
          <p:nvPr/>
        </p:nvPicPr>
        <p:blipFill>
          <a:blip r:embed="rId2"/>
          <a:stretch/>
        </p:blipFill>
        <p:spPr>
          <a:xfrm>
            <a:off x="5606640" y="2029320"/>
            <a:ext cx="2219040" cy="1848960"/>
          </a:xfrm>
          <a:prstGeom prst="rect">
            <a:avLst/>
          </a:prstGeom>
          <a:ln w="3175">
            <a:noFill/>
          </a:ln>
        </p:spPr>
      </p:pic>
      <p:sp>
        <p:nvSpPr>
          <p:cNvPr id="97" name="КОМИССИИ ГОСУДАРСТВЕННОГО СОВЕТА РОССИЙСКОЙ ФЕДЕРАЦИИ"/>
          <p:cNvSpPr/>
          <p:nvPr/>
        </p:nvSpPr>
        <p:spPr>
          <a:xfrm>
            <a:off x="3458520" y="3906360"/>
            <a:ext cx="6515640" cy="1361520"/>
          </a:xfrm>
          <a:prstGeom prst="rect">
            <a:avLst/>
          </a:prstGeom>
          <a:noFill/>
          <a:ln w="3175">
            <a:noFill/>
          </a:ln>
        </p:spPr>
        <p:style>
          <a:lnRef idx="0"/>
          <a:fillRef idx="0"/>
          <a:effectRef idx="0"/>
          <a:fontRef idx="minor"/>
        </p:style>
        <p:txBody>
          <a:bodyPr lIns="22320" rIns="22320" tIns="22320" bIns="22320" anchor="ctr">
            <a:spAutoFit/>
          </a:bodyPr>
          <a:p>
            <a:pPr algn="ctr" defTabSz="1343520">
              <a:lnSpc>
                <a:spcPct val="90000"/>
              </a:lnSpc>
              <a:tabLst>
                <a:tab algn="l" pos="0"/>
              </a:tabLst>
            </a:pPr>
            <a:r>
              <a:rPr b="0" lang="ru-RU" sz="3200" spc="-1" strike="noStrike">
                <a:solidFill>
                  <a:srgbClr val="b1883c"/>
                </a:solidFill>
                <a:latin typeface="Cormorant Bold"/>
                <a:ea typeface="Cormorant Bold"/>
              </a:rPr>
              <a:t>КОМИССИЯ ГОСУДАРСТВЕННОГО СОВЕТА РОССИЙСКОЙ ФЕДЕРАЦИИ</a:t>
            </a: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  <a:p>
            <a:pPr algn="ctr" defTabSz="1343520">
              <a:lnSpc>
                <a:spcPct val="90000"/>
              </a:lnSpc>
              <a:tabLst>
                <a:tab algn="l" pos="0"/>
              </a:tabLst>
            </a:pPr>
            <a:r>
              <a:rPr b="0" lang="ru-RU" sz="3200" spc="-1" strike="noStrike">
                <a:solidFill>
                  <a:srgbClr val="b1883c"/>
                </a:solidFill>
                <a:latin typeface="Cormorant Bold"/>
                <a:ea typeface="Cormorant Bold"/>
              </a:rPr>
              <a:t>ПО НАПРАВЛЕНИЮ КАДРЫ</a:t>
            </a: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СЛАЙД С СТОЛБЧАТОЙ…"/>
          <p:cNvSpPr/>
          <p:nvPr/>
        </p:nvSpPr>
        <p:spPr>
          <a:xfrm>
            <a:off x="1860840" y="476640"/>
            <a:ext cx="6278040" cy="1004040"/>
          </a:xfrm>
          <a:prstGeom prst="rect">
            <a:avLst/>
          </a:prstGeom>
          <a:noFill/>
          <a:ln w="3175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1007640">
              <a:lnSpc>
                <a:spcPts val="3699"/>
              </a:lnSpc>
              <a:tabLst>
                <a:tab algn="l" pos="0"/>
              </a:tabLst>
            </a:pPr>
            <a:endParaRPr b="0" lang="ru-RU" sz="3200" spc="-66" strike="noStrike" cap="all">
              <a:solidFill>
                <a:srgbClr val="b1883c"/>
              </a:solidFill>
              <a:latin typeface="Cormorant Bold"/>
              <a:ea typeface="Cormorant Bold"/>
            </a:endParaRPr>
          </a:p>
        </p:txBody>
      </p:sp>
      <p:sp>
        <p:nvSpPr>
          <p:cNvPr id="199" name="object 17"/>
          <p:cNvSpPr/>
          <p:nvPr/>
        </p:nvSpPr>
        <p:spPr>
          <a:xfrm>
            <a:off x="486720" y="329760"/>
            <a:ext cx="11663640" cy="304560"/>
          </a:xfrm>
          <a:prstGeom prst="rect">
            <a:avLst/>
          </a:prstGeom>
          <a:noFill/>
          <a:ln w="3175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1007640">
              <a:lnSpc>
                <a:spcPts val="2401"/>
              </a:lnSpc>
              <a:tabLst>
                <a:tab algn="l" pos="0"/>
              </a:tabLst>
            </a:pPr>
            <a:r>
              <a:rPr b="0" lang="ru-RU" sz="2400" spc="-49" strike="noStrike">
                <a:solidFill>
                  <a:srgbClr val="b1883c"/>
                </a:solidFill>
                <a:latin typeface="Cormorant Medium"/>
                <a:ea typeface="Cormorant Medium"/>
              </a:rPr>
              <a:t> </a:t>
            </a:r>
            <a:r>
              <a:rPr b="1" lang="ru-RU" sz="3200" spc="-49" strike="noStrike">
                <a:solidFill>
                  <a:srgbClr val="b1883c"/>
                </a:solidFill>
                <a:latin typeface="Cormorant Medium"/>
                <a:ea typeface="Cormorant Medium"/>
              </a:rPr>
              <a:t>Эффективность программы «Карьера.Дом.Семья» </a:t>
            </a: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200" name="RGB_white-bg_monogramma_gold.png" descr="RGB_white-bg_monogramma_gold.png"/>
          <p:cNvPicPr/>
          <p:nvPr/>
        </p:nvPicPr>
        <p:blipFill>
          <a:blip r:embed="rId1"/>
          <a:stretch/>
        </p:blipFill>
        <p:spPr>
          <a:xfrm>
            <a:off x="11959920" y="44640"/>
            <a:ext cx="1236240" cy="1029960"/>
          </a:xfrm>
          <a:prstGeom prst="rect">
            <a:avLst/>
          </a:prstGeom>
          <a:ln w="3175">
            <a:noFill/>
          </a:ln>
        </p:spPr>
      </p:pic>
      <p:sp>
        <p:nvSpPr>
          <p:cNvPr id="201" name="Google Shape;158;p32"/>
          <p:cNvSpPr/>
          <p:nvPr/>
        </p:nvSpPr>
        <p:spPr>
          <a:xfrm>
            <a:off x="982800" y="1346760"/>
            <a:ext cx="4947120" cy="303840"/>
          </a:xfrm>
          <a:prstGeom prst="rect">
            <a:avLst/>
          </a:prstGeom>
          <a:noFill/>
          <a:ln w="3175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44640">
              <a:lnSpc>
                <a:spcPct val="111000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rgbClr val="b1883c"/>
                </a:solidFill>
                <a:latin typeface="Roboto Thin"/>
                <a:ea typeface="Roboto Thin"/>
              </a:rPr>
              <a:t>Миграционный прирост в 2024-2025 г.г.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graphicFrame>
        <p:nvGraphicFramePr>
          <p:cNvPr id="202" name="Диаграмма 10"/>
          <p:cNvGraphicFramePr/>
          <p:nvPr/>
        </p:nvGraphicFramePr>
        <p:xfrm>
          <a:off x="6319440" y="1890360"/>
          <a:ext cx="6891480" cy="4733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3" name="Google Shape;158;p32"/>
          <p:cNvSpPr/>
          <p:nvPr/>
        </p:nvSpPr>
        <p:spPr>
          <a:xfrm>
            <a:off x="7304400" y="1316160"/>
            <a:ext cx="4947120" cy="303840"/>
          </a:xfrm>
          <a:prstGeom prst="rect">
            <a:avLst/>
          </a:prstGeom>
          <a:noFill/>
          <a:ln w="3175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44640">
              <a:lnSpc>
                <a:spcPct val="111000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rgbClr val="b1883c"/>
                </a:solidFill>
                <a:latin typeface="Roboto Thin"/>
                <a:ea typeface="Roboto Thin"/>
              </a:rPr>
              <a:t>Численность населения в 2024-2025 г.г.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graphicFrame>
        <p:nvGraphicFramePr>
          <p:cNvPr id="204" name="Диаграмма 12"/>
          <p:cNvGraphicFramePr/>
          <p:nvPr/>
        </p:nvGraphicFramePr>
        <p:xfrm>
          <a:off x="354960" y="1751040"/>
          <a:ext cx="6400800" cy="5025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5" name="TextBox 1"/>
          <p:cNvSpPr/>
          <p:nvPr/>
        </p:nvSpPr>
        <p:spPr>
          <a:xfrm>
            <a:off x="2019240" y="3399120"/>
            <a:ext cx="1090800" cy="196200"/>
          </a:xfrm>
          <a:prstGeom prst="rect">
            <a:avLst/>
          </a:prstGeom>
          <a:noFill/>
          <a:ln w="317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38160" horzOverflow="overflow" lIns="16200" rIns="16200" tIns="16200" bIns="16200" anchor="ctr">
            <a:spAutoFit/>
          </a:bodyPr>
          <a:p>
            <a:pPr algn="ctr" defTabSz="1343520">
              <a:lnSpc>
                <a:spcPct val="90000"/>
              </a:lnSpc>
              <a:spcBef>
                <a:spcPts val="2401"/>
              </a:spcBef>
              <a:tabLst>
                <a:tab algn="l" pos="0"/>
              </a:tabLst>
            </a:pPr>
            <a:r>
              <a:rPr b="1" lang="ru-RU" sz="1200" spc="-1" strike="noStrike">
                <a:solidFill>
                  <a:srgbClr val="ff0000"/>
                </a:solidFill>
                <a:latin typeface="Cormorant Bold"/>
                <a:ea typeface="Cormorant Bold"/>
              </a:rPr>
              <a:t>+2 063 чел.</a:t>
            </a:r>
            <a:endParaRPr b="0" lang="ru-RU" sz="1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06" name="TextBox 13"/>
          <p:cNvSpPr/>
          <p:nvPr/>
        </p:nvSpPr>
        <p:spPr>
          <a:xfrm>
            <a:off x="5097600" y="1996920"/>
            <a:ext cx="1090800" cy="196200"/>
          </a:xfrm>
          <a:prstGeom prst="rect">
            <a:avLst/>
          </a:prstGeom>
          <a:noFill/>
          <a:ln w="317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38160" horzOverflow="overflow" lIns="16200" rIns="16200" tIns="16200" bIns="16200" anchor="ctr">
            <a:spAutoFit/>
          </a:bodyPr>
          <a:p>
            <a:pPr algn="ctr" defTabSz="1343520">
              <a:lnSpc>
                <a:spcPct val="90000"/>
              </a:lnSpc>
              <a:spcBef>
                <a:spcPts val="2401"/>
              </a:spcBef>
              <a:tabLst>
                <a:tab algn="l" pos="0"/>
              </a:tabLst>
            </a:pPr>
            <a:r>
              <a:rPr b="1" lang="ru-RU" sz="1200" spc="-1" strike="noStrike">
                <a:solidFill>
                  <a:srgbClr val="ff0000"/>
                </a:solidFill>
                <a:latin typeface="Cormorant Bold"/>
                <a:ea typeface="Cormorant Bold"/>
              </a:rPr>
              <a:t>+4 596 чел.</a:t>
            </a:r>
            <a:endParaRPr b="0" lang="ru-RU" sz="1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07" name="PlaceHolder 1"/>
          <p:cNvSpPr>
            <a:spLocks noGrp="1"/>
          </p:cNvSpPr>
          <p:nvPr>
            <p:ph type="sldNum" idx="31"/>
          </p:nvPr>
        </p:nvSpPr>
        <p:spPr>
          <a:xfrm>
            <a:off x="6415200" y="7305840"/>
            <a:ext cx="247680" cy="249480"/>
          </a:xfrm>
          <a:prstGeom prst="rect">
            <a:avLst/>
          </a:prstGeom>
          <a:noFill/>
          <a:ln w="3240">
            <a:noFill/>
          </a:ln>
        </p:spPr>
        <p:txBody>
          <a:bodyPr lIns="16200" rIns="16200" tIns="16200" bIns="16200" anchor="b">
            <a:noAutofit/>
          </a:bodyPr>
          <a:lstStyle>
            <a:lvl1pPr indent="0" algn="ctr" defTabSz="321840">
              <a:lnSpc>
                <a:spcPct val="100000"/>
              </a:lnSpc>
              <a:buNone/>
              <a:tabLst>
                <a:tab algn="l" pos="0"/>
              </a:tabLst>
              <a:defRPr b="0" lang="ru-RU" sz="1000" spc="-1" strike="noStrike">
                <a:solidFill>
                  <a:srgbClr val="000000"/>
                </a:solidFill>
                <a:latin typeface="Helvetica Neue"/>
                <a:ea typeface="Helvetica Neue"/>
              </a:defRPr>
            </a:lvl1pPr>
          </a:lstStyle>
          <a:p>
            <a:pPr indent="0" algn="ctr" defTabSz="32184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10</a:t>
            </a:r>
            <a:endParaRPr b="0" lang="ru-RU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BG_3756x1536&amp;16x9_white.png" descr="BG_3756x1536&amp;16x9_white.png"/>
          <p:cNvPicPr/>
          <p:nvPr/>
        </p:nvPicPr>
        <p:blipFill>
          <a:blip r:embed="rId1"/>
          <a:stretch/>
        </p:blipFill>
        <p:spPr>
          <a:xfrm>
            <a:off x="-54720" y="-31680"/>
            <a:ext cx="13493160" cy="9538920"/>
          </a:xfrm>
          <a:prstGeom prst="rect">
            <a:avLst/>
          </a:prstGeom>
          <a:ln w="3175">
            <a:noFill/>
          </a:ln>
        </p:spPr>
      </p:pic>
      <p:sp>
        <p:nvSpPr>
          <p:cNvPr id="99" name="Google Shape;122;p30"/>
          <p:cNvSpPr/>
          <p:nvPr/>
        </p:nvSpPr>
        <p:spPr>
          <a:xfrm>
            <a:off x="2049120" y="1579320"/>
            <a:ext cx="9595800" cy="2632680"/>
          </a:xfrm>
          <a:prstGeom prst="rect">
            <a:avLst/>
          </a:prstGeom>
          <a:noFill/>
          <a:ln w="3175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1343520">
              <a:lnSpc>
                <a:spcPct val="80000"/>
              </a:lnSpc>
              <a:tabLst>
                <a:tab algn="l" pos="0"/>
              </a:tabLst>
            </a:pPr>
            <a:r>
              <a:rPr b="0" lang="ru-RU" sz="3600" spc="-111" strike="noStrike" cap="all">
                <a:solidFill>
                  <a:srgbClr val="b1883c"/>
                </a:solidFill>
                <a:latin typeface="Cormorant Bold"/>
                <a:ea typeface="Cormorant Bold"/>
              </a:rPr>
              <a:t>Совместное заседание </a:t>
            </a:r>
            <a:endParaRPr b="0" lang="ru-RU" sz="3600" spc="-1" strike="noStrike">
              <a:solidFill>
                <a:srgbClr val="000000"/>
              </a:solidFill>
              <a:latin typeface="Open Sans"/>
            </a:endParaRPr>
          </a:p>
          <a:p>
            <a:pPr algn="ctr" defTabSz="1343520">
              <a:lnSpc>
                <a:spcPct val="80000"/>
              </a:lnSpc>
              <a:tabLst>
                <a:tab algn="l" pos="0"/>
              </a:tabLst>
            </a:pPr>
            <a:r>
              <a:rPr b="0" lang="ru-RU" sz="3600" spc="-111" strike="noStrike" cap="all">
                <a:solidFill>
                  <a:srgbClr val="b1883c"/>
                </a:solidFill>
                <a:latin typeface="Cormorant Bold"/>
                <a:ea typeface="Cormorant Bold"/>
              </a:rPr>
              <a:t>на тему «о сборе и внедрении </a:t>
            </a:r>
            <a:endParaRPr b="0" lang="ru-RU" sz="3600" spc="-1" strike="noStrike">
              <a:solidFill>
                <a:srgbClr val="000000"/>
              </a:solidFill>
              <a:latin typeface="Open Sans"/>
            </a:endParaRPr>
          </a:p>
          <a:p>
            <a:pPr algn="ctr" defTabSz="1343520">
              <a:lnSpc>
                <a:spcPct val="80000"/>
              </a:lnSpc>
              <a:tabLst>
                <a:tab algn="l" pos="0"/>
              </a:tabLst>
            </a:pPr>
            <a:r>
              <a:rPr b="0" lang="ru-RU" sz="3600" spc="-111" strike="noStrike" cap="all">
                <a:solidFill>
                  <a:srgbClr val="b1883c"/>
                </a:solidFill>
                <a:latin typeface="Cormorant Bold"/>
                <a:ea typeface="Cormorant Bold"/>
              </a:rPr>
              <a:t>лучших региональных управленческих практик в рамках актуализированной версии цифровой платформы «смартека» </a:t>
            </a:r>
            <a:endParaRPr b="0" lang="ru-RU" sz="3600" spc="-1" strike="noStrike">
              <a:solidFill>
                <a:srgbClr val="000000"/>
              </a:solidFill>
              <a:latin typeface="Open Sans"/>
            </a:endParaRPr>
          </a:p>
          <a:p>
            <a:pPr algn="ctr" defTabSz="1343520">
              <a:lnSpc>
                <a:spcPct val="80000"/>
              </a:lnSpc>
              <a:tabLst>
                <a:tab algn="l" pos="0"/>
              </a:tabLst>
            </a:pPr>
            <a:r>
              <a:rPr b="0" lang="ru-RU" sz="3600" spc="-111" strike="noStrike" cap="all">
                <a:solidFill>
                  <a:srgbClr val="b1883c"/>
                </a:solidFill>
                <a:latin typeface="Cormorant Bold"/>
                <a:ea typeface="Cormorant Bold"/>
              </a:rPr>
              <a:t>.</a:t>
            </a:r>
            <a:endParaRPr b="0" lang="ru-RU" sz="36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00" name="Google Shape;122;p30"/>
          <p:cNvSpPr/>
          <p:nvPr/>
        </p:nvSpPr>
        <p:spPr>
          <a:xfrm>
            <a:off x="2828160" y="5401800"/>
            <a:ext cx="7930800" cy="487800"/>
          </a:xfrm>
          <a:prstGeom prst="rect">
            <a:avLst/>
          </a:prstGeom>
          <a:noFill/>
          <a:ln w="3175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1343520">
              <a:lnSpc>
                <a:spcPct val="80000"/>
              </a:lnSpc>
              <a:tabLst>
                <a:tab algn="l" pos="0"/>
              </a:tabLst>
            </a:pPr>
            <a:r>
              <a:rPr b="0" lang="ru-RU" sz="2000" spc="-63" strike="noStrike">
                <a:solidFill>
                  <a:srgbClr val="b1883c"/>
                </a:solidFill>
                <a:latin typeface="Cormorant Bold"/>
                <a:ea typeface="Cormorant Bold"/>
              </a:rPr>
              <a:t>14 апреля 2026</a:t>
            </a:r>
            <a:endParaRPr b="0" lang="ru-RU" sz="2000" spc="-1" strike="noStrike">
              <a:solidFill>
                <a:srgbClr val="000000"/>
              </a:solidFill>
              <a:latin typeface="Open Sans"/>
            </a:endParaRPr>
          </a:p>
          <a:p>
            <a:pPr algn="ctr" defTabSz="1343520">
              <a:lnSpc>
                <a:spcPct val="80000"/>
              </a:lnSpc>
              <a:tabLst>
                <a:tab algn="l" pos="0"/>
              </a:tabLst>
            </a:pPr>
            <a:r>
              <a:rPr b="0" lang="ru-RU" sz="2000" spc="-63" strike="noStrike">
                <a:solidFill>
                  <a:srgbClr val="b1883c"/>
                </a:solidFill>
                <a:latin typeface="Cormorant Bold"/>
                <a:ea typeface="Cormorant Bold"/>
              </a:rPr>
              <a:t>11:00</a:t>
            </a:r>
            <a:endParaRPr b="0" lang="ru-RU" sz="20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BG_3756x1536&amp;16x9_white.png" descr="BG_3756x1536&amp;16x9_white.png"/>
          <p:cNvPicPr/>
          <p:nvPr/>
        </p:nvPicPr>
        <p:blipFill>
          <a:blip r:embed="rId1"/>
          <a:stretch/>
        </p:blipFill>
        <p:spPr>
          <a:xfrm>
            <a:off x="-4320" y="0"/>
            <a:ext cx="13678920" cy="9670320"/>
          </a:xfrm>
          <a:prstGeom prst="rect">
            <a:avLst/>
          </a:prstGeom>
          <a:ln w="3175">
            <a:noFill/>
          </a:ln>
        </p:spPr>
      </p:pic>
      <p:sp>
        <p:nvSpPr>
          <p:cNvPr id="102" name="Google Shape;122;p30"/>
          <p:cNvSpPr/>
          <p:nvPr/>
        </p:nvSpPr>
        <p:spPr>
          <a:xfrm>
            <a:off x="2750760" y="5720040"/>
            <a:ext cx="7930800" cy="292320"/>
          </a:xfrm>
          <a:prstGeom prst="rect">
            <a:avLst/>
          </a:prstGeom>
          <a:noFill/>
          <a:ln w="3175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1343520">
              <a:lnSpc>
                <a:spcPct val="80000"/>
              </a:lnSpc>
              <a:tabLst>
                <a:tab algn="l" pos="0"/>
              </a:tabLst>
            </a:pPr>
            <a:r>
              <a:rPr b="0" lang="ru-RU" sz="2400" spc="-63" strike="noStrike">
                <a:solidFill>
                  <a:srgbClr val="b1883c"/>
                </a:solidFill>
                <a:latin typeface="Cormorant Bold"/>
                <a:ea typeface="Cormorant Bold"/>
              </a:rPr>
              <a:t>14 апреля 2026</a:t>
            </a:r>
            <a:endParaRPr b="0" lang="ru-RU" sz="24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03" name="Google Shape;122;p30"/>
          <p:cNvSpPr/>
          <p:nvPr/>
        </p:nvSpPr>
        <p:spPr>
          <a:xfrm>
            <a:off x="2258280" y="2184120"/>
            <a:ext cx="8915760" cy="2559240"/>
          </a:xfrm>
          <a:prstGeom prst="rect">
            <a:avLst/>
          </a:prstGeom>
          <a:noFill/>
          <a:ln w="3175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1343520">
              <a:lnSpc>
                <a:spcPct val="80000"/>
              </a:lnSpc>
              <a:tabLst>
                <a:tab algn="l" pos="0"/>
              </a:tabLst>
            </a:pPr>
            <a:r>
              <a:rPr b="0" lang="ru-RU" sz="4200" spc="-111" strike="noStrike" cap="all">
                <a:solidFill>
                  <a:srgbClr val="b1883c"/>
                </a:solidFill>
                <a:latin typeface="Cormorant Bold"/>
                <a:ea typeface="Cormorant Bold"/>
              </a:rPr>
              <a:t>О ПРИВЛЕЧЕНИИ </a:t>
            </a:r>
            <a:endParaRPr b="0" lang="ru-RU" sz="4200" spc="-1" strike="noStrike">
              <a:solidFill>
                <a:srgbClr val="000000"/>
              </a:solidFill>
              <a:latin typeface="Open Sans"/>
            </a:endParaRPr>
          </a:p>
          <a:p>
            <a:pPr algn="ctr" defTabSz="1343520">
              <a:lnSpc>
                <a:spcPct val="80000"/>
              </a:lnSpc>
              <a:tabLst>
                <a:tab algn="l" pos="0"/>
              </a:tabLst>
            </a:pPr>
            <a:r>
              <a:rPr b="0" lang="ru-RU" sz="4200" spc="-111" strike="noStrike" cap="all">
                <a:solidFill>
                  <a:srgbClr val="b1883c"/>
                </a:solidFill>
                <a:latin typeface="Cormorant Bold"/>
                <a:ea typeface="Cormorant Bold"/>
              </a:rPr>
              <a:t>В сахалинскую область КВАЛИФИЦИРОВАННЫХ КАДРОВ</a:t>
            </a:r>
            <a:endParaRPr b="0" lang="ru-RU" sz="4200" spc="-1" strike="noStrike">
              <a:solidFill>
                <a:srgbClr val="000000"/>
              </a:solidFill>
              <a:latin typeface="Open Sans"/>
            </a:endParaRPr>
          </a:p>
          <a:p>
            <a:pPr algn="ctr" defTabSz="1343520">
              <a:lnSpc>
                <a:spcPct val="80000"/>
              </a:lnSpc>
              <a:tabLst>
                <a:tab algn="l" pos="0"/>
              </a:tabLst>
            </a:pPr>
            <a:endParaRPr b="0" lang="ru-RU" sz="4200" spc="-1" strike="noStrike">
              <a:solidFill>
                <a:srgbClr val="000000"/>
              </a:solidFill>
              <a:latin typeface="Open Sans"/>
            </a:endParaRPr>
          </a:p>
          <a:p>
            <a:pPr algn="ctr" defTabSz="1343520">
              <a:lnSpc>
                <a:spcPct val="80000"/>
              </a:lnSpc>
              <a:tabLst>
                <a:tab algn="l" pos="0"/>
              </a:tabLst>
            </a:pPr>
            <a:endParaRPr b="0" lang="ru-RU" sz="4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04" name="Прямоугольник 1"/>
          <p:cNvSpPr/>
          <p:nvPr/>
        </p:nvSpPr>
        <p:spPr>
          <a:xfrm>
            <a:off x="2418120" y="3989520"/>
            <a:ext cx="8755920" cy="107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1007640">
              <a:lnSpc>
                <a:spcPct val="90000"/>
              </a:lnSpc>
              <a:tabLst>
                <a:tab algn="l" pos="0"/>
              </a:tabLst>
            </a:pPr>
            <a:r>
              <a:rPr b="0" lang="ru-RU" sz="2400" spc="-49" strike="noStrike">
                <a:solidFill>
                  <a:srgbClr val="b1883c"/>
                </a:solidFill>
                <a:latin typeface="Cormorant Medium"/>
                <a:ea typeface="Cormorant Medium"/>
              </a:rPr>
              <a:t>Заместитель председателя Правительства </a:t>
            </a:r>
            <a:endParaRPr b="0" lang="ru-RU" sz="2400" spc="-1" strike="noStrike">
              <a:solidFill>
                <a:srgbClr val="000000"/>
              </a:solidFill>
              <a:latin typeface="Open Sans"/>
            </a:endParaRPr>
          </a:p>
          <a:p>
            <a:pPr algn="ctr" defTabSz="1007640">
              <a:lnSpc>
                <a:spcPct val="90000"/>
              </a:lnSpc>
              <a:tabLst>
                <a:tab algn="l" pos="0"/>
              </a:tabLst>
            </a:pPr>
            <a:r>
              <a:rPr b="0" lang="ru-RU" sz="2400" spc="-49" strike="noStrike">
                <a:solidFill>
                  <a:srgbClr val="b1883c"/>
                </a:solidFill>
                <a:latin typeface="Cormorant Medium"/>
                <a:ea typeface="Cormorant Medium"/>
              </a:rPr>
              <a:t>Сахалинской области </a:t>
            </a:r>
            <a:br>
              <a:rPr sz="2400"/>
            </a:br>
            <a:r>
              <a:rPr b="0" lang="ru-RU" sz="2400" spc="-49" strike="noStrike">
                <a:solidFill>
                  <a:srgbClr val="b1883c"/>
                </a:solidFill>
                <a:latin typeface="Cormorant Medium"/>
                <a:ea typeface="Cormorant Medium"/>
              </a:rPr>
              <a:t>Зайцев Антон Владимирович</a:t>
            </a:r>
            <a:endParaRPr b="0" lang="ru-RU" sz="24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05" name="PlaceHolder 1"/>
          <p:cNvSpPr>
            <a:spLocks noGrp="1"/>
          </p:cNvSpPr>
          <p:nvPr>
            <p:ph type="sldNum" idx="24"/>
          </p:nvPr>
        </p:nvSpPr>
        <p:spPr>
          <a:xfrm>
            <a:off x="6665040" y="7328160"/>
            <a:ext cx="102240" cy="185400"/>
          </a:xfrm>
          <a:prstGeom prst="rect">
            <a:avLst/>
          </a:prstGeom>
          <a:noFill/>
          <a:ln w="3240">
            <a:noFill/>
          </a:ln>
        </p:spPr>
        <p:txBody>
          <a:bodyPr lIns="16200" rIns="16200" tIns="16200" bIns="16200" anchor="b">
            <a:noAutofit/>
          </a:bodyPr>
          <a:lstStyle>
            <a:lvl1pPr indent="0" algn="ctr" defTabSz="321840">
              <a:lnSpc>
                <a:spcPct val="100000"/>
              </a:lnSpc>
              <a:buNone/>
              <a:tabLst>
                <a:tab algn="l" pos="0"/>
              </a:tabLst>
              <a:defRPr b="0" lang="ru-RU" sz="1000" spc="-1" strike="noStrike">
                <a:solidFill>
                  <a:srgbClr val="000000"/>
                </a:solidFill>
                <a:latin typeface="Helvetica Neue"/>
                <a:ea typeface="Helvetica Neue"/>
              </a:defRPr>
            </a:lvl1pPr>
          </a:lstStyle>
          <a:p>
            <a:pPr indent="0" algn="ctr" defTabSz="32184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3</a:t>
            </a:r>
            <a:endParaRPr b="0" lang="ru-RU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Box 1"/>
          <p:cNvSpPr/>
          <p:nvPr/>
        </p:nvSpPr>
        <p:spPr>
          <a:xfrm>
            <a:off x="1686240" y="47520"/>
            <a:ext cx="10380240" cy="52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1343520">
              <a:lnSpc>
                <a:spcPct val="90000"/>
              </a:lnSpc>
              <a:spcBef>
                <a:spcPts val="2401"/>
              </a:spcBef>
              <a:tabLst>
                <a:tab algn="l" pos="0"/>
              </a:tabLst>
            </a:pPr>
            <a:r>
              <a:rPr b="1" lang="ru-RU" sz="3200" spc="-1" strike="noStrike">
                <a:solidFill>
                  <a:srgbClr val="b1883c"/>
                </a:solidFill>
                <a:latin typeface="Cormorant Bold"/>
                <a:ea typeface="Cormorant Bold"/>
              </a:rPr>
              <a:t>Показатели рынка труда в Сахалинской области</a:t>
            </a: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graphicFrame>
        <p:nvGraphicFramePr>
          <p:cNvPr id="107" name="Диаграмма 5"/>
          <p:cNvGraphicFramePr/>
          <p:nvPr/>
        </p:nvGraphicFramePr>
        <p:xfrm>
          <a:off x="129600" y="4096080"/>
          <a:ext cx="5549760" cy="3266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108" name="Диаграмма 6"/>
          <p:cNvGraphicFramePr/>
          <p:nvPr/>
        </p:nvGraphicFramePr>
        <p:xfrm>
          <a:off x="134640" y="657000"/>
          <a:ext cx="5593320" cy="353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1" name="TextBox 1"/>
          <p:cNvSpPr/>
          <p:nvPr/>
        </p:nvSpPr>
        <p:spPr>
          <a:xfrm rot="16200000">
            <a:off x="4691880" y="2349360"/>
            <a:ext cx="1268280" cy="41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1343520">
              <a:lnSpc>
                <a:spcPct val="90000"/>
              </a:lnSpc>
              <a:spcBef>
                <a:spcPts val="2401"/>
              </a:spcBef>
              <a:tabLst>
                <a:tab algn="l" pos="0"/>
              </a:tabLst>
            </a:pPr>
            <a:r>
              <a:rPr b="0" lang="ru-RU" sz="1210" spc="-1" strike="noStrike">
                <a:solidFill>
                  <a:srgbClr val="00517f"/>
                </a:solidFill>
                <a:latin typeface="Cormorant Medium"/>
                <a:ea typeface="Helvetica Neue"/>
              </a:rPr>
              <a:t>прирост +1,0 пп</a:t>
            </a:r>
            <a:endParaRPr b="0" lang="ru-RU" sz="121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12" name="TextBox 1"/>
          <p:cNvSpPr/>
          <p:nvPr/>
        </p:nvSpPr>
        <p:spPr>
          <a:xfrm rot="16200000">
            <a:off x="3031920" y="2549520"/>
            <a:ext cx="1288440" cy="40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1343520">
              <a:lnSpc>
                <a:spcPct val="90000"/>
              </a:lnSpc>
              <a:spcBef>
                <a:spcPts val="2401"/>
              </a:spcBef>
              <a:tabLst>
                <a:tab algn="l" pos="0"/>
              </a:tabLst>
            </a:pPr>
            <a:r>
              <a:rPr b="0" lang="ru-RU" sz="1210" spc="-1" strike="noStrike">
                <a:solidFill>
                  <a:srgbClr val="00517f"/>
                </a:solidFill>
                <a:latin typeface="Cormorant Medium"/>
                <a:ea typeface="Helvetica Neue"/>
              </a:rPr>
              <a:t>прирост +0,7</a:t>
            </a:r>
            <a:r>
              <a:rPr b="0" lang="ru-RU" sz="1210" spc="-1" strike="noStrike">
                <a:solidFill>
                  <a:srgbClr val="b1883c"/>
                </a:solidFill>
                <a:latin typeface="Cormorant Medium"/>
                <a:ea typeface="Helvetica Neue"/>
              </a:rPr>
              <a:t> </a:t>
            </a:r>
            <a:r>
              <a:rPr b="0" lang="ru-RU" sz="1210" spc="-1" strike="noStrike">
                <a:solidFill>
                  <a:srgbClr val="00517f"/>
                </a:solidFill>
                <a:latin typeface="Cormorant Medium"/>
                <a:ea typeface="Helvetica Neue"/>
              </a:rPr>
              <a:t>пп</a:t>
            </a:r>
            <a:endParaRPr b="0" lang="ru-RU" sz="121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13" name="TextBox 1"/>
          <p:cNvSpPr/>
          <p:nvPr/>
        </p:nvSpPr>
        <p:spPr>
          <a:xfrm rot="16200000">
            <a:off x="779400" y="5642280"/>
            <a:ext cx="1811880" cy="37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1343520">
              <a:lnSpc>
                <a:spcPct val="90000"/>
              </a:lnSpc>
              <a:spcBef>
                <a:spcPts val="2401"/>
              </a:spcBef>
              <a:tabLst>
                <a:tab algn="l" pos="0"/>
              </a:tabLst>
            </a:pPr>
            <a:r>
              <a:rPr b="0" lang="ru-RU" sz="1100" spc="-1" strike="noStrike">
                <a:solidFill>
                  <a:srgbClr val="00517f"/>
                </a:solidFill>
                <a:latin typeface="Cormorant Medium"/>
                <a:ea typeface="Helvetica Neue"/>
              </a:rPr>
              <a:t>прирост +255,7 тыс.чел</a:t>
            </a:r>
            <a:r>
              <a:rPr b="0" lang="ru-RU" sz="1100" spc="-1" strike="noStrike">
                <a:solidFill>
                  <a:srgbClr val="b1883c"/>
                </a:solidFill>
                <a:latin typeface="Cormorant Medium"/>
                <a:ea typeface="Helvetica Neue"/>
              </a:rPr>
              <a:t>. </a:t>
            </a:r>
            <a:br>
              <a:rPr sz="1100"/>
            </a:br>
            <a:r>
              <a:rPr b="0" lang="ru-RU" sz="1100" spc="-1" strike="noStrike">
                <a:solidFill>
                  <a:srgbClr val="00517f"/>
                </a:solidFill>
                <a:latin typeface="Cormorant Medium"/>
                <a:ea typeface="Helvetica Neue"/>
              </a:rPr>
              <a:t>(+0,34%)</a:t>
            </a:r>
            <a:endParaRPr b="0" lang="ru-RU" sz="11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14" name="TextBox 1"/>
          <p:cNvSpPr/>
          <p:nvPr/>
        </p:nvSpPr>
        <p:spPr>
          <a:xfrm rot="16200000">
            <a:off x="2496960" y="5660640"/>
            <a:ext cx="1842840" cy="37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1343520">
              <a:lnSpc>
                <a:spcPct val="90000"/>
              </a:lnSpc>
              <a:spcBef>
                <a:spcPts val="2401"/>
              </a:spcBef>
              <a:tabLst>
                <a:tab algn="l" pos="0"/>
              </a:tabLst>
            </a:pPr>
            <a:r>
              <a:rPr b="0" lang="ru-RU" sz="1100" spc="-1" strike="noStrike">
                <a:solidFill>
                  <a:srgbClr val="00517f"/>
                </a:solidFill>
                <a:latin typeface="Cormorant Medium"/>
                <a:ea typeface="Helvetica Neue"/>
              </a:rPr>
              <a:t>прирост +37,9 тыс.чел. (+0,94%)</a:t>
            </a:r>
            <a:endParaRPr b="0" lang="ru-RU" sz="11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15" name="TextBox 1"/>
          <p:cNvSpPr/>
          <p:nvPr/>
        </p:nvSpPr>
        <p:spPr>
          <a:xfrm rot="16200000">
            <a:off x="4240080" y="5663160"/>
            <a:ext cx="1711440" cy="43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1343520">
              <a:lnSpc>
                <a:spcPct val="90000"/>
              </a:lnSpc>
              <a:spcBef>
                <a:spcPts val="2401"/>
              </a:spcBef>
              <a:tabLst>
                <a:tab algn="l" pos="0"/>
              </a:tabLst>
            </a:pPr>
            <a:r>
              <a:rPr b="0" lang="ru-RU" sz="1100" spc="-1" strike="noStrike">
                <a:solidFill>
                  <a:srgbClr val="00517f"/>
                </a:solidFill>
                <a:latin typeface="Cormorant Medium"/>
                <a:ea typeface="Helvetica Neue"/>
              </a:rPr>
              <a:t>прирост +2,1 тыс.чел. (+0,79%)</a:t>
            </a:r>
            <a:endParaRPr b="0" lang="ru-RU" sz="1100" spc="-1" strike="noStrike">
              <a:solidFill>
                <a:srgbClr val="000000"/>
              </a:solidFill>
              <a:latin typeface="Open Sans"/>
            </a:endParaRPr>
          </a:p>
        </p:txBody>
      </p:sp>
      <p:graphicFrame>
        <p:nvGraphicFramePr>
          <p:cNvPr id="116" name="Диаграмма 21"/>
          <p:cNvGraphicFramePr/>
          <p:nvPr/>
        </p:nvGraphicFramePr>
        <p:xfrm>
          <a:off x="6997680" y="1163880"/>
          <a:ext cx="5561640" cy="3003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17" name="Прямая со стрелкой 27"/>
          <p:cNvCxnSpPr/>
          <p:nvPr/>
        </p:nvCxnSpPr>
        <p:spPr>
          <a:xfrm>
            <a:off x="8731080" y="2193840"/>
            <a:ext cx="6120" cy="1297080"/>
          </a:xfrm>
          <a:prstGeom prst="straightConnector1">
            <a:avLst/>
          </a:prstGeom>
          <a:ln w="28575">
            <a:solidFill>
              <a:srgbClr val="ff0000"/>
            </a:solidFill>
            <a:round/>
            <a:tailEnd len="med" type="triangle" w="med"/>
          </a:ln>
        </p:spPr>
      </p:cxnSp>
      <p:cxnSp>
        <p:nvCxnSpPr>
          <p:cNvPr id="118" name="Прямая со стрелкой 31"/>
          <p:cNvCxnSpPr/>
          <p:nvPr/>
        </p:nvCxnSpPr>
        <p:spPr>
          <a:xfrm>
            <a:off x="10497960" y="2080800"/>
            <a:ext cx="4680" cy="1405080"/>
          </a:xfrm>
          <a:prstGeom prst="straightConnector1">
            <a:avLst/>
          </a:prstGeom>
          <a:ln w="28575">
            <a:solidFill>
              <a:srgbClr val="ff0000"/>
            </a:solidFill>
            <a:round/>
            <a:tailEnd len="med" type="triangle" w="med"/>
          </a:ln>
        </p:spPr>
      </p:cxnSp>
      <p:cxnSp>
        <p:nvCxnSpPr>
          <p:cNvPr id="119" name="Прямая со стрелкой 32"/>
          <p:cNvCxnSpPr/>
          <p:nvPr/>
        </p:nvCxnSpPr>
        <p:spPr>
          <a:xfrm flipH="1">
            <a:off x="12301560" y="2250000"/>
            <a:ext cx="2880" cy="1225080"/>
          </a:xfrm>
          <a:prstGeom prst="straightConnector1">
            <a:avLst/>
          </a:prstGeom>
          <a:ln w="28575">
            <a:solidFill>
              <a:srgbClr val="ff0000"/>
            </a:solidFill>
            <a:round/>
            <a:tailEnd len="med" type="triangle" w="med"/>
          </a:ln>
        </p:spPr>
      </p:cxnSp>
      <p:sp>
        <p:nvSpPr>
          <p:cNvPr id="120" name="TextBox 33"/>
          <p:cNvSpPr/>
          <p:nvPr/>
        </p:nvSpPr>
        <p:spPr>
          <a:xfrm rot="16200000">
            <a:off x="7890480" y="2674080"/>
            <a:ext cx="136476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1343520">
              <a:lnSpc>
                <a:spcPct val="90000"/>
              </a:lnSpc>
              <a:spcBef>
                <a:spcPts val="2401"/>
              </a:spcBef>
              <a:tabLst>
                <a:tab algn="l" pos="0"/>
              </a:tabLst>
            </a:pPr>
            <a:r>
              <a:rPr b="0" lang="ru-RU" sz="989" spc="-1" strike="noStrike">
                <a:solidFill>
                  <a:srgbClr val="00517f"/>
                </a:solidFill>
                <a:latin typeface="Cormorant Medium"/>
                <a:ea typeface="Cormorant Bold"/>
              </a:rPr>
              <a:t>снижение на 0,1 пп</a:t>
            </a:r>
            <a:endParaRPr b="0" lang="ru-RU" sz="989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21" name="TextBox 35"/>
          <p:cNvSpPr/>
          <p:nvPr/>
        </p:nvSpPr>
        <p:spPr>
          <a:xfrm rot="16200000">
            <a:off x="9652680" y="2715120"/>
            <a:ext cx="136476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1343520">
              <a:lnSpc>
                <a:spcPct val="90000"/>
              </a:lnSpc>
              <a:spcBef>
                <a:spcPts val="2401"/>
              </a:spcBef>
              <a:tabLst>
                <a:tab algn="l" pos="0"/>
              </a:tabLst>
            </a:pPr>
            <a:r>
              <a:rPr b="0" lang="ru-RU" sz="989" spc="-1" strike="noStrike">
                <a:solidFill>
                  <a:srgbClr val="00517f"/>
                </a:solidFill>
                <a:latin typeface="Cormorant Medium"/>
                <a:ea typeface="Cormorant Bold"/>
              </a:rPr>
              <a:t>снижение на 0,7 пп</a:t>
            </a:r>
            <a:endParaRPr b="0" lang="ru-RU" sz="989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22" name="TextBox 42"/>
          <p:cNvSpPr/>
          <p:nvPr/>
        </p:nvSpPr>
        <p:spPr>
          <a:xfrm rot="16200000">
            <a:off x="11438280" y="2762640"/>
            <a:ext cx="136476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1343520">
              <a:lnSpc>
                <a:spcPct val="90000"/>
              </a:lnSpc>
              <a:spcBef>
                <a:spcPts val="2401"/>
              </a:spcBef>
              <a:tabLst>
                <a:tab algn="l" pos="0"/>
              </a:tabLst>
            </a:pPr>
            <a:r>
              <a:rPr b="0" lang="ru-RU" sz="989" spc="-1" strike="noStrike">
                <a:solidFill>
                  <a:srgbClr val="00517f"/>
                </a:solidFill>
                <a:latin typeface="Cormorant Medium"/>
                <a:ea typeface="Cormorant Bold"/>
              </a:rPr>
              <a:t>снижение на 0,9 пп</a:t>
            </a:r>
            <a:endParaRPr b="0" lang="ru-RU" sz="989" spc="-1" strike="noStrike">
              <a:solidFill>
                <a:srgbClr val="000000"/>
              </a:solidFill>
              <a:latin typeface="Open Sans"/>
            </a:endParaRPr>
          </a:p>
        </p:txBody>
      </p:sp>
      <p:graphicFrame>
        <p:nvGraphicFramePr>
          <p:cNvPr id="123" name="Диаграмма 43"/>
          <p:cNvGraphicFramePr/>
          <p:nvPr/>
        </p:nvGraphicFramePr>
        <p:xfrm>
          <a:off x="5729040" y="4566240"/>
          <a:ext cx="4611600" cy="2877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4" name="Диаграмма 44"/>
          <p:cNvGraphicFramePr/>
          <p:nvPr/>
        </p:nvGraphicFramePr>
        <p:xfrm>
          <a:off x="9779040" y="4425480"/>
          <a:ext cx="3583080" cy="2846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25" name="Прямая со стрелкой 46"/>
          <p:cNvCxnSpPr/>
          <p:nvPr/>
        </p:nvCxnSpPr>
        <p:spPr>
          <a:xfrm flipH="1" flipV="1">
            <a:off x="12891240" y="5224320"/>
            <a:ext cx="6120" cy="1513080"/>
          </a:xfrm>
          <a:prstGeom prst="straightConnector1">
            <a:avLst/>
          </a:prstGeom>
          <a:ln w="28575">
            <a:solidFill>
              <a:srgbClr val="ff0000"/>
            </a:solidFill>
            <a:round/>
            <a:tailEnd len="med" type="triangle" w="med"/>
          </a:ln>
        </p:spPr>
      </p:cxnSp>
      <p:sp>
        <p:nvSpPr>
          <p:cNvPr id="126" name="TextBox 48"/>
          <p:cNvSpPr/>
          <p:nvPr/>
        </p:nvSpPr>
        <p:spPr>
          <a:xfrm rot="16200000">
            <a:off x="12091680" y="5972040"/>
            <a:ext cx="136476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1343520">
              <a:lnSpc>
                <a:spcPct val="90000"/>
              </a:lnSpc>
              <a:spcBef>
                <a:spcPts val="2401"/>
              </a:spcBef>
              <a:tabLst>
                <a:tab algn="l" pos="0"/>
              </a:tabLst>
            </a:pPr>
            <a:r>
              <a:rPr b="0" lang="ru-RU" sz="989" spc="-1" strike="noStrike">
                <a:solidFill>
                  <a:srgbClr val="00517f"/>
                </a:solidFill>
                <a:latin typeface="Cormorant Medium"/>
                <a:ea typeface="Cormorant Bold"/>
              </a:rPr>
              <a:t>прирост +3,4 пп</a:t>
            </a:r>
            <a:endParaRPr b="0" lang="ru-RU" sz="989" spc="-1" strike="noStrike">
              <a:solidFill>
                <a:srgbClr val="000000"/>
              </a:solidFill>
              <a:latin typeface="Open Sans"/>
            </a:endParaRPr>
          </a:p>
        </p:txBody>
      </p:sp>
      <p:cxnSp>
        <p:nvCxnSpPr>
          <p:cNvPr id="127" name="Прямая со стрелкой 49"/>
          <p:cNvCxnSpPr/>
          <p:nvPr/>
        </p:nvCxnSpPr>
        <p:spPr>
          <a:xfrm flipH="1" flipV="1">
            <a:off x="1874520" y="2035440"/>
            <a:ext cx="6120" cy="1434960"/>
          </a:xfrm>
          <a:prstGeom prst="straightConnector1">
            <a:avLst/>
          </a:prstGeom>
          <a:ln w="28575">
            <a:solidFill>
              <a:srgbClr val="ff0000"/>
            </a:solidFill>
            <a:round/>
            <a:tailEnd len="med" type="triangle" w="med"/>
          </a:ln>
        </p:spPr>
      </p:cxnSp>
      <p:cxnSp>
        <p:nvCxnSpPr>
          <p:cNvPr id="128" name="Прямая со стрелкой 50"/>
          <p:cNvCxnSpPr/>
          <p:nvPr/>
        </p:nvCxnSpPr>
        <p:spPr>
          <a:xfrm flipH="1" flipV="1">
            <a:off x="5535000" y="1573200"/>
            <a:ext cx="5760" cy="1926720"/>
          </a:xfrm>
          <a:prstGeom prst="straightConnector1">
            <a:avLst/>
          </a:prstGeom>
          <a:ln w="28575">
            <a:solidFill>
              <a:srgbClr val="ff0000"/>
            </a:solidFill>
            <a:round/>
            <a:tailEnd len="med" type="triangle" w="med"/>
          </a:ln>
        </p:spPr>
      </p:cxnSp>
      <p:cxnSp>
        <p:nvCxnSpPr>
          <p:cNvPr id="129" name="Прямая со стрелкой 51"/>
          <p:cNvCxnSpPr/>
          <p:nvPr/>
        </p:nvCxnSpPr>
        <p:spPr>
          <a:xfrm flipH="1" flipV="1">
            <a:off x="3880440" y="2035440"/>
            <a:ext cx="6120" cy="1434960"/>
          </a:xfrm>
          <a:prstGeom prst="straightConnector1">
            <a:avLst/>
          </a:prstGeom>
          <a:ln w="28575">
            <a:solidFill>
              <a:srgbClr val="ff0000"/>
            </a:solidFill>
            <a:round/>
            <a:tailEnd len="med" type="triangle" w="med"/>
          </a:ln>
        </p:spPr>
      </p:cxnSp>
      <p:cxnSp>
        <p:nvCxnSpPr>
          <p:cNvPr id="130" name="Прямая со стрелкой 60"/>
          <p:cNvCxnSpPr/>
          <p:nvPr/>
        </p:nvCxnSpPr>
        <p:spPr>
          <a:xfrm flipV="1">
            <a:off x="1902600" y="4891680"/>
            <a:ext cx="1080" cy="1858320"/>
          </a:xfrm>
          <a:prstGeom prst="straightConnector1">
            <a:avLst/>
          </a:prstGeom>
          <a:ln w="28575">
            <a:solidFill>
              <a:srgbClr val="ff0000"/>
            </a:solidFill>
            <a:round/>
            <a:tailEnd len="med" type="triangle" w="med"/>
          </a:ln>
        </p:spPr>
      </p:cxnSp>
      <p:cxnSp>
        <p:nvCxnSpPr>
          <p:cNvPr id="131" name="Прямая со стрелкой 61"/>
          <p:cNvCxnSpPr/>
          <p:nvPr/>
        </p:nvCxnSpPr>
        <p:spPr>
          <a:xfrm flipH="1" flipV="1">
            <a:off x="3660480" y="4901400"/>
            <a:ext cx="12600" cy="1858320"/>
          </a:xfrm>
          <a:prstGeom prst="straightConnector1">
            <a:avLst/>
          </a:prstGeom>
          <a:ln w="28575">
            <a:solidFill>
              <a:srgbClr val="ff0000"/>
            </a:solidFill>
            <a:round/>
            <a:tailEnd len="med" type="triangle" w="med"/>
          </a:ln>
        </p:spPr>
      </p:cxnSp>
      <p:cxnSp>
        <p:nvCxnSpPr>
          <p:cNvPr id="132" name="Прямая со стрелкой 62"/>
          <p:cNvCxnSpPr/>
          <p:nvPr/>
        </p:nvCxnSpPr>
        <p:spPr>
          <a:xfrm flipH="1" flipV="1">
            <a:off x="5314320" y="4901400"/>
            <a:ext cx="13320" cy="1844640"/>
          </a:xfrm>
          <a:prstGeom prst="straightConnector1">
            <a:avLst/>
          </a:prstGeom>
          <a:ln w="28575">
            <a:solidFill>
              <a:srgbClr val="ff0000"/>
            </a:solidFill>
            <a:round/>
            <a:tailEnd len="med" type="triangle" w="med"/>
          </a:ln>
        </p:spPr>
      </p:cxnSp>
      <p:sp>
        <p:nvSpPr>
          <p:cNvPr id="133" name="TextBox 67"/>
          <p:cNvSpPr/>
          <p:nvPr/>
        </p:nvSpPr>
        <p:spPr>
          <a:xfrm>
            <a:off x="-664920" y="1104120"/>
            <a:ext cx="3345480" cy="88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1343520">
              <a:lnSpc>
                <a:spcPct val="90000"/>
              </a:lnSpc>
              <a:spcBef>
                <a:spcPts val="2401"/>
              </a:spcBef>
              <a:tabLst>
                <a:tab algn="l" pos="0"/>
              </a:tabLst>
            </a:pPr>
            <a:r>
              <a:rPr b="1" lang="ru-RU" sz="1800" spc="-1" strike="noStrike">
                <a:solidFill>
                  <a:srgbClr val="00517f"/>
                </a:solidFill>
                <a:latin typeface="Cormorant Medium"/>
                <a:ea typeface="Cormorant Bold"/>
              </a:rPr>
              <a:t>2024 г.  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algn="ctr" defTabSz="1343520">
              <a:lnSpc>
                <a:spcPct val="90000"/>
              </a:lnSpc>
              <a:spcBef>
                <a:spcPts val="2401"/>
              </a:spcBef>
              <a:tabLst>
                <a:tab algn="l" pos="0"/>
              </a:tabLst>
            </a:pPr>
            <a:r>
              <a:rPr b="1" lang="ru-RU" sz="1800" spc="-1" strike="noStrike">
                <a:solidFill>
                  <a:srgbClr val="00517f"/>
                </a:solidFill>
                <a:latin typeface="Cormorant Medium"/>
                <a:ea typeface="Cormorant Bold"/>
              </a:rPr>
              <a:t>2025 г. 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34" name="Правая фигурная скобка 68"/>
          <p:cNvSpPr/>
          <p:nvPr/>
        </p:nvSpPr>
        <p:spPr>
          <a:xfrm flipH="1" rot="10800000">
            <a:off x="1420200" y="1303200"/>
            <a:ext cx="228240" cy="541800"/>
          </a:xfrm>
          <a:prstGeom prst="rightBrace">
            <a:avLst>
              <a:gd name="adj1" fmla="val 8333"/>
              <a:gd name="adj2" fmla="val 50000"/>
            </a:avLst>
          </a:prstGeom>
          <a:noFill/>
          <a:ln w="28575">
            <a:solidFill>
              <a:srgbClr val="00517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1343520">
              <a:lnSpc>
                <a:spcPct val="90000"/>
              </a:lnSpc>
              <a:spcBef>
                <a:spcPts val="2401"/>
              </a:spcBef>
              <a:tabLst>
                <a:tab algn="l" pos="0"/>
              </a:tabLst>
            </a:pPr>
            <a:endParaRPr b="0" lang="ru-RU" sz="5290" spc="-1" strike="noStrike">
              <a:solidFill>
                <a:srgbClr val="00517f"/>
              </a:solidFill>
              <a:latin typeface="Cormorant Medium"/>
              <a:ea typeface="Helvetica Neue"/>
            </a:endParaRPr>
          </a:p>
        </p:txBody>
      </p:sp>
      <p:sp>
        <p:nvSpPr>
          <p:cNvPr id="135" name="TextBox 70"/>
          <p:cNvSpPr/>
          <p:nvPr/>
        </p:nvSpPr>
        <p:spPr>
          <a:xfrm>
            <a:off x="1488240" y="1392480"/>
            <a:ext cx="2553840" cy="33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1343520">
              <a:lnSpc>
                <a:spcPct val="90000"/>
              </a:lnSpc>
              <a:spcBef>
                <a:spcPts val="2401"/>
              </a:spcBef>
              <a:tabLst>
                <a:tab algn="l" pos="0"/>
              </a:tabLst>
            </a:pPr>
            <a:r>
              <a:rPr b="1" lang="en-US" sz="1800" spc="-1" strike="noStrike">
                <a:solidFill>
                  <a:srgbClr val="ff0000"/>
                </a:solidFill>
                <a:latin typeface="Cormorant Medium"/>
                <a:ea typeface="Cormorant Bold"/>
              </a:rPr>
              <a:t>IV </a:t>
            </a:r>
            <a:r>
              <a:rPr b="1" lang="ru-RU" sz="1800" spc="-1" strike="noStrike">
                <a:solidFill>
                  <a:srgbClr val="ff0000"/>
                </a:solidFill>
                <a:latin typeface="Cormorant Medium"/>
                <a:ea typeface="Cormorant Bold"/>
              </a:rPr>
              <a:t>место по стране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136" name="Рисунок 4" descr=""/>
          <p:cNvPicPr/>
          <p:nvPr/>
        </p:nvPicPr>
        <p:blipFill>
          <a:blip r:embed="rId6"/>
          <a:stretch/>
        </p:blipFill>
        <p:spPr>
          <a:xfrm>
            <a:off x="12195720" y="0"/>
            <a:ext cx="1236600" cy="1035360"/>
          </a:xfrm>
          <a:prstGeom prst="rect">
            <a:avLst/>
          </a:prstGeom>
          <a:ln w="0">
            <a:noFill/>
          </a:ln>
        </p:spPr>
      </p:pic>
      <p:sp>
        <p:nvSpPr>
          <p:cNvPr id="137" name="PlaceHolder 1"/>
          <p:cNvSpPr>
            <a:spLocks noGrp="1"/>
          </p:cNvSpPr>
          <p:nvPr>
            <p:ph type="sldNum" idx="25"/>
          </p:nvPr>
        </p:nvSpPr>
        <p:spPr>
          <a:xfrm>
            <a:off x="5961600" y="7351560"/>
            <a:ext cx="102240" cy="185400"/>
          </a:xfrm>
          <a:prstGeom prst="rect">
            <a:avLst/>
          </a:prstGeom>
          <a:noFill/>
          <a:ln w="3240">
            <a:noFill/>
          </a:ln>
        </p:spPr>
        <p:txBody>
          <a:bodyPr lIns="16200" rIns="16200" tIns="16200" bIns="16200" anchor="b">
            <a:noAutofit/>
          </a:bodyPr>
          <a:lstStyle>
            <a:lvl1pPr indent="0" algn="ctr" defTabSz="321840">
              <a:lnSpc>
                <a:spcPct val="100000"/>
              </a:lnSpc>
              <a:buNone/>
              <a:tabLst>
                <a:tab algn="l" pos="0"/>
              </a:tabLst>
              <a:defRPr b="0" lang="ru-RU" sz="1000" spc="-1" strike="noStrike">
                <a:solidFill>
                  <a:srgbClr val="000000"/>
                </a:solidFill>
                <a:latin typeface="Helvetica Neue"/>
                <a:ea typeface="Helvetica Neue"/>
              </a:defRPr>
            </a:lvl1pPr>
          </a:lstStyle>
          <a:p>
            <a:pPr indent="0" algn="ctr" defTabSz="32184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4</a:t>
            </a:r>
            <a:endParaRPr b="0" lang="ru-RU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object 17"/>
          <p:cNvSpPr/>
          <p:nvPr/>
        </p:nvSpPr>
        <p:spPr>
          <a:xfrm>
            <a:off x="580320" y="1285560"/>
            <a:ext cx="6002640" cy="984240"/>
          </a:xfrm>
          <a:prstGeom prst="rect">
            <a:avLst/>
          </a:prstGeom>
          <a:noFill/>
          <a:ln w="3175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1007640">
              <a:lnSpc>
                <a:spcPct val="90000"/>
              </a:lnSpc>
              <a:tabLst>
                <a:tab algn="l" pos="0"/>
              </a:tabLst>
            </a:pPr>
            <a:endParaRPr b="0" lang="ru-RU" sz="1600" spc="-1" strike="noStrike">
              <a:solidFill>
                <a:srgbClr val="000000"/>
              </a:solidFill>
              <a:latin typeface="Open Sans"/>
            </a:endParaRPr>
          </a:p>
          <a:p>
            <a:pPr defTabSz="1007640">
              <a:lnSpc>
                <a:spcPct val="90000"/>
              </a:lnSpc>
              <a:tabLst>
                <a:tab algn="l" pos="0"/>
              </a:tabLst>
            </a:pPr>
            <a:r>
              <a:rPr b="1" lang="ru-RU" sz="1800" spc="-32" strike="noStrike">
                <a:solidFill>
                  <a:srgbClr val="b1883c"/>
                </a:solidFill>
                <a:latin typeface="Cormorant Medium"/>
                <a:ea typeface="Cormorant Medium"/>
              </a:rPr>
              <a:t>Цель программы </a:t>
            </a:r>
            <a:r>
              <a:rPr b="0" lang="ru-RU" sz="1800" spc="-32" strike="noStrike">
                <a:solidFill>
                  <a:srgbClr val="b1883c"/>
                </a:solidFill>
                <a:latin typeface="Cormorant Medium"/>
                <a:ea typeface="Cormorant Medium"/>
              </a:rPr>
              <a:t>– создание комфортных условий для привлечения и закрепления специалистов с их семьями на территории региона для долгосрочного проживания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659160" y="223200"/>
            <a:ext cx="12398760" cy="934200"/>
          </a:xfrm>
          <a:prstGeom prst="rect">
            <a:avLst/>
          </a:prstGeom>
          <a:noFill/>
          <a:ln w="3240">
            <a:noFill/>
          </a:ln>
        </p:spPr>
        <p:txBody>
          <a:bodyPr lIns="0" rIns="0" tIns="0" bIns="0" anchor="t">
            <a:noAutofit/>
          </a:bodyPr>
          <a:p>
            <a:pPr indent="0" algn="ctr" defTabSz="100764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3200" spc="-32" strike="noStrike">
                <a:solidFill>
                  <a:srgbClr val="b1883c"/>
                </a:solidFill>
                <a:latin typeface="Cormorant Medium"/>
                <a:ea typeface="Cormorant Medium"/>
              </a:rPr>
              <a:t>Программа</a:t>
            </a:r>
            <a:r>
              <a:rPr b="1" lang="ru-RU" sz="3200" spc="-32" strike="noStrike">
                <a:solidFill>
                  <a:srgbClr val="000000"/>
                </a:solidFill>
                <a:latin typeface="Cormorant Medium"/>
                <a:ea typeface="Cormorant Medium"/>
              </a:rPr>
              <a:t> </a:t>
            </a:r>
            <a:r>
              <a:rPr b="1" lang="ru-RU" sz="3200" spc="-32" strike="noStrike">
                <a:solidFill>
                  <a:srgbClr val="b1883c"/>
                </a:solidFill>
                <a:latin typeface="Cormorant Medium"/>
                <a:ea typeface="Cormorant Medium"/>
              </a:rPr>
              <a:t>«Карьера.Дом.Семья» </a:t>
            </a:r>
            <a:br>
              <a:rPr sz="3200"/>
            </a:br>
            <a:r>
              <a:rPr b="0" lang="ru-RU" sz="1800" spc="-32" strike="noStrike">
                <a:solidFill>
                  <a:srgbClr val="b1883c"/>
                </a:solidFill>
                <a:latin typeface="Cormorant Medium"/>
                <a:ea typeface="Cormorant Medium"/>
              </a:rPr>
              <a:t>(создана по инициативе Губернатора Сахалинской области Валерия Игоревича Лимаренко)</a:t>
            </a:r>
            <a:br>
              <a:rPr sz="1800"/>
            </a:br>
            <a:endParaRPr b="0" lang="ru-RU" sz="1800" spc="-1" strike="noStrike">
              <a:solidFill>
                <a:schemeClr val="dk1"/>
              </a:solidFill>
              <a:latin typeface="Helvetica Neue"/>
            </a:endParaRPr>
          </a:p>
        </p:txBody>
      </p:sp>
      <p:sp>
        <p:nvSpPr>
          <p:cNvPr id="140" name="object 16"/>
          <p:cNvSpPr/>
          <p:nvPr/>
        </p:nvSpPr>
        <p:spPr>
          <a:xfrm>
            <a:off x="1080720" y="3787200"/>
            <a:ext cx="1725840" cy="426600"/>
          </a:xfrm>
          <a:prstGeom prst="rect">
            <a:avLst/>
          </a:prstGeom>
          <a:noFill/>
          <a:ln w="3175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470520">
              <a:lnSpc>
                <a:spcPct val="100000"/>
              </a:lnSpc>
              <a:spcBef>
                <a:spcPts val="201"/>
              </a:spcBef>
              <a:tabLst>
                <a:tab algn="l" pos="0"/>
              </a:tabLst>
            </a:pPr>
            <a:r>
              <a:rPr b="1" lang="ru-RU" sz="2800" spc="-1" strike="noStrike">
                <a:solidFill>
                  <a:srgbClr val="b1883c"/>
                </a:solidFill>
                <a:latin typeface="Cormorant Bold"/>
                <a:ea typeface="Cormorant Bold"/>
              </a:rPr>
              <a:t>КАРЬЕРА</a:t>
            </a:r>
            <a:endParaRPr b="0" lang="ru-RU" sz="2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41" name="object 20"/>
          <p:cNvSpPr/>
          <p:nvPr/>
        </p:nvSpPr>
        <p:spPr>
          <a:xfrm>
            <a:off x="724320" y="3247560"/>
            <a:ext cx="155160" cy="1463040"/>
          </a:xfrm>
          <a:prstGeom prst="rect">
            <a:avLst/>
          </a:prstGeom>
          <a:noFill/>
          <a:ln w="3175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470520">
              <a:lnSpc>
                <a:spcPct val="100000"/>
              </a:lnSpc>
              <a:tabLst>
                <a:tab algn="l" pos="0"/>
              </a:tabLst>
            </a:pPr>
            <a:r>
              <a:rPr b="0" lang="ru-RU" sz="3200" spc="-12" strike="noStrike" cap="all">
                <a:solidFill>
                  <a:srgbClr val="b1883c"/>
                </a:solidFill>
                <a:latin typeface="Cormorant Bold"/>
                <a:ea typeface="Cormorant Bold"/>
              </a:rPr>
              <a:t> ✔  </a:t>
            </a: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42" name="object 14"/>
          <p:cNvSpPr/>
          <p:nvPr/>
        </p:nvSpPr>
        <p:spPr>
          <a:xfrm>
            <a:off x="3770280" y="4592520"/>
            <a:ext cx="1190880" cy="426600"/>
          </a:xfrm>
          <a:prstGeom prst="rect">
            <a:avLst/>
          </a:prstGeom>
          <a:noFill/>
          <a:ln w="3175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470520">
              <a:lnSpc>
                <a:spcPct val="100000"/>
              </a:lnSpc>
              <a:spcBef>
                <a:spcPts val="201"/>
              </a:spcBef>
              <a:tabLst>
                <a:tab algn="l" pos="0"/>
              </a:tabLst>
            </a:pPr>
            <a:r>
              <a:rPr b="1" lang="ru-RU" sz="2800" spc="-7" strike="noStrike">
                <a:solidFill>
                  <a:srgbClr val="b1883c"/>
                </a:solidFill>
                <a:latin typeface="Cormorant Bold"/>
                <a:ea typeface="Cormorant Bold"/>
              </a:rPr>
              <a:t>ДОМ</a:t>
            </a:r>
            <a:endParaRPr b="0" lang="ru-RU" sz="2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43" name="object 20"/>
          <p:cNvSpPr/>
          <p:nvPr/>
        </p:nvSpPr>
        <p:spPr>
          <a:xfrm>
            <a:off x="595800" y="4476600"/>
            <a:ext cx="155160" cy="494280"/>
          </a:xfrm>
          <a:prstGeom prst="rect">
            <a:avLst/>
          </a:prstGeom>
          <a:noFill/>
          <a:ln w="3175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470520">
              <a:lnSpc>
                <a:spcPct val="100000"/>
              </a:lnSpc>
              <a:tabLst>
                <a:tab algn="l" pos="0"/>
              </a:tabLst>
            </a:pPr>
            <a:endParaRPr b="0" lang="ru-RU" sz="3200" spc="-12" strike="noStrike" cap="all">
              <a:solidFill>
                <a:srgbClr val="b1883c"/>
              </a:solidFill>
              <a:latin typeface="Cormorant Bold"/>
              <a:ea typeface="Cormorant Bold"/>
            </a:endParaRPr>
          </a:p>
        </p:txBody>
      </p:sp>
      <p:sp>
        <p:nvSpPr>
          <p:cNvPr id="144" name="object 15"/>
          <p:cNvSpPr/>
          <p:nvPr/>
        </p:nvSpPr>
        <p:spPr>
          <a:xfrm>
            <a:off x="5679000" y="5609520"/>
            <a:ext cx="1333080" cy="426600"/>
          </a:xfrm>
          <a:prstGeom prst="rect">
            <a:avLst/>
          </a:prstGeom>
          <a:noFill/>
          <a:ln w="3175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470520">
              <a:lnSpc>
                <a:spcPct val="100000"/>
              </a:lnSpc>
              <a:spcBef>
                <a:spcPts val="201"/>
              </a:spcBef>
              <a:tabLst>
                <a:tab algn="l" pos="0"/>
              </a:tabLst>
            </a:pPr>
            <a:r>
              <a:rPr b="1" lang="ru-RU" sz="2800" spc="-1" strike="noStrike">
                <a:solidFill>
                  <a:srgbClr val="b1883c"/>
                </a:solidFill>
                <a:latin typeface="Cormorant Bold"/>
                <a:ea typeface="Cormorant Bold"/>
              </a:rPr>
              <a:t>СЕМЬЯ</a:t>
            </a:r>
            <a:endParaRPr b="0" lang="ru-RU" sz="2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45" name="object 20"/>
          <p:cNvSpPr/>
          <p:nvPr/>
        </p:nvSpPr>
        <p:spPr>
          <a:xfrm>
            <a:off x="581040" y="5824800"/>
            <a:ext cx="155160" cy="494280"/>
          </a:xfrm>
          <a:prstGeom prst="rect">
            <a:avLst/>
          </a:prstGeom>
          <a:noFill/>
          <a:ln w="3175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470520">
              <a:lnSpc>
                <a:spcPct val="100000"/>
              </a:lnSpc>
              <a:tabLst>
                <a:tab algn="l" pos="0"/>
              </a:tabLst>
            </a:pPr>
            <a:endParaRPr b="0" lang="ru-RU" sz="3200" spc="-12" strike="noStrike" cap="all">
              <a:solidFill>
                <a:srgbClr val="b1883c"/>
              </a:solidFill>
              <a:latin typeface="Cormorant Bold"/>
              <a:ea typeface="Cormorant Bold"/>
            </a:endParaRPr>
          </a:p>
        </p:txBody>
      </p:sp>
      <p:pic>
        <p:nvPicPr>
          <p:cNvPr id="146" name="Рисунок 11" descr=""/>
          <p:cNvPicPr/>
          <p:nvPr/>
        </p:nvPicPr>
        <p:blipFill>
          <a:blip r:embed="rId1"/>
          <a:stretch/>
        </p:blipFill>
        <p:spPr>
          <a:xfrm>
            <a:off x="7421040" y="1584360"/>
            <a:ext cx="5621760" cy="417492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sp>
        <p:nvSpPr>
          <p:cNvPr id="147" name="object 20"/>
          <p:cNvSpPr/>
          <p:nvPr/>
        </p:nvSpPr>
        <p:spPr>
          <a:xfrm>
            <a:off x="3416040" y="4077720"/>
            <a:ext cx="155160" cy="1463040"/>
          </a:xfrm>
          <a:prstGeom prst="rect">
            <a:avLst/>
          </a:prstGeom>
          <a:noFill/>
          <a:ln w="3175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470520">
              <a:lnSpc>
                <a:spcPct val="100000"/>
              </a:lnSpc>
              <a:tabLst>
                <a:tab algn="l" pos="0"/>
              </a:tabLst>
            </a:pPr>
            <a:r>
              <a:rPr b="0" lang="ru-RU" sz="3200" spc="-12" strike="noStrike" cap="all">
                <a:solidFill>
                  <a:srgbClr val="b1883c"/>
                </a:solidFill>
                <a:latin typeface="Cormorant Bold"/>
                <a:ea typeface="Cormorant Bold"/>
              </a:rPr>
              <a:t> ✔ </a:t>
            </a: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48" name="object 20"/>
          <p:cNvSpPr/>
          <p:nvPr/>
        </p:nvSpPr>
        <p:spPr>
          <a:xfrm>
            <a:off x="5350320" y="5055480"/>
            <a:ext cx="155160" cy="1463040"/>
          </a:xfrm>
          <a:prstGeom prst="rect">
            <a:avLst/>
          </a:prstGeom>
          <a:noFill/>
          <a:ln w="3175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470520">
              <a:lnSpc>
                <a:spcPct val="100000"/>
              </a:lnSpc>
              <a:tabLst>
                <a:tab algn="l" pos="0"/>
              </a:tabLst>
            </a:pPr>
            <a:r>
              <a:rPr b="0" lang="ru-RU" sz="3200" spc="-12" strike="noStrike" cap="all">
                <a:solidFill>
                  <a:srgbClr val="b1883c"/>
                </a:solidFill>
                <a:latin typeface="Cormorant Bold"/>
                <a:ea typeface="Cormorant Bold"/>
              </a:rPr>
              <a:t> ✔ </a:t>
            </a: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49" name="TextBox 1"/>
          <p:cNvSpPr/>
          <p:nvPr/>
        </p:nvSpPr>
        <p:spPr>
          <a:xfrm>
            <a:off x="580320" y="2671560"/>
            <a:ext cx="6688440" cy="415800"/>
          </a:xfrm>
          <a:prstGeom prst="rect">
            <a:avLst/>
          </a:prstGeom>
          <a:noFill/>
          <a:ln w="317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38160" horzOverflow="overflow" lIns="16200" rIns="16200" tIns="16200" bIns="16200" anchor="ctr">
            <a:spAutoFit/>
          </a:bodyPr>
          <a:p>
            <a:pPr algn="ctr" defTabSz="1343520">
              <a:lnSpc>
                <a:spcPct val="90000"/>
              </a:lnSpc>
              <a:spcBef>
                <a:spcPts val="2401"/>
              </a:spcBef>
              <a:tabLst>
                <a:tab algn="l" pos="0"/>
              </a:tabLst>
            </a:pPr>
            <a:r>
              <a:rPr b="1" lang="ru-RU" sz="2800" spc="-1" strike="noStrike">
                <a:solidFill>
                  <a:srgbClr val="00517f"/>
                </a:solidFill>
                <a:latin typeface="Cormorant Bold"/>
                <a:ea typeface="Cormorant Bold"/>
              </a:rPr>
              <a:t>Ключевые направления программы</a:t>
            </a:r>
            <a:endParaRPr b="0" lang="ru-RU" sz="2800" spc="-1" strike="noStrike">
              <a:solidFill>
                <a:srgbClr val="000000"/>
              </a:solidFill>
              <a:latin typeface="Open Sans"/>
            </a:endParaRPr>
          </a:p>
        </p:txBody>
      </p:sp>
      <p:cxnSp>
        <p:nvCxnSpPr>
          <p:cNvPr id="150" name="Соединительная линия уступом 14"/>
          <p:cNvCxnSpPr/>
          <p:nvPr/>
        </p:nvCxnSpPr>
        <p:spPr>
          <a:xfrm>
            <a:off x="717480" y="4234320"/>
            <a:ext cx="4465080" cy="865080"/>
          </a:xfrm>
          <a:prstGeom prst="bentConnector3">
            <a:avLst>
              <a:gd name="adj1" fmla="val 50000"/>
            </a:avLst>
          </a:prstGeom>
          <a:ln w="19050">
            <a:solidFill>
              <a:srgbClr val="000000"/>
            </a:solidFill>
            <a:miter/>
          </a:ln>
        </p:spPr>
      </p:cxnSp>
      <p:cxnSp>
        <p:nvCxnSpPr>
          <p:cNvPr id="151" name="Соединительная линия уступом 16"/>
          <p:cNvCxnSpPr/>
          <p:nvPr/>
        </p:nvCxnSpPr>
        <p:spPr>
          <a:xfrm>
            <a:off x="3216960" y="5104080"/>
            <a:ext cx="3961080" cy="937080"/>
          </a:xfrm>
          <a:prstGeom prst="bentConnector3">
            <a:avLst>
              <a:gd name="adj1" fmla="val 50000"/>
            </a:avLst>
          </a:prstGeom>
          <a:ln w="19050">
            <a:solidFill>
              <a:srgbClr val="000000"/>
            </a:solidFill>
            <a:miter/>
          </a:ln>
        </p:spPr>
      </p:cxnSp>
      <p:sp>
        <p:nvSpPr>
          <p:cNvPr id="152" name="Прямоугольник 19"/>
          <p:cNvSpPr/>
          <p:nvPr/>
        </p:nvSpPr>
        <p:spPr>
          <a:xfrm>
            <a:off x="683280" y="4258080"/>
            <a:ext cx="2359800" cy="84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1338480">
              <a:lnSpc>
                <a:spcPct val="102000"/>
              </a:lnSpc>
              <a:spcBef>
                <a:spcPts val="99"/>
              </a:spcBef>
              <a:tabLst>
                <a:tab algn="l" pos="0"/>
              </a:tabLst>
            </a:pPr>
            <a:r>
              <a:rPr b="0" lang="ru-RU" sz="1600" spc="9" strike="noStrike">
                <a:solidFill>
                  <a:srgbClr val="001e60"/>
                </a:solidFill>
                <a:latin typeface="Roboto Thin"/>
                <a:ea typeface="Roboto Thin"/>
              </a:rPr>
              <a:t>Трудоустройство </a:t>
            </a:r>
            <a:endParaRPr b="0" lang="ru-RU" sz="1600" spc="-1" strike="noStrike">
              <a:solidFill>
                <a:srgbClr val="000000"/>
              </a:solidFill>
              <a:latin typeface="Open Sans"/>
            </a:endParaRPr>
          </a:p>
          <a:p>
            <a:pPr algn="ctr" defTabSz="1338480">
              <a:lnSpc>
                <a:spcPct val="102000"/>
              </a:lnSpc>
              <a:spcBef>
                <a:spcPts val="99"/>
              </a:spcBef>
              <a:tabLst>
                <a:tab algn="l" pos="0"/>
              </a:tabLst>
            </a:pPr>
            <a:r>
              <a:rPr b="0" lang="ru-RU" sz="1600" spc="9" strike="noStrike">
                <a:solidFill>
                  <a:srgbClr val="001e60"/>
                </a:solidFill>
                <a:latin typeface="Roboto Thin"/>
                <a:ea typeface="Roboto Thin"/>
              </a:rPr>
              <a:t>и профессиональная реализация</a:t>
            </a:r>
            <a:endParaRPr b="0" lang="ru-RU" sz="16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53" name="Прямоугольник 21"/>
          <p:cNvSpPr/>
          <p:nvPr/>
        </p:nvSpPr>
        <p:spPr>
          <a:xfrm>
            <a:off x="2806920" y="5152680"/>
            <a:ext cx="2467080" cy="586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1338480">
              <a:lnSpc>
                <a:spcPct val="102000"/>
              </a:lnSpc>
              <a:spcBef>
                <a:spcPts val="99"/>
              </a:spcBef>
              <a:tabLst>
                <a:tab algn="l" pos="0"/>
              </a:tabLst>
            </a:pPr>
            <a:r>
              <a:rPr b="0" lang="ru-RU" sz="1600" spc="9" strike="noStrike">
                <a:solidFill>
                  <a:srgbClr val="001e60"/>
                </a:solidFill>
                <a:latin typeface="Roboto Thin"/>
                <a:ea typeface="Roboto Thin"/>
              </a:rPr>
              <a:t>Обеспечение доступным и комфортным жильем</a:t>
            </a:r>
            <a:endParaRPr b="0" lang="ru-RU" sz="16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54" name="Прямоугольник 22"/>
          <p:cNvSpPr/>
          <p:nvPr/>
        </p:nvSpPr>
        <p:spPr>
          <a:xfrm>
            <a:off x="4768200" y="6085800"/>
            <a:ext cx="2739600" cy="586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1338480">
              <a:lnSpc>
                <a:spcPct val="102000"/>
              </a:lnSpc>
              <a:spcBef>
                <a:spcPts val="99"/>
              </a:spcBef>
              <a:tabLst>
                <a:tab algn="l" pos="0"/>
              </a:tabLst>
            </a:pPr>
            <a:r>
              <a:rPr b="0" lang="ru-RU" sz="1600" spc="9" strike="noStrike">
                <a:solidFill>
                  <a:srgbClr val="001e60"/>
                </a:solidFill>
                <a:latin typeface="Roboto Thin"/>
                <a:ea typeface="Roboto Thin"/>
              </a:rPr>
              <a:t>Формирование благоприятной социальной среды</a:t>
            </a:r>
            <a:endParaRPr b="0" lang="ru-RU" sz="1600" spc="-1" strike="noStrike">
              <a:solidFill>
                <a:srgbClr val="000000"/>
              </a:solidFill>
              <a:latin typeface="Open Sans"/>
            </a:endParaRPr>
          </a:p>
        </p:txBody>
      </p:sp>
      <p:cxnSp>
        <p:nvCxnSpPr>
          <p:cNvPr id="155" name="Прямая соединительная линия 24"/>
          <p:cNvCxnSpPr/>
          <p:nvPr/>
        </p:nvCxnSpPr>
        <p:spPr>
          <a:xfrm>
            <a:off x="7157160" y="6028920"/>
            <a:ext cx="1080" cy="1009080"/>
          </a:xfrm>
          <a:prstGeom prst="straightConnector1">
            <a:avLst/>
          </a:prstGeom>
          <a:ln w="19050">
            <a:solidFill>
              <a:srgbClr val="000000"/>
            </a:solidFill>
            <a:miter/>
          </a:ln>
        </p:spPr>
      </p:cxnSp>
      <p:pic>
        <p:nvPicPr>
          <p:cNvPr id="156" name="Рисунок 25" descr=""/>
          <p:cNvPicPr/>
          <p:nvPr/>
        </p:nvPicPr>
        <p:blipFill>
          <a:blip r:embed="rId2"/>
          <a:stretch/>
        </p:blipFill>
        <p:spPr>
          <a:xfrm>
            <a:off x="12195720" y="21600"/>
            <a:ext cx="1236600" cy="1035360"/>
          </a:xfrm>
          <a:prstGeom prst="rect">
            <a:avLst/>
          </a:prstGeom>
          <a:ln w="0">
            <a:noFill/>
          </a:ln>
        </p:spPr>
      </p:pic>
      <p:sp>
        <p:nvSpPr>
          <p:cNvPr id="157" name="PlaceHolder 2"/>
          <p:cNvSpPr>
            <a:spLocks noGrp="1"/>
          </p:cNvSpPr>
          <p:nvPr>
            <p:ph type="sldNum" idx="26"/>
          </p:nvPr>
        </p:nvSpPr>
        <p:spPr>
          <a:xfrm>
            <a:off x="6664680" y="7333200"/>
            <a:ext cx="102240" cy="185400"/>
          </a:xfrm>
          <a:prstGeom prst="rect">
            <a:avLst/>
          </a:prstGeom>
          <a:noFill/>
          <a:ln w="3240">
            <a:noFill/>
          </a:ln>
        </p:spPr>
        <p:txBody>
          <a:bodyPr lIns="16200" rIns="16200" tIns="16200" bIns="16200" anchor="b">
            <a:noAutofit/>
          </a:bodyPr>
          <a:lstStyle>
            <a:lvl1pPr indent="0" algn="ctr" defTabSz="321840">
              <a:lnSpc>
                <a:spcPct val="100000"/>
              </a:lnSpc>
              <a:buNone/>
              <a:tabLst>
                <a:tab algn="l" pos="0"/>
              </a:tabLst>
              <a:defRPr b="0" lang="ru-RU" sz="1000" spc="-1" strike="noStrike">
                <a:solidFill>
                  <a:srgbClr val="000000"/>
                </a:solidFill>
                <a:latin typeface="Helvetica Neue"/>
                <a:ea typeface="Helvetica Neue"/>
              </a:defRPr>
            </a:lvl1pPr>
          </a:lstStyle>
          <a:p>
            <a:pPr indent="0" algn="ctr" defTabSz="32184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5</a:t>
            </a:r>
            <a:endParaRPr b="0" lang="ru-RU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Рисунок 2" descr=""/>
          <p:cNvPicPr/>
          <p:nvPr/>
        </p:nvPicPr>
        <p:blipFill>
          <a:blip r:embed="rId1"/>
          <a:stretch/>
        </p:blipFill>
        <p:spPr>
          <a:xfrm>
            <a:off x="12195360" y="0"/>
            <a:ext cx="1236960" cy="1035720"/>
          </a:xfrm>
          <a:prstGeom prst="rect">
            <a:avLst/>
          </a:prstGeom>
          <a:ln w="0">
            <a:noFill/>
          </a:ln>
        </p:spPr>
      </p:pic>
      <p:sp>
        <p:nvSpPr>
          <p:cNvPr id="159" name="TextBox 3"/>
          <p:cNvSpPr/>
          <p:nvPr/>
        </p:nvSpPr>
        <p:spPr>
          <a:xfrm>
            <a:off x="1845000" y="1533240"/>
            <a:ext cx="663372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2000" spc="-1" strike="noStrike">
                <a:solidFill>
                  <a:schemeClr val="accent5">
                    <a:lumMod val="75000"/>
                  </a:schemeClr>
                </a:solidFill>
                <a:latin typeface="Roboto Thin"/>
                <a:ea typeface="DejaVu Sans"/>
              </a:rPr>
              <a:t>Создана АНО «Сахалин – остров возможностей»</a:t>
            </a:r>
            <a:endParaRPr b="0" lang="ru-RU" sz="20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60" name="TextBox 14"/>
          <p:cNvSpPr/>
          <p:nvPr/>
        </p:nvSpPr>
        <p:spPr>
          <a:xfrm>
            <a:off x="1446120" y="4973760"/>
            <a:ext cx="3618720" cy="303120"/>
          </a:xfrm>
          <a:prstGeom prst="rect">
            <a:avLst/>
          </a:prstGeom>
          <a:noFill/>
          <a:ln w="317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38160" horzOverflow="overflow" lIns="14760" rIns="14760" tIns="14760" bIns="1476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1800" spc="-1" strike="noStrike">
                <a:solidFill>
                  <a:schemeClr val="accent5">
                    <a:lumMod val="75000"/>
                  </a:schemeClr>
                </a:solidFill>
                <a:latin typeface="Roboto Thin"/>
                <a:ea typeface="DejaVu Sans"/>
              </a:rPr>
              <a:t>Сервис «Единое окно»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61" name="TextBox 15"/>
          <p:cNvSpPr/>
          <p:nvPr/>
        </p:nvSpPr>
        <p:spPr>
          <a:xfrm>
            <a:off x="6675120" y="5823000"/>
            <a:ext cx="6473160" cy="486000"/>
          </a:xfrm>
          <a:prstGeom prst="rect">
            <a:avLst/>
          </a:prstGeom>
          <a:noFill/>
          <a:ln w="317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38160" horzOverflow="overflow" lIns="14760" rIns="14760" tIns="14760" bIns="14760" anchor="ctr">
            <a:spAutoFit/>
          </a:bodyPr>
          <a:p>
            <a:pPr indent="-259200" defTabSz="914400">
              <a:lnSpc>
                <a:spcPct val="100000"/>
              </a:lnSpc>
              <a:buClr>
                <a:srgbClr val="00517f"/>
              </a:buClr>
              <a:buFont typeface="Arial"/>
              <a:buChar char="•"/>
            </a:pPr>
            <a:r>
              <a:rPr b="0" lang="ru-RU" sz="1500" spc="-1" strike="noStrike">
                <a:solidFill>
                  <a:srgbClr val="00517f"/>
                </a:solidFill>
                <a:latin typeface="Roboto Thin"/>
                <a:ea typeface="DejaVu Sans"/>
              </a:rPr>
              <a:t>площадка для обмена опытом </a:t>
            </a:r>
            <a:endParaRPr b="0" lang="ru-RU" sz="1500" spc="-1" strike="noStrike">
              <a:solidFill>
                <a:srgbClr val="000000"/>
              </a:solidFill>
              <a:latin typeface="Open Sans"/>
            </a:endParaRPr>
          </a:p>
          <a:p>
            <a:pPr indent="-259200" defTabSz="914400">
              <a:lnSpc>
                <a:spcPct val="100000"/>
              </a:lnSpc>
              <a:buClr>
                <a:srgbClr val="00517f"/>
              </a:buClr>
              <a:buFont typeface="Arial"/>
              <a:buChar char="•"/>
            </a:pPr>
            <a:r>
              <a:rPr b="0" lang="ru-RU" sz="1500" spc="-1" strike="noStrike">
                <a:solidFill>
                  <a:srgbClr val="00517f"/>
                </a:solidFill>
                <a:latin typeface="Roboto Thin"/>
                <a:ea typeface="DejaVu Sans"/>
              </a:rPr>
              <a:t>программы обучения руководителей и </a:t>
            </a:r>
            <a:r>
              <a:rPr b="0" lang="en-US" sz="1500" spc="-1" strike="noStrike">
                <a:solidFill>
                  <a:srgbClr val="00517f"/>
                </a:solidFill>
                <a:latin typeface="Roboto Thin"/>
                <a:ea typeface="DejaVu Sans"/>
              </a:rPr>
              <a:t>HR-</a:t>
            </a:r>
            <a:r>
              <a:rPr b="0" lang="ru-RU" sz="1500" spc="-1" strike="noStrike">
                <a:solidFill>
                  <a:srgbClr val="00517f"/>
                </a:solidFill>
                <a:latin typeface="Roboto Thin"/>
                <a:ea typeface="DejaVu Sans"/>
              </a:rPr>
              <a:t>специалистов</a:t>
            </a:r>
            <a:endParaRPr b="0" lang="ru-RU" sz="15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62" name="Прямоугольник 1"/>
          <p:cNvSpPr/>
          <p:nvPr/>
        </p:nvSpPr>
        <p:spPr>
          <a:xfrm>
            <a:off x="4186440" y="250560"/>
            <a:ext cx="3942000" cy="55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1007640">
              <a:lnSpc>
                <a:spcPts val="3699"/>
              </a:lnSpc>
              <a:tabLst>
                <a:tab algn="l" pos="0"/>
              </a:tabLst>
            </a:pPr>
            <a:r>
              <a:rPr b="1" lang="ru-RU" sz="2400" spc="-66" strike="noStrike" cap="all">
                <a:solidFill>
                  <a:srgbClr val="b1883c"/>
                </a:solidFill>
                <a:latin typeface="Cormorant Bold"/>
                <a:ea typeface="Cormorant Bold"/>
              </a:rPr>
              <a:t>Направление</a:t>
            </a:r>
            <a:r>
              <a:rPr b="1" lang="ru-RU" sz="3200" spc="-66" strike="noStrike" cap="all">
                <a:solidFill>
                  <a:srgbClr val="b1883c"/>
                </a:solidFill>
                <a:latin typeface="Cormorant Bold"/>
                <a:ea typeface="Cormorant Bold"/>
              </a:rPr>
              <a:t> «карьера»</a:t>
            </a: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63" name="object 16"/>
          <p:cNvSpPr/>
          <p:nvPr/>
        </p:nvSpPr>
        <p:spPr>
          <a:xfrm>
            <a:off x="1446120" y="3106440"/>
            <a:ext cx="8706600" cy="1714320"/>
          </a:xfrm>
          <a:prstGeom prst="rect">
            <a:avLst/>
          </a:prstGeom>
          <a:noFill/>
          <a:ln w="3175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ctr" defTabSz="1338480">
              <a:lnSpc>
                <a:spcPct val="102000"/>
              </a:lnSpc>
              <a:spcBef>
                <a:spcPts val="99"/>
              </a:spcBef>
              <a:tabLst>
                <a:tab algn="l" pos="0"/>
              </a:tabLst>
            </a:pPr>
            <a:r>
              <a:rPr b="1" lang="ru-RU" sz="2000" spc="9" strike="noStrike">
                <a:solidFill>
                  <a:schemeClr val="accent5">
                    <a:lumMod val="75000"/>
                  </a:schemeClr>
                </a:solidFill>
                <a:latin typeface="Roboto Thin"/>
                <a:ea typeface="Roboto Thin"/>
              </a:rPr>
              <a:t>Создан информационный ресурс</a:t>
            </a:r>
            <a:r>
              <a:rPr b="0" lang="ru-RU" sz="2000" spc="9" strike="noStrike">
                <a:solidFill>
                  <a:schemeClr val="accent5">
                    <a:lumMod val="75000"/>
                  </a:schemeClr>
                </a:solidFill>
                <a:latin typeface="Roboto Thin"/>
                <a:ea typeface="Roboto Thin"/>
              </a:rPr>
              <a:t> </a:t>
            </a:r>
            <a:r>
              <a:rPr b="0" lang="en-US" sz="2000" spc="9" strike="noStrike" u="sng">
                <a:solidFill>
                  <a:srgbClr val="0000ee"/>
                </a:solidFill>
                <a:uFillTx/>
                <a:latin typeface="Roboto Thin"/>
                <a:ea typeface="Roboto Thin"/>
                <a:hlinkClick r:id="rId2"/>
              </a:rPr>
              <a:t>https://</a:t>
            </a:r>
            <a:r>
              <a:rPr b="0" lang="ru-RU" sz="2000" spc="9" strike="noStrike" u="sng">
                <a:solidFill>
                  <a:srgbClr val="0000ee"/>
                </a:solidFill>
                <a:uFillTx/>
                <a:latin typeface="Roboto Thin"/>
                <a:ea typeface="Roboto Thin"/>
                <a:hlinkClick r:id="rId3"/>
              </a:rPr>
              <a:t>карьераврегионе.рф</a:t>
            </a:r>
            <a:r>
              <a:rPr b="0" lang="ru-RU" sz="2000" spc="9" strike="noStrike" u="sng">
                <a:solidFill>
                  <a:srgbClr val="0000ee"/>
                </a:solidFill>
                <a:uFillTx/>
                <a:latin typeface="Roboto Thin"/>
                <a:ea typeface="Roboto Thin"/>
                <a:hlinkClick r:id="rId4"/>
              </a:rPr>
              <a:t>/</a:t>
            </a:r>
            <a:endParaRPr b="0" lang="ru-RU" sz="2000" spc="-1" strike="noStrike">
              <a:solidFill>
                <a:srgbClr val="000000"/>
              </a:solidFill>
              <a:latin typeface="Open Sans"/>
            </a:endParaRPr>
          </a:p>
          <a:p>
            <a:pPr marL="285840" indent="-285840" defTabSz="1338480">
              <a:lnSpc>
                <a:spcPct val="100000"/>
              </a:lnSpc>
              <a:spcBef>
                <a:spcPts val="400"/>
              </a:spcBef>
              <a:buClr>
                <a:srgbClr val="001e6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800" spc="9" strike="noStrike">
                <a:solidFill>
                  <a:srgbClr val="001e60"/>
                </a:solidFill>
                <a:latin typeface="Roboto Thin"/>
                <a:ea typeface="Roboto Thin"/>
              </a:rPr>
              <a:t>информация о высококвалифицированных и высокооплачиваемых вакансиях 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marL="285840" indent="-285840" defTabSz="1338480">
              <a:lnSpc>
                <a:spcPct val="100000"/>
              </a:lnSpc>
              <a:spcBef>
                <a:spcPts val="400"/>
              </a:spcBef>
              <a:buClr>
                <a:srgbClr val="001e6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800" spc="9" strike="noStrike">
                <a:solidFill>
                  <a:srgbClr val="001e60"/>
                </a:solidFill>
                <a:latin typeface="Roboto Thin"/>
                <a:ea typeface="Roboto Thin"/>
              </a:rPr>
              <a:t>информация о мерах поддержки переезжающих в Сахалинскую область работников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64" name="PlaceHolder 1"/>
          <p:cNvSpPr>
            <a:spLocks noGrp="1"/>
          </p:cNvSpPr>
          <p:nvPr>
            <p:ph type="ftr" idx="27"/>
          </p:nvPr>
        </p:nvSpPr>
        <p:spPr>
          <a:xfrm>
            <a:off x="5162400" y="7253640"/>
            <a:ext cx="995400" cy="318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ru-RU" sz="10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6</a:t>
            </a:r>
            <a:endParaRPr b="0" lang="ru-RU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5" name="Прямоугольник 2"/>
          <p:cNvSpPr/>
          <p:nvPr/>
        </p:nvSpPr>
        <p:spPr>
          <a:xfrm>
            <a:off x="1450080" y="1996560"/>
            <a:ext cx="103611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1214640">
              <a:lnSpc>
                <a:spcPct val="100000"/>
              </a:lnSpc>
              <a:spcBef>
                <a:spcPts val="91"/>
              </a:spcBef>
              <a:tabLst>
                <a:tab algn="l" pos="0"/>
              </a:tabLst>
            </a:pPr>
            <a:r>
              <a:rPr b="0" lang="ru-RU" sz="1800" spc="12" strike="noStrike">
                <a:solidFill>
                  <a:srgbClr val="001e60"/>
                </a:solidFill>
                <a:latin typeface="Roboto Thin"/>
                <a:ea typeface="Roboto Thin"/>
              </a:rPr>
              <a:t>Цель</a:t>
            </a:r>
            <a:r>
              <a:rPr b="1" lang="ru-RU" sz="1600" spc="12" strike="noStrike">
                <a:solidFill>
                  <a:srgbClr val="001e60"/>
                </a:solidFill>
                <a:latin typeface="Roboto Thin"/>
                <a:ea typeface="Roboto Thin"/>
              </a:rPr>
              <a:t> </a:t>
            </a:r>
            <a:r>
              <a:rPr b="0" lang="ru-RU" sz="1800" spc="12" strike="noStrike">
                <a:solidFill>
                  <a:srgbClr val="001e60"/>
                </a:solidFill>
                <a:latin typeface="Roboto Thin"/>
                <a:ea typeface="Roboto Thin"/>
              </a:rPr>
              <a:t>- показать Сахалинскую область как регион с высоким качеством жизни, современной экономикой и открытыми перспективами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66" name="Прямоугольник 5"/>
          <p:cNvSpPr/>
          <p:nvPr/>
        </p:nvSpPr>
        <p:spPr>
          <a:xfrm>
            <a:off x="1240560" y="5650920"/>
            <a:ext cx="3738600" cy="82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 defTabSz="914400">
              <a:lnSpc>
                <a:spcPct val="100000"/>
              </a:lnSpc>
              <a:buClr>
                <a:srgbClr val="00517f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517f"/>
                </a:solidFill>
                <a:latin typeface="Roboto Thin"/>
                <a:ea typeface="DejaVu Sans"/>
              </a:rPr>
              <a:t>субсидированная аренда</a:t>
            </a:r>
            <a:endParaRPr b="0" lang="ru-RU" sz="1600" spc="-1" strike="noStrike">
              <a:solidFill>
                <a:srgbClr val="000000"/>
              </a:solidFill>
              <a:latin typeface="Open Sans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517f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517f"/>
                </a:solidFill>
                <a:latin typeface="Roboto Thin"/>
                <a:ea typeface="DejaVu Sans"/>
              </a:rPr>
              <a:t>кадровый резерв</a:t>
            </a:r>
            <a:endParaRPr b="0" lang="ru-RU" sz="1600" spc="-1" strike="noStrike">
              <a:solidFill>
                <a:srgbClr val="000000"/>
              </a:solidFill>
              <a:latin typeface="Open Sans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517f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517f"/>
                </a:solidFill>
                <a:latin typeface="Roboto Thin"/>
                <a:ea typeface="DejaVu Sans"/>
              </a:rPr>
              <a:t>помощь с переездом</a:t>
            </a:r>
            <a:endParaRPr b="0" lang="ru-RU" sz="16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67" name="Прямоугольник 6"/>
          <p:cNvSpPr/>
          <p:nvPr/>
        </p:nvSpPr>
        <p:spPr>
          <a:xfrm>
            <a:off x="7730640" y="4972320"/>
            <a:ext cx="28404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1800" spc="-1" strike="noStrike">
                <a:solidFill>
                  <a:schemeClr val="accent5">
                    <a:lumMod val="75000"/>
                  </a:schemeClr>
                </a:solidFill>
                <a:latin typeface="Roboto Thin"/>
                <a:ea typeface="DejaVu Sans"/>
              </a:rPr>
              <a:t>HR-клуб предпринимателей 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cxnSp>
        <p:nvCxnSpPr>
          <p:cNvPr id="168" name="Прямая соединительная линия 3"/>
          <p:cNvCxnSpPr/>
          <p:nvPr/>
        </p:nvCxnSpPr>
        <p:spPr>
          <a:xfrm>
            <a:off x="5803920" y="5003640"/>
            <a:ext cx="720" cy="1584360"/>
          </a:xfrm>
          <a:prstGeom prst="straightConnector1">
            <a:avLst/>
          </a:prstGeom>
          <a:ln w="12700">
            <a:solidFill>
              <a:srgbClr val="b1883c"/>
            </a:solidFill>
            <a:miter/>
          </a:ln>
        </p:spPr>
      </p:cxnSp>
      <p:sp>
        <p:nvSpPr>
          <p:cNvPr id="169" name="object 20"/>
          <p:cNvSpPr/>
          <p:nvPr/>
        </p:nvSpPr>
        <p:spPr>
          <a:xfrm>
            <a:off x="1515600" y="2483640"/>
            <a:ext cx="155160" cy="1463040"/>
          </a:xfrm>
          <a:prstGeom prst="rect">
            <a:avLst/>
          </a:prstGeom>
          <a:noFill/>
          <a:ln w="3175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470520">
              <a:lnSpc>
                <a:spcPct val="100000"/>
              </a:lnSpc>
              <a:tabLst>
                <a:tab algn="l" pos="0"/>
              </a:tabLst>
            </a:pPr>
            <a:r>
              <a:rPr b="0" lang="ru-RU" sz="3200" spc="-12" strike="noStrike" cap="all">
                <a:solidFill>
                  <a:srgbClr val="b1883c"/>
                </a:solidFill>
                <a:latin typeface="Cormorant Bold"/>
                <a:ea typeface="Cormorant Bold"/>
              </a:rPr>
              <a:t> ✔  </a:t>
            </a: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70" name="object 20"/>
          <p:cNvSpPr/>
          <p:nvPr/>
        </p:nvSpPr>
        <p:spPr>
          <a:xfrm>
            <a:off x="1515600" y="945000"/>
            <a:ext cx="155160" cy="1463040"/>
          </a:xfrm>
          <a:prstGeom prst="rect">
            <a:avLst/>
          </a:prstGeom>
          <a:noFill/>
          <a:ln w="3175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470520">
              <a:lnSpc>
                <a:spcPct val="100000"/>
              </a:lnSpc>
              <a:tabLst>
                <a:tab algn="l" pos="0"/>
              </a:tabLst>
            </a:pPr>
            <a:r>
              <a:rPr b="0" lang="ru-RU" sz="3200" spc="-12" strike="noStrike" cap="all">
                <a:solidFill>
                  <a:srgbClr val="b1883c"/>
                </a:solidFill>
                <a:latin typeface="Cormorant Bold"/>
                <a:ea typeface="Cormorant Bold"/>
              </a:rPr>
              <a:t> ✔  </a:t>
            </a: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object 16"/>
          <p:cNvSpPr/>
          <p:nvPr/>
        </p:nvSpPr>
        <p:spPr>
          <a:xfrm>
            <a:off x="320760" y="2915640"/>
            <a:ext cx="6537240" cy="2851560"/>
          </a:xfrm>
          <a:prstGeom prst="rect">
            <a:avLst/>
          </a:prstGeom>
          <a:noFill/>
          <a:ln w="3175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marL="285840" indent="-285840" defTabSz="1338480">
              <a:lnSpc>
                <a:spcPct val="150000"/>
              </a:lnSpc>
              <a:spcBef>
                <a:spcPts val="1199"/>
              </a:spcBef>
              <a:buClr>
                <a:srgbClr val="001e60"/>
              </a:buClr>
              <a:buFont typeface="Arial"/>
              <a:buChar char="•"/>
            </a:pPr>
            <a:r>
              <a:rPr b="0" lang="ru-RU" sz="2000" spc="9" strike="noStrike">
                <a:solidFill>
                  <a:srgbClr val="001e60"/>
                </a:solidFill>
                <a:latin typeface="Roboto Thin"/>
                <a:ea typeface="Roboto Thin"/>
              </a:rPr>
              <a:t>Проект запущен в 2025 году</a:t>
            </a:r>
            <a:endParaRPr b="0" lang="ru-RU" sz="2000" spc="-1" strike="noStrike">
              <a:solidFill>
                <a:srgbClr val="000000"/>
              </a:solidFill>
              <a:latin typeface="Open Sans"/>
            </a:endParaRPr>
          </a:p>
          <a:p>
            <a:pPr marL="285840" indent="-285840" defTabSz="1338480">
              <a:lnSpc>
                <a:spcPct val="100000"/>
              </a:lnSpc>
              <a:spcBef>
                <a:spcPts val="1199"/>
              </a:spcBef>
              <a:spcAft>
                <a:spcPts val="1199"/>
              </a:spcAft>
              <a:buClr>
                <a:srgbClr val="001e60"/>
              </a:buClr>
              <a:buFont typeface="Arial"/>
              <a:buChar char="•"/>
            </a:pPr>
            <a:r>
              <a:rPr b="1" lang="ru-RU" sz="2000" spc="9" strike="noStrike">
                <a:solidFill>
                  <a:srgbClr val="001e60"/>
                </a:solidFill>
                <a:latin typeface="Roboto Thin"/>
                <a:ea typeface="Roboto Thin"/>
              </a:rPr>
              <a:t>1500</a:t>
            </a:r>
            <a:r>
              <a:rPr b="0" lang="ru-RU" sz="2000" spc="9" strike="noStrike">
                <a:solidFill>
                  <a:srgbClr val="001e60"/>
                </a:solidFill>
                <a:latin typeface="Roboto Thin"/>
                <a:ea typeface="Roboto Thin"/>
              </a:rPr>
              <a:t> арендных квартир предоставлены специалистам из различных отраслей экономики</a:t>
            </a:r>
            <a:endParaRPr b="0" lang="ru-RU" sz="2000" spc="-1" strike="noStrike">
              <a:solidFill>
                <a:srgbClr val="000000"/>
              </a:solidFill>
              <a:latin typeface="Open Sans"/>
            </a:endParaRPr>
          </a:p>
          <a:p>
            <a:pPr marL="285840" indent="-285840" defTabSz="1338480">
              <a:lnSpc>
                <a:spcPct val="100000"/>
              </a:lnSpc>
              <a:buClr>
                <a:srgbClr val="001e60"/>
              </a:buClr>
              <a:buFont typeface="Arial"/>
              <a:buChar char="•"/>
            </a:pPr>
            <a:r>
              <a:rPr b="0" lang="ru-RU" sz="2000" spc="9" strike="noStrike">
                <a:solidFill>
                  <a:srgbClr val="001e60"/>
                </a:solidFill>
                <a:latin typeface="Roboto Thin"/>
                <a:ea typeface="Roboto Thin"/>
              </a:rPr>
              <a:t>Стоимость аренды – от </a:t>
            </a:r>
            <a:r>
              <a:rPr b="1" lang="ru-RU" sz="2000" spc="9" strike="noStrike">
                <a:solidFill>
                  <a:srgbClr val="001e60"/>
                </a:solidFill>
                <a:latin typeface="Roboto Thin"/>
                <a:ea typeface="Roboto Thin"/>
              </a:rPr>
              <a:t>5,5</a:t>
            </a:r>
            <a:r>
              <a:rPr b="0" lang="ru-RU" sz="2000" spc="9" strike="noStrike">
                <a:solidFill>
                  <a:srgbClr val="001e60"/>
                </a:solidFill>
                <a:latin typeface="Roboto Thin"/>
                <a:ea typeface="Roboto Thin"/>
              </a:rPr>
              <a:t> до </a:t>
            </a:r>
            <a:r>
              <a:rPr b="1" lang="ru-RU" sz="2000" spc="9" strike="noStrike">
                <a:solidFill>
                  <a:srgbClr val="001e60"/>
                </a:solidFill>
                <a:latin typeface="Roboto Thin"/>
                <a:ea typeface="Roboto Thin"/>
              </a:rPr>
              <a:t>22,4</a:t>
            </a:r>
            <a:r>
              <a:rPr b="0" lang="ru-RU" sz="2000" spc="9" strike="noStrike">
                <a:solidFill>
                  <a:srgbClr val="001e60"/>
                </a:solidFill>
                <a:latin typeface="Roboto Thin"/>
                <a:ea typeface="Roboto Thin"/>
              </a:rPr>
              <a:t> тыс. рублей</a:t>
            </a:r>
            <a:endParaRPr b="0" lang="ru-RU" sz="2000" spc="-1" strike="noStrike">
              <a:solidFill>
                <a:srgbClr val="000000"/>
              </a:solidFill>
              <a:latin typeface="Open Sans"/>
            </a:endParaRPr>
          </a:p>
          <a:p>
            <a:pPr defTabSz="1338480">
              <a:lnSpc>
                <a:spcPct val="100000"/>
              </a:lnSpc>
              <a:tabLst>
                <a:tab algn="l" pos="0"/>
              </a:tabLst>
            </a:pPr>
            <a:r>
              <a:rPr b="0" lang="ru-RU" sz="2000" spc="9" strike="noStrike">
                <a:solidFill>
                  <a:srgbClr val="001e60"/>
                </a:solidFill>
                <a:latin typeface="Roboto Thin"/>
                <a:ea typeface="Roboto Thin"/>
              </a:rPr>
              <a:t>    </a:t>
            </a:r>
            <a:r>
              <a:rPr b="0" lang="ru-RU" sz="2000" spc="9" strike="noStrike">
                <a:solidFill>
                  <a:srgbClr val="001e60"/>
                </a:solidFill>
                <a:latin typeface="Roboto Thin"/>
                <a:ea typeface="Roboto Thin"/>
              </a:rPr>
              <a:t>(в зависимости от площади квартиры)</a:t>
            </a:r>
            <a:endParaRPr b="0" lang="ru-RU" sz="2000" spc="-1" strike="noStrike">
              <a:solidFill>
                <a:srgbClr val="000000"/>
              </a:solidFill>
              <a:latin typeface="Open Sans"/>
            </a:endParaRPr>
          </a:p>
          <a:p>
            <a:pPr marL="285840" indent="-285840" defTabSz="1338480">
              <a:lnSpc>
                <a:spcPct val="150000"/>
              </a:lnSpc>
              <a:spcBef>
                <a:spcPts val="1199"/>
              </a:spcBef>
              <a:buClr>
                <a:srgbClr val="001e6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000" spc="9" strike="noStrike">
                <a:solidFill>
                  <a:srgbClr val="001e60"/>
                </a:solidFill>
                <a:latin typeface="Roboto Thin"/>
                <a:ea typeface="Roboto Thin"/>
              </a:rPr>
              <a:t>Все квартиры полностью готовы к проживанию</a:t>
            </a:r>
            <a:endParaRPr b="0" lang="ru-RU" sz="2000" spc="-1" strike="noStrike">
              <a:solidFill>
                <a:srgbClr val="000000"/>
              </a:solidFill>
              <a:latin typeface="Open Sans"/>
            </a:endParaRPr>
          </a:p>
          <a:p>
            <a:pPr defTabSz="1338480">
              <a:lnSpc>
                <a:spcPct val="102000"/>
              </a:lnSpc>
              <a:spcBef>
                <a:spcPts val="99"/>
              </a:spcBef>
              <a:tabLst>
                <a:tab algn="l" pos="0"/>
              </a:tabLst>
            </a:pPr>
            <a:endParaRPr b="0" lang="ru-RU" sz="16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72" name="object 17"/>
          <p:cNvSpPr/>
          <p:nvPr/>
        </p:nvSpPr>
        <p:spPr>
          <a:xfrm>
            <a:off x="320760" y="1712880"/>
            <a:ext cx="4989600" cy="493560"/>
          </a:xfrm>
          <a:prstGeom prst="rect">
            <a:avLst/>
          </a:prstGeom>
          <a:noFill/>
          <a:ln w="3175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1007640">
              <a:lnSpc>
                <a:spcPct val="90000"/>
              </a:lnSpc>
              <a:tabLst>
                <a:tab algn="l" pos="0"/>
              </a:tabLst>
            </a:pPr>
            <a:r>
              <a:rPr b="1" lang="ru-RU" sz="1800" spc="-32" strike="noStrike">
                <a:solidFill>
                  <a:srgbClr val="b1883c"/>
                </a:solidFill>
                <a:latin typeface="Cormorant Medium"/>
                <a:ea typeface="Cormorant Medium"/>
              </a:rPr>
              <a:t>предоставление арендного жилья на льготных условиях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173" name="Рисунок 5" descr=""/>
          <p:cNvPicPr/>
          <p:nvPr/>
        </p:nvPicPr>
        <p:blipFill>
          <a:blip r:embed="rId1"/>
          <a:stretch/>
        </p:blipFill>
        <p:spPr>
          <a:xfrm>
            <a:off x="6858360" y="2594160"/>
            <a:ext cx="6463080" cy="363492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sp>
        <p:nvSpPr>
          <p:cNvPr id="174" name="object 20"/>
          <p:cNvSpPr/>
          <p:nvPr/>
        </p:nvSpPr>
        <p:spPr>
          <a:xfrm>
            <a:off x="320760" y="1647000"/>
            <a:ext cx="155160" cy="609480"/>
          </a:xfrm>
          <a:prstGeom prst="rect">
            <a:avLst/>
          </a:prstGeom>
          <a:noFill/>
          <a:ln w="3175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470520">
              <a:lnSpc>
                <a:spcPct val="100000"/>
              </a:lnSpc>
              <a:tabLst>
                <a:tab algn="l" pos="0"/>
              </a:tabLst>
            </a:pPr>
            <a:r>
              <a:rPr b="0" lang="ru-RU" sz="2000" spc="-12" strike="noStrike" cap="all">
                <a:solidFill>
                  <a:srgbClr val="b1883c"/>
                </a:solidFill>
                <a:latin typeface="Cormorant Bold"/>
                <a:ea typeface="Cormorant Bold"/>
              </a:rPr>
              <a:t>✔ </a:t>
            </a:r>
            <a:endParaRPr b="0" lang="ru-RU" sz="20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75" name="object 17"/>
          <p:cNvSpPr/>
          <p:nvPr/>
        </p:nvSpPr>
        <p:spPr>
          <a:xfrm>
            <a:off x="6716880" y="1720440"/>
            <a:ext cx="6327360" cy="493560"/>
          </a:xfrm>
          <a:prstGeom prst="rect">
            <a:avLst/>
          </a:prstGeom>
          <a:noFill/>
          <a:ln w="3175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1007640">
              <a:lnSpc>
                <a:spcPct val="90000"/>
              </a:lnSpc>
              <a:tabLst>
                <a:tab algn="l" pos="0"/>
              </a:tabLst>
            </a:pPr>
            <a:r>
              <a:rPr b="1" lang="ru-RU" sz="1800" spc="-32" strike="noStrike">
                <a:solidFill>
                  <a:srgbClr val="b1883c"/>
                </a:solidFill>
                <a:latin typeface="Cormorant Medium"/>
                <a:ea typeface="Cormorant Medium"/>
              </a:rPr>
              <a:t>возможность использования  «Дальневосточной ипотеки» (2%) для приобретения собственного жилья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76" name="object 20"/>
          <p:cNvSpPr/>
          <p:nvPr/>
        </p:nvSpPr>
        <p:spPr>
          <a:xfrm>
            <a:off x="6597720" y="1647000"/>
            <a:ext cx="155160" cy="609480"/>
          </a:xfrm>
          <a:prstGeom prst="rect">
            <a:avLst/>
          </a:prstGeom>
          <a:noFill/>
          <a:ln w="3175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470520">
              <a:lnSpc>
                <a:spcPct val="100000"/>
              </a:lnSpc>
              <a:tabLst>
                <a:tab algn="l" pos="0"/>
              </a:tabLst>
            </a:pPr>
            <a:r>
              <a:rPr b="0" lang="ru-RU" sz="2000" spc="-12" strike="noStrike" cap="all">
                <a:solidFill>
                  <a:srgbClr val="b1883c"/>
                </a:solidFill>
                <a:latin typeface="Cormorant Bold"/>
                <a:ea typeface="Cormorant Bold"/>
              </a:rPr>
              <a:t>✔ </a:t>
            </a:r>
            <a:endParaRPr b="0" lang="ru-RU" sz="20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77" name="TextBox 2"/>
          <p:cNvSpPr/>
          <p:nvPr/>
        </p:nvSpPr>
        <p:spPr>
          <a:xfrm>
            <a:off x="2802960" y="377280"/>
            <a:ext cx="7077600" cy="470880"/>
          </a:xfrm>
          <a:prstGeom prst="rect">
            <a:avLst/>
          </a:prstGeom>
          <a:noFill/>
          <a:ln w="317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38160" horzOverflow="overflow" lIns="16200" rIns="16200" tIns="16200" bIns="16200" anchor="ctr">
            <a:spAutoFit/>
          </a:bodyPr>
          <a:p>
            <a:pPr algn="ctr" defTabSz="1343520">
              <a:lnSpc>
                <a:spcPct val="90000"/>
              </a:lnSpc>
              <a:spcBef>
                <a:spcPts val="2401"/>
              </a:spcBef>
              <a:tabLst>
                <a:tab algn="l" pos="0"/>
              </a:tabLst>
            </a:pPr>
            <a:r>
              <a:rPr b="1" lang="ru-RU" sz="2400" spc="-1" strike="noStrike">
                <a:solidFill>
                  <a:srgbClr val="b1883c"/>
                </a:solidFill>
                <a:latin typeface="Cormorant Bold"/>
                <a:ea typeface="Cormorant Bold"/>
              </a:rPr>
              <a:t>НАПРАВЛЕНИЕ </a:t>
            </a:r>
            <a:r>
              <a:rPr b="1" lang="ru-RU" sz="3200" spc="-1" strike="noStrike">
                <a:solidFill>
                  <a:srgbClr val="b1883c"/>
                </a:solidFill>
                <a:latin typeface="Cormorant Bold"/>
                <a:ea typeface="Cormorant Bold"/>
              </a:rPr>
              <a:t>«ДОМ»</a:t>
            </a: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78" name="PlaceHolder 1"/>
          <p:cNvSpPr>
            <a:spLocks noGrp="1"/>
          </p:cNvSpPr>
          <p:nvPr>
            <p:ph type="sldNum" idx="28"/>
          </p:nvPr>
        </p:nvSpPr>
        <p:spPr>
          <a:xfrm>
            <a:off x="6299280" y="7345800"/>
            <a:ext cx="310320" cy="209520"/>
          </a:xfrm>
          <a:prstGeom prst="rect">
            <a:avLst/>
          </a:prstGeom>
          <a:noFill/>
          <a:ln w="3240">
            <a:noFill/>
          </a:ln>
        </p:spPr>
        <p:txBody>
          <a:bodyPr lIns="16200" rIns="16200" tIns="16200" bIns="16200" anchor="b">
            <a:noAutofit/>
          </a:bodyPr>
          <a:lstStyle>
            <a:lvl1pPr indent="0" algn="ctr" defTabSz="321840">
              <a:lnSpc>
                <a:spcPct val="100000"/>
              </a:lnSpc>
              <a:buNone/>
              <a:tabLst>
                <a:tab algn="l" pos="0"/>
              </a:tabLst>
              <a:defRPr b="0" lang="ru-RU" sz="1000" spc="-1" strike="noStrike">
                <a:solidFill>
                  <a:srgbClr val="000000"/>
                </a:solidFill>
                <a:latin typeface="Helvetica Neue"/>
                <a:ea typeface="Helvetica Neue"/>
              </a:defRPr>
            </a:lvl1pPr>
          </a:lstStyle>
          <a:p>
            <a:pPr indent="0" algn="ctr" defTabSz="32184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7</a:t>
            </a:r>
            <a:endParaRPr b="0" lang="ru-RU" sz="10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79" name="RGB_white-bg_monogramma_gold.png" descr="RGB_white-bg_monogramma_gold.png"/>
          <p:cNvPicPr/>
          <p:nvPr/>
        </p:nvPicPr>
        <p:blipFill>
          <a:blip r:embed="rId2"/>
          <a:stretch/>
        </p:blipFill>
        <p:spPr>
          <a:xfrm>
            <a:off x="12159000" y="0"/>
            <a:ext cx="1236240" cy="1029960"/>
          </a:xfrm>
          <a:prstGeom prst="rect">
            <a:avLst/>
          </a:prstGeom>
          <a:ln w="317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Box 11"/>
          <p:cNvSpPr/>
          <p:nvPr/>
        </p:nvSpPr>
        <p:spPr>
          <a:xfrm>
            <a:off x="1162440" y="2077920"/>
            <a:ext cx="6662520" cy="1333800"/>
          </a:xfrm>
          <a:prstGeom prst="rect">
            <a:avLst/>
          </a:prstGeom>
          <a:noFill/>
          <a:ln w="3175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470520">
              <a:lnSpc>
                <a:spcPct val="100000"/>
              </a:lnSpc>
              <a:spcBef>
                <a:spcPts val="300"/>
              </a:spcBef>
              <a:tabLst>
                <a:tab algn="l" pos="0"/>
              </a:tabLst>
            </a:pPr>
            <a:r>
              <a:rPr b="1" lang="ru-RU" sz="2000" spc="-1" strike="noStrike">
                <a:solidFill>
                  <a:schemeClr val="lt1"/>
                </a:solidFill>
                <a:latin typeface="Roboto Thin"/>
                <a:ea typeface="Roboto Thin"/>
              </a:rPr>
              <a:t>Поддержка семей с детьми</a:t>
            </a:r>
            <a:r>
              <a:rPr b="0" lang="ru-RU" sz="2000" spc="-1" strike="noStrike">
                <a:solidFill>
                  <a:schemeClr val="lt1"/>
                </a:solidFill>
                <a:latin typeface="Roboto Thin"/>
                <a:ea typeface="Roboto Thin"/>
              </a:rPr>
              <a:t>: </a:t>
            </a:r>
            <a:endParaRPr b="0" lang="ru-RU" sz="2000" spc="-1" strike="noStrike">
              <a:solidFill>
                <a:srgbClr val="000000"/>
              </a:solidFill>
              <a:latin typeface="Open Sans"/>
            </a:endParaRPr>
          </a:p>
          <a:p>
            <a:pPr marL="343080" indent="-343080" defTabSz="470520">
              <a:lnSpc>
                <a:spcPct val="100000"/>
              </a:lnSpc>
              <a:spcBef>
                <a:spcPts val="300"/>
              </a:spcBef>
              <a:buClr>
                <a:srgbClr val="001e6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000" spc="-1" strike="noStrike">
                <a:solidFill>
                  <a:srgbClr val="001e60"/>
                </a:solidFill>
                <a:latin typeface="Roboto Thin"/>
                <a:ea typeface="Roboto Thin"/>
              </a:rPr>
              <a:t>помощь супругам в поиске работы</a:t>
            </a:r>
            <a:endParaRPr b="0" lang="ru-RU" sz="2000" spc="-1" strike="noStrike">
              <a:solidFill>
                <a:srgbClr val="000000"/>
              </a:solidFill>
              <a:latin typeface="Open Sans"/>
            </a:endParaRPr>
          </a:p>
          <a:p>
            <a:pPr marL="343080" indent="-343080" defTabSz="470520">
              <a:lnSpc>
                <a:spcPct val="100000"/>
              </a:lnSpc>
              <a:spcBef>
                <a:spcPts val="300"/>
              </a:spcBef>
              <a:buClr>
                <a:srgbClr val="001e6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000" spc="-1" strike="noStrike">
                <a:solidFill>
                  <a:srgbClr val="001e60"/>
                </a:solidFill>
                <a:latin typeface="Roboto Thin"/>
                <a:ea typeface="Roboto Thin"/>
              </a:rPr>
              <a:t>устройство детей в сады, школы, секции, кружки</a:t>
            </a:r>
            <a:endParaRPr b="0" lang="ru-RU" sz="2000" spc="-1" strike="noStrike">
              <a:solidFill>
                <a:srgbClr val="000000"/>
              </a:solidFill>
              <a:latin typeface="Open Sans"/>
            </a:endParaRPr>
          </a:p>
          <a:p>
            <a:pPr marL="343080" indent="-343080" defTabSz="470520">
              <a:lnSpc>
                <a:spcPct val="100000"/>
              </a:lnSpc>
              <a:spcBef>
                <a:spcPts val="300"/>
              </a:spcBef>
              <a:buClr>
                <a:srgbClr val="001e6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000" spc="-1" strike="noStrike">
                <a:solidFill>
                  <a:srgbClr val="001e60"/>
                </a:solidFill>
                <a:latin typeface="Roboto Thin"/>
                <a:ea typeface="Roboto Thin"/>
              </a:rPr>
              <a:t>организация летнего отдыха</a:t>
            </a:r>
            <a:endParaRPr b="0" lang="ru-RU" sz="20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81" name="Пример слайда с текстом Подзаголовок"/>
          <p:cNvSpPr/>
          <p:nvPr/>
        </p:nvSpPr>
        <p:spPr>
          <a:xfrm>
            <a:off x="1893240" y="632160"/>
            <a:ext cx="9081360" cy="704160"/>
          </a:xfrm>
          <a:prstGeom prst="rect">
            <a:avLst/>
          </a:prstGeom>
          <a:noFill/>
          <a:ln w="3175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algn="ctr" defTabSz="1007640">
              <a:lnSpc>
                <a:spcPts val="3699"/>
              </a:lnSpc>
              <a:tabLst>
                <a:tab algn="l" pos="0"/>
              </a:tabLst>
            </a:pPr>
            <a:r>
              <a:rPr b="1" lang="ru-RU" sz="2400" spc="-66" strike="noStrike" cap="all">
                <a:solidFill>
                  <a:srgbClr val="b1883c"/>
                </a:solidFill>
                <a:latin typeface="Cormorant Bold"/>
                <a:ea typeface="Cormorant Bold"/>
              </a:rPr>
              <a:t>НАПРАВЛЕНИЕ</a:t>
            </a:r>
            <a:r>
              <a:rPr b="1" lang="ru-RU" sz="3200" spc="-66" strike="noStrike" cap="all">
                <a:solidFill>
                  <a:srgbClr val="b1883c"/>
                </a:solidFill>
                <a:latin typeface="Cormorant Bold"/>
                <a:ea typeface="Cormorant Bold"/>
              </a:rPr>
              <a:t> «СЕМЬЯ»</a:t>
            </a: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182" name="RGB_white-bg_monogramma_gold.png" descr="RGB_white-bg_monogramma_gold.png"/>
          <p:cNvPicPr/>
          <p:nvPr/>
        </p:nvPicPr>
        <p:blipFill>
          <a:blip r:embed="rId1"/>
          <a:stretch/>
        </p:blipFill>
        <p:spPr>
          <a:xfrm>
            <a:off x="12045240" y="87120"/>
            <a:ext cx="1236240" cy="1029960"/>
          </a:xfrm>
          <a:prstGeom prst="rect">
            <a:avLst/>
          </a:prstGeom>
          <a:ln w="3175">
            <a:noFill/>
          </a:ln>
        </p:spPr>
      </p:pic>
      <p:pic>
        <p:nvPicPr>
          <p:cNvPr id="183" name="Рисунок 1" descr=""/>
          <p:cNvPicPr/>
          <p:nvPr/>
        </p:nvPicPr>
        <p:blipFill>
          <a:blip r:embed="rId2"/>
          <a:stretch/>
        </p:blipFill>
        <p:spPr>
          <a:xfrm>
            <a:off x="8032320" y="1668960"/>
            <a:ext cx="5249160" cy="373032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sp>
        <p:nvSpPr>
          <p:cNvPr id="184" name="TextBox 11"/>
          <p:cNvSpPr/>
          <p:nvPr/>
        </p:nvSpPr>
        <p:spPr>
          <a:xfrm>
            <a:off x="1071000" y="4448880"/>
            <a:ext cx="6845400" cy="609480"/>
          </a:xfrm>
          <a:prstGeom prst="rect">
            <a:avLst/>
          </a:prstGeom>
          <a:noFill/>
          <a:ln w="3175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470520">
              <a:lnSpc>
                <a:spcPct val="100000"/>
              </a:lnSpc>
              <a:spcBef>
                <a:spcPts val="300"/>
              </a:spcBef>
              <a:tabLst>
                <a:tab algn="l" pos="0"/>
              </a:tabLst>
            </a:pPr>
            <a:r>
              <a:rPr b="1" lang="ru-RU" sz="2000" spc="-1" strike="noStrike">
                <a:solidFill>
                  <a:schemeClr val="lt1"/>
                </a:solidFill>
                <a:latin typeface="Roboto Thin"/>
                <a:ea typeface="Roboto Thin"/>
              </a:rPr>
              <a:t>Развитие социальной и городской инфраструктуры </a:t>
            </a:r>
            <a:r>
              <a:rPr b="0" lang="ru-RU" sz="2000" spc="-1" strike="noStrike">
                <a:solidFill>
                  <a:schemeClr val="lt1"/>
                </a:solidFill>
                <a:latin typeface="Roboto Thin"/>
                <a:ea typeface="Roboto Thin"/>
              </a:rPr>
              <a:t>– </a:t>
            </a:r>
            <a:r>
              <a:rPr b="0" lang="ru-RU" sz="2000" spc="-1" strike="noStrike">
                <a:solidFill>
                  <a:srgbClr val="001e60"/>
                </a:solidFill>
                <a:latin typeface="Roboto Thin"/>
                <a:ea typeface="Roboto Thin"/>
              </a:rPr>
              <a:t>создание комфортной среды</a:t>
            </a:r>
            <a:endParaRPr b="0" lang="ru-RU" sz="20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85" name="PlaceHolder 1"/>
          <p:cNvSpPr>
            <a:spLocks noGrp="1"/>
          </p:cNvSpPr>
          <p:nvPr>
            <p:ph type="sldNum" idx="29"/>
          </p:nvPr>
        </p:nvSpPr>
        <p:spPr>
          <a:xfrm>
            <a:off x="5944320" y="7315200"/>
            <a:ext cx="364680" cy="240120"/>
          </a:xfrm>
          <a:prstGeom prst="rect">
            <a:avLst/>
          </a:prstGeom>
          <a:noFill/>
          <a:ln w="3240">
            <a:noFill/>
          </a:ln>
        </p:spPr>
        <p:txBody>
          <a:bodyPr lIns="16200" rIns="16200" tIns="16200" bIns="16200" anchor="b">
            <a:noAutofit/>
          </a:bodyPr>
          <a:lstStyle>
            <a:lvl1pPr indent="0" algn="ctr" defTabSz="321840">
              <a:lnSpc>
                <a:spcPct val="100000"/>
              </a:lnSpc>
              <a:buNone/>
              <a:tabLst>
                <a:tab algn="l" pos="0"/>
              </a:tabLst>
              <a:defRPr b="0" lang="ru-RU" sz="1000" spc="-1" strike="noStrike">
                <a:solidFill>
                  <a:srgbClr val="000000"/>
                </a:solidFill>
                <a:latin typeface="Helvetica Neue"/>
                <a:ea typeface="Helvetica Neue"/>
              </a:defRPr>
            </a:lvl1pPr>
          </a:lstStyle>
          <a:p>
            <a:pPr indent="0" algn="ctr" defTabSz="32184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8</a:t>
            </a:r>
            <a:endParaRPr b="0" lang="ru-RU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6" name="object 20"/>
          <p:cNvSpPr/>
          <p:nvPr/>
        </p:nvSpPr>
        <p:spPr>
          <a:xfrm>
            <a:off x="646560" y="3853800"/>
            <a:ext cx="155160" cy="1463040"/>
          </a:xfrm>
          <a:prstGeom prst="rect">
            <a:avLst/>
          </a:prstGeom>
          <a:noFill/>
          <a:ln w="3175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470520">
              <a:lnSpc>
                <a:spcPct val="100000"/>
              </a:lnSpc>
              <a:tabLst>
                <a:tab algn="l" pos="0"/>
              </a:tabLst>
            </a:pPr>
            <a:r>
              <a:rPr b="0" lang="ru-RU" sz="3200" spc="-12" strike="noStrike" cap="all">
                <a:solidFill>
                  <a:srgbClr val="b1883c"/>
                </a:solidFill>
                <a:latin typeface="Cormorant Bold"/>
                <a:ea typeface="Cormorant Bold"/>
              </a:rPr>
              <a:t> ✔  </a:t>
            </a: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87" name="object 20"/>
          <p:cNvSpPr/>
          <p:nvPr/>
        </p:nvSpPr>
        <p:spPr>
          <a:xfrm>
            <a:off x="724320" y="1465200"/>
            <a:ext cx="155160" cy="1463040"/>
          </a:xfrm>
          <a:prstGeom prst="rect">
            <a:avLst/>
          </a:prstGeom>
          <a:noFill/>
          <a:ln w="3175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470520">
              <a:lnSpc>
                <a:spcPct val="100000"/>
              </a:lnSpc>
              <a:tabLst>
                <a:tab algn="l" pos="0"/>
              </a:tabLst>
            </a:pPr>
            <a:r>
              <a:rPr b="0" lang="ru-RU" sz="3200" spc="-12" strike="noStrike" cap="all">
                <a:solidFill>
                  <a:srgbClr val="b1883c"/>
                </a:solidFill>
                <a:latin typeface="Cormorant Bold"/>
                <a:ea typeface="Cormorant Bold"/>
              </a:rPr>
              <a:t> ✔  </a:t>
            </a: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xtBox 16"/>
          <p:cNvSpPr/>
          <p:nvPr/>
        </p:nvSpPr>
        <p:spPr>
          <a:xfrm>
            <a:off x="615240" y="3786480"/>
            <a:ext cx="4625280" cy="214200"/>
          </a:xfrm>
          <a:prstGeom prst="rect">
            <a:avLst/>
          </a:prstGeom>
          <a:noFill/>
          <a:ln w="3175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470520">
              <a:lnSpc>
                <a:spcPct val="100000"/>
              </a:lnSpc>
              <a:spcBef>
                <a:spcPts val="300"/>
              </a:spcBef>
              <a:tabLst>
                <a:tab algn="l" pos="0"/>
              </a:tabLst>
            </a:pPr>
            <a:endParaRPr b="0" lang="ru-RU" sz="1400" spc="-1" strike="noStrike">
              <a:solidFill>
                <a:srgbClr val="001e60"/>
              </a:solidFill>
              <a:latin typeface="Roboto Thin"/>
              <a:ea typeface="Roboto Thin"/>
            </a:endParaRPr>
          </a:p>
        </p:txBody>
      </p:sp>
      <p:pic>
        <p:nvPicPr>
          <p:cNvPr id="189" name="RGB_white-bg_monogramma_gold.png" descr="RGB_white-bg_monogramma_gold.png"/>
          <p:cNvPicPr/>
          <p:nvPr/>
        </p:nvPicPr>
        <p:blipFill>
          <a:blip r:embed="rId1"/>
          <a:stretch/>
        </p:blipFill>
        <p:spPr>
          <a:xfrm>
            <a:off x="12052800" y="5760"/>
            <a:ext cx="1236240" cy="1029960"/>
          </a:xfrm>
          <a:prstGeom prst="rect">
            <a:avLst/>
          </a:prstGeom>
          <a:ln w="3175">
            <a:noFill/>
          </a:ln>
        </p:spPr>
      </p:pic>
      <p:sp>
        <p:nvSpPr>
          <p:cNvPr id="190" name="Прямоугольник 2"/>
          <p:cNvSpPr/>
          <p:nvPr/>
        </p:nvSpPr>
        <p:spPr>
          <a:xfrm>
            <a:off x="819000" y="4867200"/>
            <a:ext cx="8611200" cy="96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1338480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1" lang="ru-RU" sz="2000" spc="9" strike="noStrike">
                <a:solidFill>
                  <a:schemeClr val="lt1"/>
                </a:solidFill>
                <a:latin typeface="Roboto Thin"/>
                <a:ea typeface="Roboto Thin"/>
              </a:rPr>
              <a:t>Развитие СахГУ</a:t>
            </a:r>
            <a:endParaRPr b="0" lang="ru-RU" sz="2000" spc="-1" strike="noStrike">
              <a:solidFill>
                <a:srgbClr val="000000"/>
              </a:solidFill>
              <a:latin typeface="Open Sans"/>
            </a:endParaRPr>
          </a:p>
          <a:p>
            <a:pPr marL="285840" indent="-285840" defTabSz="1338480">
              <a:lnSpc>
                <a:spcPct val="100000"/>
              </a:lnSpc>
              <a:spcBef>
                <a:spcPts val="99"/>
              </a:spcBef>
              <a:buClr>
                <a:srgbClr val="001e6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800" spc="9" strike="noStrike">
                <a:solidFill>
                  <a:srgbClr val="001e60"/>
                </a:solidFill>
                <a:latin typeface="Roboto Thin"/>
                <a:ea typeface="Roboto Thin"/>
              </a:rPr>
              <a:t>студенческий городок на </a:t>
            </a:r>
            <a:r>
              <a:rPr b="1" lang="ru-RU" sz="1800" spc="9" strike="noStrike">
                <a:solidFill>
                  <a:srgbClr val="001e60"/>
                </a:solidFill>
                <a:latin typeface="Roboto Thin"/>
                <a:ea typeface="Roboto Thin"/>
              </a:rPr>
              <a:t>1500 мест </a:t>
            </a:r>
            <a:r>
              <a:rPr b="0" lang="ru-RU" sz="1800" spc="9" strike="noStrike">
                <a:solidFill>
                  <a:srgbClr val="001e60"/>
                </a:solidFill>
                <a:latin typeface="Roboto Thin"/>
                <a:ea typeface="Roboto Thin"/>
              </a:rPr>
              <a:t>– введен в эксплуатацию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marL="285840" indent="-285840" defTabSz="1338480">
              <a:lnSpc>
                <a:spcPct val="100000"/>
              </a:lnSpc>
              <a:spcBef>
                <a:spcPts val="99"/>
              </a:spcBef>
              <a:buClr>
                <a:srgbClr val="001e6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800" spc="9" strike="noStrike">
                <a:solidFill>
                  <a:srgbClr val="001e60"/>
                </a:solidFill>
                <a:latin typeface="Roboto Thin"/>
                <a:ea typeface="Roboto Thin"/>
              </a:rPr>
              <a:t>строительство научно-образовательного центра – в активной фазе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91" name="PlaceHolder 1"/>
          <p:cNvSpPr>
            <a:spLocks noGrp="1"/>
          </p:cNvSpPr>
          <p:nvPr>
            <p:ph type="sldNum" idx="30"/>
          </p:nvPr>
        </p:nvSpPr>
        <p:spPr>
          <a:xfrm>
            <a:off x="5918040" y="7410600"/>
            <a:ext cx="289440" cy="144720"/>
          </a:xfrm>
          <a:prstGeom prst="rect">
            <a:avLst/>
          </a:prstGeom>
          <a:noFill/>
          <a:ln w="3240">
            <a:noFill/>
          </a:ln>
        </p:spPr>
        <p:txBody>
          <a:bodyPr lIns="16200" rIns="16200" tIns="16200" bIns="16200" anchor="b">
            <a:noAutofit/>
          </a:bodyPr>
          <a:lstStyle>
            <a:lvl1pPr indent="0" algn="ctr" defTabSz="321840">
              <a:lnSpc>
                <a:spcPct val="100000"/>
              </a:lnSpc>
              <a:buNone/>
              <a:tabLst>
                <a:tab algn="l" pos="0"/>
              </a:tabLst>
              <a:defRPr b="0" lang="ru-RU" sz="1000" spc="-1" strike="noStrike">
                <a:solidFill>
                  <a:srgbClr val="000000"/>
                </a:solidFill>
                <a:latin typeface="Helvetica Neue"/>
                <a:ea typeface="Helvetica Neue"/>
              </a:defRPr>
            </a:lvl1pPr>
          </a:lstStyle>
          <a:p>
            <a:pPr indent="0" algn="ctr" defTabSz="32184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9</a:t>
            </a:r>
            <a:endParaRPr b="0" lang="ru-RU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2" name="TextBox 4"/>
          <p:cNvSpPr/>
          <p:nvPr/>
        </p:nvSpPr>
        <p:spPr>
          <a:xfrm>
            <a:off x="1089360" y="179280"/>
            <a:ext cx="10805400" cy="470880"/>
          </a:xfrm>
          <a:prstGeom prst="rect">
            <a:avLst/>
          </a:prstGeom>
          <a:noFill/>
          <a:ln w="317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38160" horzOverflow="overflow" lIns="16200" rIns="16200" tIns="16200" bIns="16200" anchor="ctr">
            <a:spAutoFit/>
          </a:bodyPr>
          <a:p>
            <a:pPr algn="ctr" defTabSz="1343520">
              <a:lnSpc>
                <a:spcPct val="90000"/>
              </a:lnSpc>
              <a:spcBef>
                <a:spcPts val="2401"/>
              </a:spcBef>
              <a:tabLst>
                <a:tab algn="l" pos="0"/>
              </a:tabLst>
            </a:pPr>
            <a:r>
              <a:rPr b="1" lang="ru-RU" sz="3200" spc="-1" strike="noStrike">
                <a:solidFill>
                  <a:srgbClr val="b1883c"/>
                </a:solidFill>
                <a:latin typeface="Cormorant Bold"/>
                <a:ea typeface="Cormorant Bold"/>
              </a:rPr>
              <a:t>Курс на подготовку кадров в Сахалинской области</a:t>
            </a: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93" name="object 16"/>
          <p:cNvSpPr/>
          <p:nvPr/>
        </p:nvSpPr>
        <p:spPr>
          <a:xfrm>
            <a:off x="819000" y="1649880"/>
            <a:ext cx="7888320" cy="2783880"/>
          </a:xfrm>
          <a:prstGeom prst="rect">
            <a:avLst/>
          </a:prstGeom>
          <a:noFill/>
          <a:ln w="3175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1338480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1" lang="ru-RU" sz="2000" spc="9" strike="noStrike">
                <a:solidFill>
                  <a:schemeClr val="lt1"/>
                </a:solidFill>
                <a:latin typeface="Roboto Thin"/>
                <a:ea typeface="Roboto Thin"/>
              </a:rPr>
              <a:t>Образовательный центр «Сахалинтех Алаид»</a:t>
            </a:r>
            <a:endParaRPr b="0" lang="ru-RU" sz="2000" spc="-1" strike="noStrike">
              <a:solidFill>
                <a:srgbClr val="000000"/>
              </a:solidFill>
              <a:latin typeface="Open Sans"/>
            </a:endParaRPr>
          </a:p>
          <a:p>
            <a:pPr marL="285840" indent="-285840" defTabSz="1338480">
              <a:lnSpc>
                <a:spcPct val="100000"/>
              </a:lnSpc>
              <a:spcBef>
                <a:spcPts val="99"/>
              </a:spcBef>
              <a:buClr>
                <a:srgbClr val="001e6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800" spc="9" strike="noStrike">
                <a:solidFill>
                  <a:srgbClr val="001e60"/>
                </a:solidFill>
                <a:latin typeface="Roboto Thin"/>
                <a:ea typeface="Roboto Thin"/>
              </a:rPr>
              <a:t>современный предуниверсариум для талантливых школьников региона и Дальнего Востока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marL="285840" indent="-285840" defTabSz="1338480">
              <a:lnSpc>
                <a:spcPct val="100000"/>
              </a:lnSpc>
              <a:spcBef>
                <a:spcPts val="99"/>
              </a:spcBef>
              <a:buClr>
                <a:srgbClr val="001e6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800" spc="9" strike="noStrike">
                <a:solidFill>
                  <a:srgbClr val="001e60"/>
                </a:solidFill>
                <a:latin typeface="Roboto Thin"/>
                <a:ea typeface="Roboto Thin"/>
              </a:rPr>
              <a:t>индивидуальные траектории по направлениям: наука, искусство, спорт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marL="285840" indent="-285840" defTabSz="1338480">
              <a:lnSpc>
                <a:spcPct val="100000"/>
              </a:lnSpc>
              <a:spcBef>
                <a:spcPts val="99"/>
              </a:spcBef>
              <a:buClr>
                <a:srgbClr val="001e6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800" spc="9" strike="noStrike">
                <a:solidFill>
                  <a:srgbClr val="001e60"/>
                </a:solidFill>
                <a:latin typeface="Roboto Thin"/>
                <a:ea typeface="Roboto Thin"/>
              </a:rPr>
              <a:t>подготовка к поступлению в СахГУ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marL="285840" indent="-285840" defTabSz="1338480">
              <a:lnSpc>
                <a:spcPct val="100000"/>
              </a:lnSpc>
              <a:spcBef>
                <a:spcPts val="99"/>
              </a:spcBef>
              <a:buClr>
                <a:srgbClr val="001e6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800" spc="9" strike="noStrike">
                <a:solidFill>
                  <a:srgbClr val="001e60"/>
                </a:solidFill>
                <a:latin typeface="Roboto Thin"/>
                <a:ea typeface="Roboto Thin"/>
              </a:rPr>
              <a:t>в 2025 году программы прошли </a:t>
            </a:r>
            <a:r>
              <a:rPr b="1" lang="ru-RU" sz="1800" spc="9" strike="noStrike">
                <a:solidFill>
                  <a:srgbClr val="001e60"/>
                </a:solidFill>
                <a:latin typeface="Roboto Thin"/>
                <a:ea typeface="Roboto Thin"/>
              </a:rPr>
              <a:t>4000 школьников</a:t>
            </a:r>
            <a:r>
              <a:rPr b="0" lang="ru-RU" sz="1800" spc="9" strike="noStrike">
                <a:solidFill>
                  <a:srgbClr val="001e60"/>
                </a:solidFill>
                <a:latin typeface="Roboto Thin"/>
                <a:ea typeface="Roboto Thin"/>
              </a:rPr>
              <a:t>, в том числе из других регионов</a:t>
            </a:r>
            <a:r>
              <a:rPr b="0" lang="ru-RU" sz="2000" spc="9" strike="noStrike">
                <a:solidFill>
                  <a:srgbClr val="001e60"/>
                </a:solidFill>
                <a:latin typeface="Roboto Thin"/>
                <a:ea typeface="Roboto Thin"/>
              </a:rPr>
              <a:t>.</a:t>
            </a:r>
            <a:endParaRPr b="0" lang="ru-RU" sz="2000" spc="-1" strike="noStrike">
              <a:solidFill>
                <a:srgbClr val="000000"/>
              </a:solidFill>
              <a:latin typeface="Open Sans"/>
            </a:endParaRPr>
          </a:p>
          <a:p>
            <a:pPr defTabSz="1338480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endParaRPr b="0" lang="ru-RU" sz="2400" spc="-1" strike="noStrike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194" name="Рисунок 6" descr="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9015840" y="1307160"/>
            <a:ext cx="3839040" cy="2410920"/>
          </a:xfrm>
          <a:prstGeom prst="rect">
            <a:avLst/>
          </a:prstGeom>
          <a:ln w="0">
            <a:noFill/>
          </a:ln>
          <a:effectLst>
            <a:outerShdw algn="tl" blurRad="291960" dir="2700000" dist="138479" rotWithShape="0">
              <a:srgbClr val="333333">
                <a:alpha val="65000"/>
              </a:srgbClr>
            </a:outerShdw>
          </a:effectLst>
        </p:spPr>
      </p:pic>
      <p:pic>
        <p:nvPicPr>
          <p:cNvPr id="195" name="Рисунок 1" descr=""/>
          <p:cNvPicPr/>
          <p:nvPr/>
        </p:nvPicPr>
        <p:blipFill>
          <a:blip r:embed="rId4"/>
          <a:srcRect l="0" t="0" r="4648" b="4743"/>
          <a:stretch/>
        </p:blipFill>
        <p:spPr>
          <a:xfrm>
            <a:off x="8853840" y="4506480"/>
            <a:ext cx="4163040" cy="1870920"/>
          </a:xfrm>
          <a:prstGeom prst="rect">
            <a:avLst/>
          </a:prstGeom>
          <a:ln w="0">
            <a:noFill/>
          </a:ln>
          <a:effectLst>
            <a:outerShdw algn="tl" blurRad="291960" dir="2700000" dist="138479" rotWithShape="0">
              <a:srgbClr val="333333">
                <a:alpha val="65000"/>
              </a:srgbClr>
            </a:outerShdw>
          </a:effectLst>
        </p:spPr>
      </p:pic>
      <p:sp>
        <p:nvSpPr>
          <p:cNvPr id="196" name="object 20"/>
          <p:cNvSpPr/>
          <p:nvPr/>
        </p:nvSpPr>
        <p:spPr>
          <a:xfrm>
            <a:off x="355320" y="4248720"/>
            <a:ext cx="155160" cy="1463040"/>
          </a:xfrm>
          <a:prstGeom prst="rect">
            <a:avLst/>
          </a:prstGeom>
          <a:noFill/>
          <a:ln w="3175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470520">
              <a:lnSpc>
                <a:spcPct val="100000"/>
              </a:lnSpc>
              <a:tabLst>
                <a:tab algn="l" pos="0"/>
              </a:tabLst>
            </a:pPr>
            <a:r>
              <a:rPr b="0" lang="ru-RU" sz="3200" spc="-12" strike="noStrike" cap="all">
                <a:solidFill>
                  <a:srgbClr val="b1883c"/>
                </a:solidFill>
                <a:latin typeface="Cormorant Bold"/>
                <a:ea typeface="Cormorant Bold"/>
              </a:rPr>
              <a:t> ✔  </a:t>
            </a: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97" name="object 20"/>
          <p:cNvSpPr/>
          <p:nvPr/>
        </p:nvSpPr>
        <p:spPr>
          <a:xfrm>
            <a:off x="355320" y="1064880"/>
            <a:ext cx="155160" cy="1463040"/>
          </a:xfrm>
          <a:prstGeom prst="rect">
            <a:avLst/>
          </a:prstGeom>
          <a:noFill/>
          <a:ln w="3175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470520">
              <a:lnSpc>
                <a:spcPct val="100000"/>
              </a:lnSpc>
              <a:tabLst>
                <a:tab algn="l" pos="0"/>
              </a:tabLst>
            </a:pPr>
            <a:r>
              <a:rPr b="0" lang="ru-RU" sz="3200" spc="-12" strike="noStrike" cap="all">
                <a:solidFill>
                  <a:srgbClr val="b1883c"/>
                </a:solidFill>
                <a:latin typeface="Cormorant Bold"/>
                <a:ea typeface="Cormorant Bold"/>
              </a:rPr>
              <a:t> ✔  </a:t>
            </a: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ffffff"/>
      </a:dk1>
      <a:lt1>
        <a:srgbClr val="b1883c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 pitchFamily="0" charset="1"/>
        <a:ea typeface="Helvetica Neue" pitchFamily="0" charset="1"/>
        <a:cs typeface="Helvetica Neue" pitchFamily="0" charset="1"/>
      </a:majorFont>
      <a:minorFont>
        <a:latin typeface="Helvetica Neue" pitchFamily="0" charset="1"/>
        <a:ea typeface="Helvetica Neue" pitchFamily="0" charset="1"/>
        <a:cs typeface="Helvetica Neue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ffffff"/>
      </a:dk1>
      <a:lt1>
        <a:srgbClr val="b1883c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 pitchFamily="0" charset="1"/>
        <a:ea typeface="Helvetica Neue" pitchFamily="0" charset="1"/>
        <a:cs typeface="Helvetica Neue" pitchFamily="0" charset="1"/>
      </a:majorFont>
      <a:minorFont>
        <a:latin typeface="Helvetica Neue" pitchFamily="0" charset="1"/>
        <a:ea typeface="Helvetica Neue" pitchFamily="0" charset="1"/>
        <a:cs typeface="Helvetica Neue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ffffff"/>
      </a:dk1>
      <a:lt1>
        <a:srgbClr val="b1883c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 pitchFamily="0" charset="1"/>
        <a:ea typeface="Helvetica Neue" pitchFamily="0" charset="1"/>
        <a:cs typeface="Helvetica Neue" pitchFamily="0" charset="1"/>
      </a:majorFont>
      <a:minorFont>
        <a:latin typeface="Helvetica Neue" pitchFamily="0" charset="1"/>
        <a:ea typeface="Helvetica Neue" pitchFamily="0" charset="1"/>
        <a:cs typeface="Helvetica Neue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ffffff"/>
      </a:dk1>
      <a:lt1>
        <a:srgbClr val="b1883c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 pitchFamily="0" charset="1"/>
        <a:ea typeface="Helvetica Neue" pitchFamily="0" charset="1"/>
        <a:cs typeface="Helvetica Neue" pitchFamily="0" charset="1"/>
      </a:majorFont>
      <a:minorFont>
        <a:latin typeface="Helvetica Neue" pitchFamily="0" charset="1"/>
        <a:ea typeface="Helvetica Neue" pitchFamily="0" charset="1"/>
        <a:cs typeface="Helvetica Neue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ffffff"/>
      </a:dk1>
      <a:lt1>
        <a:srgbClr val="b1883c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 pitchFamily="0" charset="1"/>
        <a:ea typeface="Helvetica Neue" pitchFamily="0" charset="1"/>
        <a:cs typeface="Helvetica Neue" pitchFamily="0" charset="1"/>
      </a:majorFont>
      <a:minorFont>
        <a:latin typeface="Helvetica Neue" pitchFamily="0" charset="1"/>
        <a:ea typeface="Helvetica Neue" pitchFamily="0" charset="1"/>
        <a:cs typeface="Helvetica Neue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ffffff"/>
      </a:dk1>
      <a:lt1>
        <a:srgbClr val="b1883c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 pitchFamily="0" charset="1"/>
        <a:ea typeface="Helvetica Neue" pitchFamily="0" charset="1"/>
        <a:cs typeface="Helvetica Neue" pitchFamily="0" charset="1"/>
      </a:majorFont>
      <a:minorFont>
        <a:latin typeface="Helvetica Neue" pitchFamily="0" charset="1"/>
        <a:ea typeface="Helvetica Neue" pitchFamily="0" charset="1"/>
        <a:cs typeface="Helvetica Neue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ffffff"/>
      </a:dk1>
      <a:lt1>
        <a:srgbClr val="b1883c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 pitchFamily="0" charset="1"/>
        <a:ea typeface="Helvetica Neue" pitchFamily="0" charset="1"/>
        <a:cs typeface="Helvetica Neue" pitchFamily="0" charset="1"/>
      </a:majorFont>
      <a:minorFont>
        <a:latin typeface="Helvetica Neue" pitchFamily="0" charset="1"/>
        <a:ea typeface="Helvetica Neue" pitchFamily="0" charset="1"/>
        <a:cs typeface="Helvetica Neue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ffffff"/>
      </a:dk1>
      <a:lt1>
        <a:srgbClr val="b1883c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 pitchFamily="0" charset="1"/>
        <a:ea typeface="Helvetica Neue" pitchFamily="0" charset="1"/>
        <a:cs typeface="Helvetica Neue" pitchFamily="0" charset="1"/>
      </a:majorFont>
      <a:minorFont>
        <a:latin typeface="Helvetica Neue" pitchFamily="0" charset="1"/>
        <a:ea typeface="Helvetica Neue" pitchFamily="0" charset="1"/>
        <a:cs typeface="Helvetica Neue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ffffff"/>
      </a:dk1>
      <a:lt1>
        <a:srgbClr val="b1883c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 pitchFamily="0" charset="1"/>
        <a:ea typeface="Helvetica Neue" pitchFamily="0" charset="1"/>
        <a:cs typeface="Helvetica Neue" pitchFamily="0" charset="1"/>
      </a:majorFont>
      <a:minorFont>
        <a:latin typeface="Helvetica Neue" pitchFamily="0" charset="1"/>
        <a:ea typeface="Helvetica Neue" pitchFamily="0" charset="1"/>
        <a:cs typeface="Helvetica Neue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ffffff"/>
      </a:dk1>
      <a:lt1>
        <a:srgbClr val="b1883c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 pitchFamily="0" charset="1"/>
        <a:ea typeface="Helvetica Neue" pitchFamily="0" charset="1"/>
        <a:cs typeface="Helvetica Neue" pitchFamily="0" charset="1"/>
      </a:majorFont>
      <a:minorFont>
        <a:latin typeface="Helvetica Neue" pitchFamily="0" charset="1"/>
        <a:ea typeface="Helvetica Neue" pitchFamily="0" charset="1"/>
        <a:cs typeface="Helvetica Neue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ffffff"/>
      </a:dk1>
      <a:lt1>
        <a:srgbClr val="b1883c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 pitchFamily="0" charset="1"/>
        <a:ea typeface="Helvetica Neue" pitchFamily="0" charset="1"/>
        <a:cs typeface="Helvetica Neue" pitchFamily="0" charset="1"/>
      </a:majorFont>
      <a:minorFont>
        <a:latin typeface="Helvetica Neue" pitchFamily="0" charset="1"/>
        <a:ea typeface="Helvetica Neue" pitchFamily="0" charset="1"/>
        <a:cs typeface="Helvetica Neue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ffffff"/>
      </a:dk1>
      <a:lt1>
        <a:srgbClr val="b1883c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 pitchFamily="0" charset="1"/>
        <a:ea typeface="Helvetica Neue" pitchFamily="0" charset="1"/>
        <a:cs typeface="Helvetica Neue" pitchFamily="0" charset="1"/>
      </a:majorFont>
      <a:minorFont>
        <a:latin typeface="Helvetica Neue" pitchFamily="0" charset="1"/>
        <a:ea typeface="Helvetica Neue" pitchFamily="0" charset="1"/>
        <a:cs typeface="Helvetica Neue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ffffff"/>
      </a:dk1>
      <a:lt1>
        <a:srgbClr val="b1883c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 pitchFamily="0" charset="1"/>
        <a:ea typeface="Helvetica Neue" pitchFamily="0" charset="1"/>
        <a:cs typeface="Helvetica Neue" pitchFamily="0" charset="1"/>
      </a:majorFont>
      <a:minorFont>
        <a:latin typeface="Helvetica Neue" pitchFamily="0" charset="1"/>
        <a:ea typeface="Helvetica Neue" pitchFamily="0" charset="1"/>
        <a:cs typeface="Helvetica Neue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ffffff"/>
      </a:dk1>
      <a:lt1>
        <a:srgbClr val="b1883c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 pitchFamily="0" charset="1"/>
        <a:ea typeface="Helvetica Neue" pitchFamily="0" charset="1"/>
        <a:cs typeface="Helvetica Neue" pitchFamily="0" charset="1"/>
      </a:majorFont>
      <a:minorFont>
        <a:latin typeface="Helvetica Neue" pitchFamily="0" charset="1"/>
        <a:ea typeface="Helvetica Neue" pitchFamily="0" charset="1"/>
        <a:cs typeface="Helvetica Neue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ffffff"/>
      </a:dk1>
      <a:lt1>
        <a:srgbClr val="b1883c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 pitchFamily="0" charset="1"/>
        <a:ea typeface="Helvetica Neue" pitchFamily="0" charset="1"/>
        <a:cs typeface="Helvetica Neue" pitchFamily="0" charset="1"/>
      </a:majorFont>
      <a:minorFont>
        <a:latin typeface="Helvetica Neue" pitchFamily="0" charset="1"/>
        <a:ea typeface="Helvetica Neue" pitchFamily="0" charset="1"/>
        <a:cs typeface="Helvetica Neue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ffffff"/>
      </a:dk1>
      <a:lt1>
        <a:srgbClr val="b1883c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 pitchFamily="0" charset="1"/>
        <a:ea typeface="Helvetica Neue" pitchFamily="0" charset="1"/>
        <a:cs typeface="Helvetica Neue" pitchFamily="0" charset="1"/>
      </a:majorFont>
      <a:minorFont>
        <a:latin typeface="Helvetica Neue" pitchFamily="0" charset="1"/>
        <a:ea typeface="Helvetica Neue" pitchFamily="0" charset="1"/>
        <a:cs typeface="Helvetica Neue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ffffff"/>
      </a:dk1>
      <a:lt1>
        <a:srgbClr val="b1883c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 pitchFamily="0" charset="1"/>
        <a:ea typeface="Helvetica Neue" pitchFamily="0" charset="1"/>
        <a:cs typeface="Helvetica Neue" pitchFamily="0" charset="1"/>
      </a:majorFont>
      <a:minorFont>
        <a:latin typeface="Helvetica Neue" pitchFamily="0" charset="1"/>
        <a:ea typeface="Helvetica Neue" pitchFamily="0" charset="1"/>
        <a:cs typeface="Helvetica Neue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6003</TotalTime>
  <Application>LibreOffice/7.6.7.2$Linux_X86_64 LibreOffice_project/dd47e4b30cb7dab30588d6c79c651f218165e3c5</Application>
  <AppVersion>15.0000</AppVersion>
  <Words>557</Words>
  <Paragraphs>133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Лазовенков Игорь Иванович</dc:creator>
  <dc:description/>
  <dc:language>ru-RU</dc:language>
  <cp:lastModifiedBy>Бабич Татьяна Геннадьевна</cp:lastModifiedBy>
  <cp:lastPrinted>2026-04-14T04:38:01Z</cp:lastPrinted>
  <dcterms:modified xsi:type="dcterms:W3CDTF">2026-04-14T04:38:01Z</dcterms:modified>
  <cp:revision>126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1</vt:i4>
  </property>
  <property fmtid="{D5CDD505-2E9C-101B-9397-08002B2CF9AE}" pid="3" name="PresentationFormat">
    <vt:lpwstr>Произвольный</vt:lpwstr>
  </property>
  <property fmtid="{D5CDD505-2E9C-101B-9397-08002B2CF9AE}" pid="4" name="Slides">
    <vt:i4>10</vt:i4>
  </property>
</Properties>
</file>